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9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0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00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681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891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03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28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02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0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79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880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18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89EA3-FB5A-415A-93B4-8E4183425F88}" type="datetimeFigureOut">
              <a:rPr lang="fi-FI" smtClean="0"/>
              <a:t>19.2.2020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93835-B3A3-4026-B4D7-F8AB215BA6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530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915" y="2319428"/>
            <a:ext cx="7408190" cy="898563"/>
          </a:xfrm>
        </p:spPr>
        <p:txBody>
          <a:bodyPr>
            <a:noAutofit/>
          </a:bodyPr>
          <a:lstStyle/>
          <a:p>
            <a:r>
              <a:rPr lang="fi-FI" sz="4400" b="1" dirty="0">
                <a:latin typeface="+mn-lt"/>
              </a:rPr>
              <a:t>Terve 3: Terveyttä tutkimassa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786" y="3464472"/>
            <a:ext cx="5330448" cy="1092030"/>
          </a:xfrm>
        </p:spPr>
        <p:txBody>
          <a:bodyPr>
            <a:noAutofit/>
          </a:bodyPr>
          <a:lstStyle/>
          <a:p>
            <a:r>
              <a:rPr lang="fi-FI" sz="3200" b="1" dirty="0">
                <a:solidFill>
                  <a:schemeClr val="bg1">
                    <a:lumMod val="50000"/>
                  </a:schemeClr>
                </a:solidFill>
              </a:rPr>
              <a:t>Luku 8: Terveyteen liittyviä eettisiä kysymyksiä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6" y="877733"/>
            <a:ext cx="6369801" cy="101305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Terveydenhuollon eettiset periaatteet (5/5)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8934" y="2471158"/>
            <a:ext cx="8136611" cy="3883148"/>
          </a:xfrm>
        </p:spPr>
        <p:txBody>
          <a:bodyPr>
            <a:normAutofit lnSpcReduction="10000"/>
          </a:bodyPr>
          <a:lstStyle/>
          <a:p>
            <a:r>
              <a:rPr lang="fi-FI" b="1" dirty="0"/>
              <a:t>hyödyn maksimointi </a:t>
            </a:r>
          </a:p>
          <a:p>
            <a:pPr lvl="1">
              <a:buFontTx/>
              <a:buChar char="-"/>
            </a:pPr>
            <a:r>
              <a:rPr lang="fi-FI" sz="2500" dirty="0"/>
              <a:t>on toimittava niin, että odotettavissa oleva hyöty suhteessa haittoihin on niin suuri kuin mahdollista</a:t>
            </a:r>
          </a:p>
          <a:p>
            <a:pPr lvl="1">
              <a:buFontTx/>
              <a:buChar char="-"/>
            </a:pPr>
            <a:r>
              <a:rPr lang="fi-FI" sz="2500" dirty="0"/>
              <a:t>keskeinen periaate terveydenhuollossa: ohjaa mm. hoitotoimenpiteiden valintaa </a:t>
            </a:r>
          </a:p>
          <a:p>
            <a:pPr lvl="1">
              <a:buFontTx/>
              <a:buChar char="-"/>
            </a:pPr>
            <a:r>
              <a:rPr lang="fi-FI" sz="2500" dirty="0"/>
              <a:t>resurssien tarpeeton tuhlaaminen, kuten tehoamaton lääkitys tai muu hoito, on vastoin hyödyn maksimointia ja voi vahingoittaa potilasta</a:t>
            </a:r>
          </a:p>
          <a:p>
            <a:pPr lvl="1">
              <a:buFontTx/>
              <a:buChar char="-"/>
            </a:pPr>
            <a:r>
              <a:rPr lang="fi-FI" sz="2500" dirty="0"/>
              <a:t>voi joutua vastakkain oikeudenmukaisuuden kanssa esim. silloin, jos päämääränä pidetään ainoastaan hoidon tuomaa taloudellista hyötyä</a:t>
            </a:r>
          </a:p>
          <a:p>
            <a:pPr>
              <a:buFontTx/>
              <a:buChar char="-"/>
            </a:pP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8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888" y="598765"/>
            <a:ext cx="6747333" cy="857250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Arvot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3919" y="1734987"/>
            <a:ext cx="7950631" cy="4712309"/>
          </a:xfrm>
        </p:spPr>
        <p:txBody>
          <a:bodyPr>
            <a:normAutofit fontScale="85000" lnSpcReduction="20000"/>
          </a:bodyPr>
          <a:lstStyle/>
          <a:p>
            <a:r>
              <a:rPr lang="fi-FI" sz="3300" b="1" dirty="0"/>
              <a:t>arvo</a:t>
            </a:r>
            <a:r>
              <a:rPr lang="fi-FI" sz="3300" dirty="0"/>
              <a:t> = ihmisen käsitys siitä, </a:t>
            </a:r>
            <a:r>
              <a:rPr lang="fi-FI" sz="3300" u="sng" dirty="0"/>
              <a:t>mikä on hyvää</a:t>
            </a:r>
            <a:r>
              <a:rPr lang="fi-FI" sz="3300" dirty="0"/>
              <a:t> ja tavoiteltavaa</a:t>
            </a:r>
          </a:p>
          <a:p>
            <a:r>
              <a:rPr lang="fi-FI" sz="3300" dirty="0"/>
              <a:t>yleismaailmallisia arvoja: </a:t>
            </a:r>
          </a:p>
          <a:p>
            <a:pPr lvl="2">
              <a:buFontTx/>
              <a:buChar char="-"/>
            </a:pPr>
            <a:r>
              <a:rPr lang="fi-FI" sz="2900" dirty="0"/>
              <a:t>ihmisarvo			- vapaus</a:t>
            </a:r>
          </a:p>
          <a:p>
            <a:pPr lvl="2">
              <a:buFontTx/>
              <a:buChar char="-"/>
            </a:pPr>
            <a:r>
              <a:rPr lang="fi-FI" sz="2900" dirty="0"/>
              <a:t>tasa-arvo			- terveys</a:t>
            </a:r>
          </a:p>
          <a:p>
            <a:pPr lvl="2">
              <a:buFontTx/>
              <a:buChar char="-"/>
            </a:pPr>
            <a:r>
              <a:rPr lang="fi-FI" sz="2900" dirty="0"/>
              <a:t>oikeudenmukaisuus </a:t>
            </a:r>
          </a:p>
          <a:p>
            <a:r>
              <a:rPr lang="fi-FI" sz="3300" dirty="0"/>
              <a:t>keskeinen osa </a:t>
            </a:r>
            <a:r>
              <a:rPr lang="fi-FI" sz="3300" dirty="0" smtClean="0"/>
              <a:t>minäkuvaa </a:t>
            </a:r>
            <a:r>
              <a:rPr lang="fi-FI" sz="3300" dirty="0"/>
              <a:t>ja ohjaavat elämän valintoja</a:t>
            </a:r>
          </a:p>
          <a:p>
            <a:r>
              <a:rPr lang="fi-FI" sz="3300" dirty="0"/>
              <a:t>omaksutaan mm. perheessä ja koulussa ja muokkautuvat elämän aikana</a:t>
            </a:r>
          </a:p>
          <a:p>
            <a:r>
              <a:rPr lang="fi-FI" sz="3300" dirty="0"/>
              <a:t>omien arvojen pohtiminen </a:t>
            </a:r>
            <a:r>
              <a:rPr lang="fi-FI" sz="3300" u="sng" dirty="0"/>
              <a:t>lisää usein hyvinvointia</a:t>
            </a:r>
            <a:r>
              <a:rPr lang="fi-FI" sz="3300" dirty="0"/>
              <a:t> ja elämän merkitykselliseksi kokemista sekä voi helpottaa tärkeiden ratkaisujen tekemistä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918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386" y="691755"/>
            <a:ext cx="6747333" cy="857250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Arvot (2/2)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4434" y="1889971"/>
            <a:ext cx="8136611" cy="4293854"/>
          </a:xfrm>
        </p:spPr>
        <p:txBody>
          <a:bodyPr>
            <a:normAutofit/>
          </a:bodyPr>
          <a:lstStyle/>
          <a:p>
            <a:r>
              <a:rPr lang="fi-FI" dirty="0"/>
              <a:t>monet pitävät </a:t>
            </a:r>
            <a:r>
              <a:rPr lang="fi-FI" u="sng" dirty="0"/>
              <a:t>terveyttä</a:t>
            </a:r>
            <a:r>
              <a:rPr lang="fi-FI" dirty="0"/>
              <a:t> yhtenä tärkeimmistä arvoista</a:t>
            </a:r>
          </a:p>
          <a:p>
            <a:pPr lvl="1">
              <a:buFontTx/>
              <a:buChar char="-"/>
            </a:pPr>
            <a:r>
              <a:rPr lang="fi-FI" sz="2500" dirty="0"/>
              <a:t>näkyy yksilötasolla mm. terveellisten elämäntapojen noudattamisena</a:t>
            </a:r>
          </a:p>
          <a:p>
            <a:pPr lvl="1">
              <a:buFontTx/>
              <a:buChar char="-"/>
            </a:pPr>
            <a:r>
              <a:rPr lang="fi-FI" sz="2500" dirty="0"/>
              <a:t>yhteiskuntatasolla halutaan hyödyntää promootion keinoja kansalaisten terveyden edistämiseksi </a:t>
            </a:r>
          </a:p>
          <a:p>
            <a:r>
              <a:rPr lang="fi-FI" dirty="0"/>
              <a:t>omat arvot eivät aina toteudu käyttäytymisessä ja valinnoissa vaan saattavat olla ristiriidassa toiminnan kanssa, koska arvojen lisäksi ihmisen terveys-käyttäytymiseen vaikuttavat monet psykologiset ja yhteiskunnalliset tekijät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72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386" y="598765"/>
            <a:ext cx="6747333" cy="857250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Etiikka ja moraali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7939" y="1734987"/>
            <a:ext cx="8136611" cy="4789799"/>
          </a:xfrm>
        </p:spPr>
        <p:txBody>
          <a:bodyPr>
            <a:normAutofit fontScale="92500" lnSpcReduction="10000"/>
          </a:bodyPr>
          <a:lstStyle/>
          <a:p>
            <a:r>
              <a:rPr lang="fi-FI" sz="3000" b="1" dirty="0"/>
              <a:t>etiikka =</a:t>
            </a:r>
            <a:r>
              <a:rPr lang="fi-FI" sz="3000" dirty="0"/>
              <a:t> oppi </a:t>
            </a:r>
            <a:r>
              <a:rPr lang="fi-FI" sz="3000" u="sng" dirty="0"/>
              <a:t>hyvästä ja pahasta</a:t>
            </a:r>
            <a:r>
              <a:rPr lang="fi-FI" sz="3000" dirty="0"/>
              <a:t>, arvoista ja moraalista</a:t>
            </a:r>
          </a:p>
          <a:p>
            <a:r>
              <a:rPr lang="fi-FI" sz="3000" dirty="0"/>
              <a:t>kuvaa ja perustelee hyviä ja oikeita tapoja elää maailmassa, jonka ihminen jakaa muiden kanssa</a:t>
            </a:r>
          </a:p>
          <a:p>
            <a:r>
              <a:rPr lang="fi-FI" sz="3000" dirty="0"/>
              <a:t>eettinen pohdinta ei anna valmiita ratkaisuja, mutta ohjaa arvioimaan omaa ja muiden ihmisten toimintaa ja valintoja</a:t>
            </a:r>
          </a:p>
          <a:p>
            <a:r>
              <a:rPr lang="fi-FI" sz="3000" b="1" dirty="0"/>
              <a:t>moraali = </a:t>
            </a:r>
            <a:r>
              <a:rPr lang="fi-FI" sz="3000" dirty="0"/>
              <a:t>ihmisen toimintaa ja yhteiselämää säätelevät </a:t>
            </a:r>
            <a:r>
              <a:rPr lang="fi-FI" sz="3000" u="sng" dirty="0"/>
              <a:t>tavat, säännöt ja ihanteet</a:t>
            </a:r>
          </a:p>
          <a:p>
            <a:pPr lvl="1">
              <a:buFontTx/>
              <a:buChar char="-"/>
            </a:pPr>
            <a:r>
              <a:rPr lang="fi-FI" sz="2700" dirty="0"/>
              <a:t>kertoo siitä, miten yhteisössä on soveliasta käyttäytyä </a:t>
            </a:r>
          </a:p>
          <a:p>
            <a:pPr lvl="1">
              <a:buFontTx/>
              <a:buChar char="-"/>
            </a:pPr>
            <a:r>
              <a:rPr lang="fi-FI" sz="2700" dirty="0"/>
              <a:t>moraalinormit, kuten elämän kunnioittaminen ja toden puhuminen, perustuvat arvoihin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967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386" y="521274"/>
            <a:ext cx="6747333" cy="857250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Etiikan pääsuuntaukset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1444" y="1533506"/>
            <a:ext cx="8198603" cy="5115266"/>
          </a:xfrm>
        </p:spPr>
        <p:txBody>
          <a:bodyPr>
            <a:normAutofit/>
          </a:bodyPr>
          <a:lstStyle/>
          <a:p>
            <a:r>
              <a:rPr lang="fi-FI" sz="2600" dirty="0"/>
              <a:t>arvojen ja moraalikäsitysten pohjalta rakennetaan moraaliteorioita, jotka voidaan jakaa neljään ryhmään: </a:t>
            </a:r>
          </a:p>
          <a:p>
            <a:pPr marL="457200" lvl="1" indent="0">
              <a:buNone/>
            </a:pPr>
            <a:r>
              <a:rPr lang="fi-FI" sz="2600" dirty="0"/>
              <a:t>	</a:t>
            </a:r>
            <a:r>
              <a:rPr lang="fi-FI" sz="2500" b="1" dirty="0"/>
              <a:t>1. h</a:t>
            </a:r>
            <a:r>
              <a:rPr lang="fi-FI" sz="2500" b="1" dirty="0" smtClean="0"/>
              <a:t>yve-etiikka</a:t>
            </a:r>
            <a:endParaRPr lang="fi-FI" sz="2500" b="1" dirty="0"/>
          </a:p>
          <a:p>
            <a:pPr marL="457200" lvl="1" indent="0">
              <a:buNone/>
            </a:pPr>
            <a:r>
              <a:rPr lang="fi-FI" sz="2600" b="1" dirty="0"/>
              <a:t>	</a:t>
            </a:r>
            <a:r>
              <a:rPr lang="fi-FI" sz="2100" dirty="0"/>
              <a:t>- tekoja arvioidaan siitä näkökulmasta, kuinka moraalisesti 	 	  hyveellinen ihminen toimisi</a:t>
            </a:r>
          </a:p>
          <a:p>
            <a:pPr marL="457200" lvl="1" indent="0">
              <a:buNone/>
            </a:pPr>
            <a:r>
              <a:rPr lang="fi-FI" sz="2600" dirty="0"/>
              <a:t>	</a:t>
            </a:r>
            <a:r>
              <a:rPr lang="fi-FI" sz="2500" b="1" dirty="0"/>
              <a:t>2. </a:t>
            </a:r>
            <a:r>
              <a:rPr lang="fi-FI" sz="2500" b="1" dirty="0" smtClean="0"/>
              <a:t>hyötyetiikka </a:t>
            </a:r>
            <a:r>
              <a:rPr lang="fi-FI" sz="2500" b="1" dirty="0"/>
              <a:t>eli utilitarismi</a:t>
            </a:r>
          </a:p>
          <a:p>
            <a:pPr marL="457200" lvl="1" indent="0">
              <a:buNone/>
            </a:pPr>
            <a:r>
              <a:rPr lang="fi-FI" sz="2500" b="1" dirty="0"/>
              <a:t>	</a:t>
            </a:r>
            <a:r>
              <a:rPr lang="fi-FI" sz="2100" dirty="0"/>
              <a:t>- toiminnan arvo perustuu siihen, kuinka paljon hyviä seurauksia 	  sillä on suhteessa haittoihin</a:t>
            </a:r>
          </a:p>
          <a:p>
            <a:pPr marL="457200" lvl="1" indent="0">
              <a:buNone/>
            </a:pPr>
            <a:r>
              <a:rPr lang="fi-FI" sz="2500" dirty="0"/>
              <a:t>	</a:t>
            </a:r>
            <a:r>
              <a:rPr lang="fi-FI" sz="2500" b="1" dirty="0"/>
              <a:t>3. </a:t>
            </a:r>
            <a:r>
              <a:rPr lang="fi-FI" sz="2500" b="1" dirty="0" smtClean="0"/>
              <a:t>velvollisuusetiikka</a:t>
            </a:r>
            <a:endParaRPr lang="fi-FI" sz="2500" b="1" dirty="0"/>
          </a:p>
          <a:p>
            <a:pPr marL="457200" lvl="1" indent="0">
              <a:buNone/>
            </a:pPr>
            <a:r>
              <a:rPr lang="fi-FI" sz="2500" b="1" dirty="0"/>
              <a:t>	</a:t>
            </a:r>
            <a:r>
              <a:rPr lang="fi-FI" sz="2100" dirty="0"/>
              <a:t>- ihmisen tulee toimia moraalisen vaatimuksen, esim. 	  	  periaatteen tai </a:t>
            </a:r>
            <a:r>
              <a:rPr lang="fi-FI" sz="2100" dirty="0" smtClean="0"/>
              <a:t>säännön, </a:t>
            </a:r>
            <a:r>
              <a:rPr lang="fi-FI" sz="2100" dirty="0"/>
              <a:t>mukaan</a:t>
            </a:r>
          </a:p>
          <a:p>
            <a:pPr marL="457200" lvl="1" indent="0">
              <a:buNone/>
            </a:pPr>
            <a:r>
              <a:rPr lang="fi-FI" sz="2500" dirty="0"/>
              <a:t>	</a:t>
            </a:r>
            <a:r>
              <a:rPr lang="fi-FI" sz="2500" b="1" dirty="0"/>
              <a:t>4. o</a:t>
            </a:r>
            <a:r>
              <a:rPr lang="fi-FI" sz="2500" b="1" dirty="0" smtClean="0"/>
              <a:t>ikeusperustainen </a:t>
            </a:r>
            <a:r>
              <a:rPr lang="fi-FI" sz="2500" b="1" dirty="0"/>
              <a:t>etiikka</a:t>
            </a:r>
          </a:p>
          <a:p>
            <a:pPr marL="457200" lvl="1" indent="0">
              <a:buNone/>
            </a:pPr>
            <a:r>
              <a:rPr lang="fi-FI" sz="2500" b="1" dirty="0"/>
              <a:t>	</a:t>
            </a:r>
            <a:r>
              <a:rPr lang="fi-FI" sz="2500" dirty="0"/>
              <a:t>- </a:t>
            </a:r>
            <a:r>
              <a:rPr lang="fi-FI" sz="2100" dirty="0"/>
              <a:t>painottaa erilaisten oikeuksien toteutumista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539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8" y="645259"/>
            <a:ext cx="6369801" cy="101305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Terveydenhuollon eettiset periaatteet (1/5)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0930" y="2029455"/>
            <a:ext cx="8136611" cy="4603819"/>
          </a:xfrm>
        </p:spPr>
        <p:txBody>
          <a:bodyPr>
            <a:normAutofit/>
          </a:bodyPr>
          <a:lstStyle/>
          <a:p>
            <a:r>
              <a:rPr lang="fi-FI" dirty="0"/>
              <a:t>eettiset periaatteet ylittävät usein lakien velvoittaman minimivaatimuksen, minkä vuoksi on tärkeää, että terveydenhuollon ammattilaisille on koottu periaatteet, jotka ohjaavat heidän toimintaansa potilastyössä </a:t>
            </a:r>
          </a:p>
          <a:p>
            <a:r>
              <a:rPr lang="fi-FI" b="1" dirty="0"/>
              <a:t>elämän kunnioittaminen</a:t>
            </a:r>
          </a:p>
          <a:p>
            <a:pPr marL="457200" lvl="1" indent="0">
              <a:buNone/>
            </a:pPr>
            <a:r>
              <a:rPr lang="fi-FI" sz="2500" dirty="0"/>
              <a:t>-  luo perustan ihmisten hoitamiselle</a:t>
            </a:r>
          </a:p>
          <a:p>
            <a:pPr lvl="1">
              <a:buFontTx/>
              <a:buChar char="-"/>
            </a:pPr>
            <a:r>
              <a:rPr lang="fi-FI" sz="2500" dirty="0"/>
              <a:t>on pyrittävä edistämään elämän säilymistä ja vältettävä sellaista, mikä sitä heikentää </a:t>
            </a:r>
          </a:p>
          <a:p>
            <a:pPr lvl="1">
              <a:buFontTx/>
              <a:buChar char="-"/>
            </a:pPr>
            <a:r>
              <a:rPr lang="fi-FI" sz="2500" dirty="0"/>
              <a:t>velvoittaa mm. huolehtimaan potilaan hengen säilymisestä mahdollisimman pitkään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31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8" y="645259"/>
            <a:ext cx="6369801" cy="101305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Terveydenhuollon eettiset periaatteet (2/5)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6429" y="2145693"/>
            <a:ext cx="8136611" cy="4603819"/>
          </a:xfrm>
        </p:spPr>
        <p:txBody>
          <a:bodyPr>
            <a:normAutofit lnSpcReduction="10000"/>
          </a:bodyPr>
          <a:lstStyle/>
          <a:p>
            <a:r>
              <a:rPr lang="fi-FI" b="1" dirty="0"/>
              <a:t>ihmisarvon kunnioitus</a:t>
            </a:r>
          </a:p>
          <a:p>
            <a:pPr lvl="1">
              <a:buFontTx/>
              <a:buChar char="-"/>
            </a:pPr>
            <a:r>
              <a:rPr lang="fi-FI" sz="2500" dirty="0"/>
              <a:t>osa ihmisoikeuksia</a:t>
            </a:r>
          </a:p>
          <a:p>
            <a:pPr lvl="1">
              <a:buFontTx/>
              <a:buChar char="-"/>
            </a:pPr>
            <a:r>
              <a:rPr lang="fi-FI" sz="2500" dirty="0"/>
              <a:t>terveydenhuollon asiakkaan ja potilaan yksilöllisten tarpeiden ja kulttuurin huomioiminen </a:t>
            </a:r>
          </a:p>
          <a:p>
            <a:pPr lvl="1">
              <a:buFontTx/>
              <a:buChar char="-"/>
            </a:pPr>
            <a:r>
              <a:rPr lang="fi-FI" sz="2500" dirty="0"/>
              <a:t>voi joutua vastakkain esim. elämän kunnioittamisen vaatimuksen kanssa</a:t>
            </a:r>
          </a:p>
          <a:p>
            <a:r>
              <a:rPr lang="fi-FI" b="1" dirty="0"/>
              <a:t>itsemääräämisoikeus</a:t>
            </a:r>
          </a:p>
          <a:p>
            <a:pPr lvl="1">
              <a:buFontTx/>
              <a:buChar char="-"/>
            </a:pPr>
            <a:r>
              <a:rPr lang="fi-FI" sz="2500" dirty="0"/>
              <a:t>ihmisellä on oikeus päättää elämästään elämänkatsomuksensa sekä ajatus- ja arvomaailmansa mukaisesti</a:t>
            </a:r>
          </a:p>
          <a:p>
            <a:pPr lvl="1">
              <a:buFontTx/>
              <a:buChar char="-"/>
            </a:pPr>
            <a:r>
              <a:rPr lang="fi-FI" sz="2500" dirty="0"/>
              <a:t>potilaan oikeus osallistua itseään koskevaan päätöksentekoon</a:t>
            </a:r>
          </a:p>
          <a:p>
            <a:pPr lvl="1">
              <a:buFontTx/>
              <a:buChar char="-"/>
            </a:pPr>
            <a:endParaRPr lang="fi-FI" sz="2500" dirty="0"/>
          </a:p>
          <a:p>
            <a:pPr>
              <a:buFontTx/>
              <a:buChar char="-"/>
            </a:pP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117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6" y="629760"/>
            <a:ext cx="6369801" cy="101305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Terveydenhuollon eettiset periaatteet (3/5)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3952" y="2006207"/>
            <a:ext cx="8136611" cy="4603819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fi-FI" sz="2700" dirty="0"/>
              <a:t>potilaan tahtoa täytyy kunnioittaa, vaikka esim. hoidosta kieltäytyminen uhkaisi hänen henkeään ja terveyttään </a:t>
            </a:r>
          </a:p>
          <a:p>
            <a:pPr lvl="1">
              <a:buFontTx/>
              <a:buChar char="-"/>
            </a:pPr>
            <a:r>
              <a:rPr lang="fi-FI" sz="2700" dirty="0"/>
              <a:t>ristiriitatilanteessa jollekin muulle periaatteelle voidaan antaa suurempi painoarvo</a:t>
            </a:r>
          </a:p>
          <a:p>
            <a:r>
              <a:rPr lang="fi-FI" sz="3000" b="1" dirty="0"/>
              <a:t>hoitamisen periaate </a:t>
            </a:r>
          </a:p>
          <a:p>
            <a:pPr lvl="1">
              <a:buFontTx/>
              <a:buChar char="-"/>
            </a:pPr>
            <a:r>
              <a:rPr lang="fi-FI" sz="2700" dirty="0"/>
              <a:t>perustana on hyvän tahtominen, hyvän tekeminen ja vahingon tuottamisen välttäminen </a:t>
            </a:r>
          </a:p>
          <a:p>
            <a:pPr lvl="1">
              <a:buFontTx/>
              <a:buChar char="-"/>
            </a:pPr>
            <a:r>
              <a:rPr lang="fi-FI" sz="2700" dirty="0"/>
              <a:t>potilaalla on oikeus hyvään hoitoon ja kohteluun</a:t>
            </a:r>
          </a:p>
          <a:p>
            <a:pPr lvl="1">
              <a:buFontTx/>
              <a:buChar char="-"/>
            </a:pPr>
            <a:r>
              <a:rPr lang="fi-FI" sz="2700" dirty="0"/>
              <a:t>ristiriita: tulee antaa mahdollisimman tehokasta hoitoa, jos potilaan tila ilman sitä heikkenee nopeasti, toisaalta edellytetään, ettei potilaan kärsimyksiä saa pitkittää, jos hoito merkitsee raskaita kärsimyksiä </a:t>
            </a:r>
          </a:p>
          <a:p>
            <a:pPr lvl="1">
              <a:buFontTx/>
              <a:buChar char="-"/>
            </a:pPr>
            <a:r>
              <a:rPr lang="fi-FI" sz="2700" dirty="0"/>
              <a:t>voi joutua vastakkain itsemääräämisoikeuden kanssa  </a:t>
            </a:r>
          </a:p>
          <a:p>
            <a:pPr lvl="1">
              <a:buFontTx/>
              <a:buChar char="-"/>
            </a:pPr>
            <a:endParaRPr lang="fi-FI" sz="2500" dirty="0"/>
          </a:p>
          <a:p>
            <a:pPr>
              <a:buFontTx/>
              <a:buChar char="-"/>
            </a:pP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448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6" y="877733"/>
            <a:ext cx="6369801" cy="101305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Terveydenhuollon eettiset periaatteet (4/5)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8934" y="2471158"/>
            <a:ext cx="8136611" cy="3883148"/>
          </a:xfrm>
        </p:spPr>
        <p:txBody>
          <a:bodyPr>
            <a:normAutofit/>
          </a:bodyPr>
          <a:lstStyle/>
          <a:p>
            <a:r>
              <a:rPr lang="fi-FI" b="1" dirty="0"/>
              <a:t>oikeudenmukaisuus </a:t>
            </a:r>
          </a:p>
          <a:p>
            <a:pPr lvl="1">
              <a:buFontTx/>
              <a:buChar char="-"/>
            </a:pPr>
            <a:r>
              <a:rPr lang="fi-FI" sz="2500" dirty="0"/>
              <a:t>yhtäläisen hoidon tarpeessa olevat potilaat on hoidettava samojen periaatteiden mukaisesti, eikä esim. ikä, sukupuoli tai sukupuolinen suuntautuminen saa vaikuttaa hoidon laatuun</a:t>
            </a:r>
          </a:p>
          <a:p>
            <a:pPr lvl="1">
              <a:buFontTx/>
              <a:buChar char="-"/>
            </a:pPr>
            <a:r>
              <a:rPr lang="fi-FI" sz="2500" dirty="0"/>
              <a:t>huonoimmassa asemassa olevien tilanne on turvattava</a:t>
            </a:r>
          </a:p>
          <a:p>
            <a:pPr lvl="1">
              <a:buFontTx/>
              <a:buChar char="-"/>
            </a:pPr>
            <a:r>
              <a:rPr lang="fi-FI" sz="2500" dirty="0"/>
              <a:t>ristiriitatilanteet esim. hoitotilanteissa, kun joudutaan ratkaisemaan miten rajallisia resursseja käytetään, voivat vaatia kompromissien tekemistä muiden eettisten periaatteiden suhteen</a:t>
            </a:r>
          </a:p>
          <a:p>
            <a:pPr lvl="1">
              <a:buFontTx/>
              <a:buChar char="-"/>
            </a:pPr>
            <a:endParaRPr lang="fi-FI" sz="2500" dirty="0"/>
          </a:p>
          <a:p>
            <a:pPr>
              <a:buFontTx/>
              <a:buChar char="-"/>
            </a:pP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107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488</Words>
  <Application>Microsoft Office PowerPoint</Application>
  <PresentationFormat>Näytössä katseltava diaesitys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Terve 3: Terveyttä tutkimassa</vt:lpstr>
      <vt:lpstr>Arvot (1/2)</vt:lpstr>
      <vt:lpstr>Arvot (2/2)</vt:lpstr>
      <vt:lpstr>Etiikka ja moraali </vt:lpstr>
      <vt:lpstr>Etiikan pääsuuntaukset</vt:lpstr>
      <vt:lpstr>Terveydenhuollon eettiset periaatteet (1/5) </vt:lpstr>
      <vt:lpstr>Terveydenhuollon eettiset periaatteet (2/5) </vt:lpstr>
      <vt:lpstr>Terveydenhuollon eettiset periaatteet (3/5) </vt:lpstr>
      <vt:lpstr>Terveydenhuollon eettiset periaatteet (4/5) </vt:lpstr>
      <vt:lpstr>Terveydenhuollon eettiset periaatteet (5/5)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3: Terveyttä tutkimassa</dc:title>
  <dc:creator>Kati Karas</dc:creator>
  <cp:lastModifiedBy>Vuojärvi Kirsi</cp:lastModifiedBy>
  <cp:revision>26</cp:revision>
  <dcterms:created xsi:type="dcterms:W3CDTF">2017-11-30T08:49:52Z</dcterms:created>
  <dcterms:modified xsi:type="dcterms:W3CDTF">2020-02-19T09:05:00Z</dcterms:modified>
</cp:coreProperties>
</file>