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75" r:id="rId4"/>
    <p:sldId id="268" r:id="rId5"/>
    <p:sldId id="269" r:id="rId6"/>
    <p:sldId id="270" r:id="rId7"/>
    <p:sldId id="271" r:id="rId8"/>
    <p:sldId id="276" r:id="rId9"/>
    <p:sldId id="272" r:id="rId10"/>
    <p:sldId id="277" r:id="rId11"/>
    <p:sldId id="273" r:id="rId12"/>
    <p:sldId id="274" r:id="rId13"/>
    <p:sldId id="278" r:id="rId14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/>
    <p:restoredTop sz="94674"/>
  </p:normalViewPr>
  <p:slideViewPr>
    <p:cSldViewPr>
      <p:cViewPr varScale="1">
        <p:scale>
          <a:sx n="53" d="100"/>
          <a:sy n="53" d="100"/>
        </p:scale>
        <p:origin x="1320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20.9.2021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18653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20.9.2021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056562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20.9.2021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769869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20.9.2021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03375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20.9.2021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79326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20.9.2021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599145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20.9.2021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150774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20.9.2021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575230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20.9.2021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667465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20.9.2021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32441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20.9.2021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700913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DCECDC-CA82-419C-B66C-70AF779EE76D}" type="datetimeFigureOut">
              <a:rPr lang="fi-FI" smtClean="0"/>
              <a:t>20.9.2021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22516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b="1" dirty="0" smtClean="0"/>
              <a:t>Terve 2: Ihminen, ympäristö ja terveys</a:t>
            </a:r>
            <a:endParaRPr lang="fi-FI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b="1" dirty="0" smtClean="0"/>
              <a:t>Luku 8: Ihmissuhteet ja </a:t>
            </a:r>
          </a:p>
          <a:p>
            <a:r>
              <a:rPr lang="fi-FI" b="1" dirty="0" smtClean="0"/>
              <a:t>sosiaalinen tuki</a:t>
            </a:r>
            <a:endParaRPr lang="fi-FI" b="1" dirty="0"/>
          </a:p>
        </p:txBody>
      </p:sp>
    </p:spTree>
    <p:extLst>
      <p:ext uri="{BB962C8B-B14F-4D97-AF65-F5344CB8AC3E}">
        <p14:creationId xmlns:p14="http://schemas.microsoft.com/office/powerpoint/2010/main" val="1275972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 smtClean="0"/>
              <a:t>Vuorovaikutustyylit</a:t>
            </a:r>
            <a:endParaRPr lang="fi-FI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i-FI" u="sng" dirty="0" smtClean="0"/>
              <a:t>sisään- </a:t>
            </a:r>
            <a:r>
              <a:rPr lang="fi-FI" u="sng" dirty="0"/>
              <a:t>tai </a:t>
            </a:r>
            <a:r>
              <a:rPr lang="fi-FI" u="sng" dirty="0" smtClean="0"/>
              <a:t>ulospäinsuuntautuneisuus </a:t>
            </a:r>
            <a:r>
              <a:rPr lang="fi-FI" dirty="0" smtClean="0"/>
              <a:t/>
            </a:r>
            <a:br>
              <a:rPr lang="fi-FI" dirty="0" smtClean="0"/>
            </a:br>
            <a:r>
              <a:rPr lang="fi-FI" dirty="0" smtClean="0"/>
              <a:t>(keskivertoyksilö tyypillisimmillään </a:t>
            </a:r>
            <a:r>
              <a:rPr lang="fi-FI" dirty="0"/>
              <a:t>jotain näiden </a:t>
            </a:r>
            <a:r>
              <a:rPr lang="fi-FI" dirty="0" smtClean="0"/>
              <a:t>ääripäiden väliltä)</a:t>
            </a:r>
          </a:p>
          <a:p>
            <a:pPr marL="0" indent="0">
              <a:buNone/>
            </a:pPr>
            <a:endParaRPr lang="fi-FI" dirty="0" smtClean="0"/>
          </a:p>
          <a:p>
            <a:pPr marL="514350" indent="-514350">
              <a:buFont typeface="+mj-lt"/>
              <a:buAutoNum type="arabicPeriod"/>
            </a:pPr>
            <a:r>
              <a:rPr lang="fi-FI" b="1" dirty="0" err="1" smtClean="0"/>
              <a:t>epäassertiivinen</a:t>
            </a:r>
            <a:r>
              <a:rPr lang="fi-FI" b="1" dirty="0" smtClean="0"/>
              <a:t> </a:t>
            </a:r>
            <a:r>
              <a:rPr lang="fi-FI" b="1" dirty="0"/>
              <a:t>eli </a:t>
            </a:r>
            <a:r>
              <a:rPr lang="fi-FI" b="1" dirty="0" smtClean="0"/>
              <a:t>alistuva</a:t>
            </a:r>
          </a:p>
          <a:p>
            <a:pPr marL="514350" indent="-514350">
              <a:buFont typeface="+mj-lt"/>
              <a:buAutoNum type="arabicPeriod"/>
            </a:pPr>
            <a:r>
              <a:rPr lang="fi-FI" b="1" dirty="0" err="1" smtClean="0"/>
              <a:t>assertiivinen</a:t>
            </a:r>
            <a:r>
              <a:rPr lang="fi-FI" b="1" dirty="0" smtClean="0"/>
              <a:t> </a:t>
            </a:r>
            <a:r>
              <a:rPr lang="fi-FI" b="1" dirty="0"/>
              <a:t>eli </a:t>
            </a:r>
            <a:r>
              <a:rPr lang="fi-FI" b="1" dirty="0" smtClean="0"/>
              <a:t>jämäkkä</a:t>
            </a:r>
          </a:p>
          <a:p>
            <a:pPr marL="514350" indent="-514350">
              <a:buFont typeface="+mj-lt"/>
              <a:buAutoNum type="arabicPeriod"/>
            </a:pPr>
            <a:r>
              <a:rPr lang="fi-FI" b="1" dirty="0" smtClean="0"/>
              <a:t>aggressiivinen </a:t>
            </a:r>
            <a:r>
              <a:rPr lang="fi-FI" b="1" dirty="0"/>
              <a:t>eli </a:t>
            </a:r>
            <a:r>
              <a:rPr lang="fi-FI" b="1" dirty="0" smtClean="0"/>
              <a:t>hyökkäävä</a:t>
            </a:r>
          </a:p>
          <a:p>
            <a:pPr marL="0" indent="0">
              <a:buNone/>
            </a:pPr>
            <a:endParaRPr lang="fi-FI" dirty="0" smtClean="0"/>
          </a:p>
          <a:p>
            <a:r>
              <a:rPr lang="fi-FI" dirty="0" smtClean="0"/>
              <a:t>onnistunut </a:t>
            </a:r>
            <a:r>
              <a:rPr lang="fi-FI" dirty="0"/>
              <a:t>vuorovaikutus vaatii aina </a:t>
            </a:r>
            <a:r>
              <a:rPr lang="fi-FI" u="sng" dirty="0"/>
              <a:t>tilannetajua</a:t>
            </a:r>
            <a:r>
              <a:rPr lang="fi-FI" dirty="0"/>
              <a:t> eli kykyä sopeuttaa oman käyttäytyminen kuhunkin tilanteeseen sopivaksi</a:t>
            </a:r>
            <a:endParaRPr lang="fi-FI" dirty="0" smtClean="0"/>
          </a:p>
        </p:txBody>
      </p:sp>
    </p:spTree>
    <p:extLst>
      <p:ext uri="{BB962C8B-B14F-4D97-AF65-F5344CB8AC3E}">
        <p14:creationId xmlns:p14="http://schemas.microsoft.com/office/powerpoint/2010/main" val="1853713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 smtClean="0"/>
              <a:t>Empatia</a:t>
            </a:r>
            <a:endParaRPr lang="fi-FI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fi-FI" dirty="0" smtClean="0"/>
              <a:t>= ihmisen kyky </a:t>
            </a:r>
            <a:r>
              <a:rPr lang="fi-FI" dirty="0"/>
              <a:t>asettaa itsensä </a:t>
            </a:r>
            <a:r>
              <a:rPr lang="fi-FI" u="sng" dirty="0"/>
              <a:t>toisen ihmisen asemaan ja ymmärtää hänen tunteitaan ja </a:t>
            </a:r>
            <a:r>
              <a:rPr lang="fi-FI" u="sng" dirty="0" smtClean="0"/>
              <a:t>näkökulmiaan</a:t>
            </a:r>
          </a:p>
          <a:p>
            <a:r>
              <a:rPr lang="fi-FI" dirty="0" smtClean="0"/>
              <a:t>sosiaalisten </a:t>
            </a:r>
            <a:r>
              <a:rPr lang="fi-FI" dirty="0"/>
              <a:t>suhteiden rakentamisen ja ylläpitämisen kannalta tärkeä </a:t>
            </a:r>
            <a:r>
              <a:rPr lang="fi-FI" dirty="0" smtClean="0"/>
              <a:t>kyky</a:t>
            </a:r>
          </a:p>
          <a:p>
            <a:r>
              <a:rPr lang="fi-FI" dirty="0"/>
              <a:t>e</a:t>
            </a:r>
            <a:r>
              <a:rPr lang="fi-FI" dirty="0" smtClean="0"/>
              <a:t>mpaattinen </a:t>
            </a:r>
            <a:r>
              <a:rPr lang="fi-FI" dirty="0"/>
              <a:t>ihminen osaa tunnistaa ja tulkita toisen sanallista ja sanatonta </a:t>
            </a:r>
            <a:r>
              <a:rPr lang="fi-FI" dirty="0" smtClean="0"/>
              <a:t>viestintää</a:t>
            </a:r>
          </a:p>
          <a:p>
            <a:r>
              <a:rPr lang="fi-FI" dirty="0" smtClean="0"/>
              <a:t>omaa empatiakykyään voi kehittää</a:t>
            </a:r>
          </a:p>
          <a:p>
            <a:r>
              <a:rPr lang="fi-FI" dirty="0"/>
              <a:t>p</a:t>
            </a:r>
            <a:r>
              <a:rPr lang="fi-FI" dirty="0" smtClean="0"/>
              <a:t>elkkä </a:t>
            </a:r>
            <a:r>
              <a:rPr lang="fi-FI" dirty="0"/>
              <a:t>empatia ei </a:t>
            </a:r>
            <a:r>
              <a:rPr lang="fi-FI" dirty="0" smtClean="0"/>
              <a:t>riitä</a:t>
            </a:r>
            <a:r>
              <a:rPr lang="fi-FI" dirty="0"/>
              <a:t>, </a:t>
            </a:r>
            <a:r>
              <a:rPr lang="fi-FI" dirty="0" smtClean="0"/>
              <a:t>lisäksi </a:t>
            </a:r>
            <a:r>
              <a:rPr lang="fi-FI" dirty="0"/>
              <a:t>tarvitaan </a:t>
            </a:r>
            <a:r>
              <a:rPr lang="fi-FI" u="sng" dirty="0" smtClean="0"/>
              <a:t>halua</a:t>
            </a:r>
            <a:r>
              <a:rPr lang="fi-FI" dirty="0" smtClean="0"/>
              <a:t> </a:t>
            </a:r>
            <a:r>
              <a:rPr lang="fi-FI" dirty="0"/>
              <a:t>ottaa toisen asiat huomioon ja toimia </a:t>
            </a:r>
            <a:r>
              <a:rPr lang="fi-FI" dirty="0" smtClean="0"/>
              <a:t>empaattisesti </a:t>
            </a:r>
            <a:br>
              <a:rPr lang="fi-FI" dirty="0" smtClean="0"/>
            </a:br>
            <a:r>
              <a:rPr lang="fi-FI" dirty="0" smtClean="0"/>
              <a:t>(esim. manipuloiva </a:t>
            </a:r>
            <a:r>
              <a:rPr lang="fi-FI" dirty="0"/>
              <a:t>ihminen voi käyttää </a:t>
            </a:r>
            <a:r>
              <a:rPr lang="fi-FI" dirty="0" smtClean="0"/>
              <a:t>empatiaa </a:t>
            </a:r>
            <a:r>
              <a:rPr lang="fi-FI" dirty="0"/>
              <a:t>hyväksi </a:t>
            </a:r>
            <a:r>
              <a:rPr lang="fi-FI" dirty="0" smtClean="0"/>
              <a:t>väärällä tavalla)</a:t>
            </a:r>
          </a:p>
          <a:p>
            <a:r>
              <a:rPr lang="fi-FI" dirty="0" smtClean="0"/>
              <a:t>liiallinen </a:t>
            </a:r>
            <a:r>
              <a:rPr lang="fi-FI" dirty="0"/>
              <a:t>empaattisuus </a:t>
            </a:r>
            <a:r>
              <a:rPr lang="fi-FI" dirty="0" smtClean="0"/>
              <a:t>haitallista</a:t>
            </a:r>
            <a:r>
              <a:rPr lang="fi-FI" dirty="0"/>
              <a:t>, jos ihminen unohtaa itsensä ja omat </a:t>
            </a:r>
            <a:r>
              <a:rPr lang="fi-FI" dirty="0" smtClean="0"/>
              <a:t>tarpeensa</a:t>
            </a:r>
          </a:p>
        </p:txBody>
      </p:sp>
    </p:spTree>
    <p:extLst>
      <p:ext uri="{BB962C8B-B14F-4D97-AF65-F5344CB8AC3E}">
        <p14:creationId xmlns:p14="http://schemas.microsoft.com/office/powerpoint/2010/main" val="3151998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 smtClean="0"/>
              <a:t>Sosiaalinen tuki</a:t>
            </a:r>
            <a:endParaRPr lang="fi-FI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fi-FI" b="1" dirty="0"/>
              <a:t>käytännön </a:t>
            </a:r>
            <a:r>
              <a:rPr lang="fi-FI" b="1" dirty="0" smtClean="0"/>
              <a:t>tuki </a:t>
            </a:r>
          </a:p>
          <a:p>
            <a:pPr marL="514350" indent="-514350">
              <a:buFont typeface="+mj-lt"/>
              <a:buAutoNum type="arabicPeriod"/>
            </a:pPr>
            <a:r>
              <a:rPr lang="fi-FI" b="1" dirty="0" smtClean="0"/>
              <a:t>tunnetuki </a:t>
            </a:r>
          </a:p>
          <a:p>
            <a:pPr marL="514350" indent="-514350">
              <a:buFont typeface="+mj-lt"/>
              <a:buAutoNum type="arabicPeriod"/>
            </a:pPr>
            <a:r>
              <a:rPr lang="fi-FI" b="1" dirty="0" smtClean="0"/>
              <a:t>tiedollinen tuki</a:t>
            </a:r>
          </a:p>
          <a:p>
            <a:pPr marL="514350" indent="-514350">
              <a:buFont typeface="+mj-lt"/>
              <a:buAutoNum type="arabicPeriod"/>
            </a:pPr>
            <a:r>
              <a:rPr lang="fi-FI" b="1" dirty="0" smtClean="0"/>
              <a:t>tulkintatuki </a:t>
            </a:r>
          </a:p>
          <a:p>
            <a:endParaRPr lang="fi-FI" dirty="0" smtClean="0"/>
          </a:p>
          <a:p>
            <a:r>
              <a:rPr lang="fi-FI" u="sng" dirty="0" smtClean="0"/>
              <a:t>epäviralliset tahot </a:t>
            </a:r>
            <a:r>
              <a:rPr lang="fi-FI" dirty="0" smtClean="0"/>
              <a:t/>
            </a:r>
            <a:br>
              <a:rPr lang="fi-FI" dirty="0" smtClean="0"/>
            </a:br>
            <a:r>
              <a:rPr lang="fi-FI" dirty="0" smtClean="0"/>
              <a:t>(esim. elämänkumppani </a:t>
            </a:r>
            <a:r>
              <a:rPr lang="fi-FI" dirty="0"/>
              <a:t>tai </a:t>
            </a:r>
            <a:r>
              <a:rPr lang="fi-FI" dirty="0" smtClean="0"/>
              <a:t>ystävät – läheisten tuki ihmisen </a:t>
            </a:r>
            <a:r>
              <a:rPr lang="fi-FI" dirty="0"/>
              <a:t>hyvinvoinnille </a:t>
            </a:r>
            <a:r>
              <a:rPr lang="fi-FI" dirty="0" smtClean="0"/>
              <a:t>merkittävintä)</a:t>
            </a:r>
          </a:p>
          <a:p>
            <a:r>
              <a:rPr lang="fi-FI" u="sng" dirty="0"/>
              <a:t>v</a:t>
            </a:r>
            <a:r>
              <a:rPr lang="fi-FI" u="sng" dirty="0" smtClean="0"/>
              <a:t>iralliset tahot </a:t>
            </a:r>
            <a:r>
              <a:rPr lang="fi-FI" dirty="0"/>
              <a:t>(</a:t>
            </a:r>
            <a:r>
              <a:rPr lang="fi-FI" dirty="0" smtClean="0"/>
              <a:t>ammattiauttajat, viranomaiset) </a:t>
            </a:r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215403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b="1" dirty="0" smtClean="0"/>
              <a:t>Sosiaalisen tuen merkitys </a:t>
            </a:r>
            <a:br>
              <a:rPr lang="fi-FI" b="1" dirty="0" smtClean="0"/>
            </a:br>
            <a:r>
              <a:rPr lang="fi-FI" b="1" dirty="0" smtClean="0"/>
              <a:t>terveydelle</a:t>
            </a:r>
            <a:endParaRPr lang="fi-FI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endParaRPr lang="fi-FI" dirty="0" smtClean="0"/>
          </a:p>
          <a:p>
            <a:r>
              <a:rPr lang="fi-FI" dirty="0" smtClean="0"/>
              <a:t>monipuolista </a:t>
            </a:r>
            <a:r>
              <a:rPr lang="fi-FI" dirty="0"/>
              <a:t>sosiaalista tukea </a:t>
            </a:r>
            <a:r>
              <a:rPr lang="fi-FI" dirty="0" smtClean="0"/>
              <a:t>saavat </a:t>
            </a:r>
            <a:r>
              <a:rPr lang="fi-FI" u="sng" dirty="0" smtClean="0"/>
              <a:t>terveempiä ja </a:t>
            </a:r>
            <a:r>
              <a:rPr lang="fi-FI" u="sng" dirty="0"/>
              <a:t>onnellisempia</a:t>
            </a:r>
            <a:r>
              <a:rPr lang="fi-FI" dirty="0"/>
              <a:t> kuin yksinäiset tai riittämättömissä sosiaalisissa verkostoissa </a:t>
            </a:r>
            <a:r>
              <a:rPr lang="fi-FI" dirty="0" smtClean="0"/>
              <a:t>elävät</a:t>
            </a:r>
          </a:p>
          <a:p>
            <a:pPr lvl="1"/>
            <a:r>
              <a:rPr lang="fi-FI" dirty="0"/>
              <a:t>r</a:t>
            </a:r>
            <a:r>
              <a:rPr lang="fi-FI" dirty="0" smtClean="0"/>
              <a:t>iittämätön </a:t>
            </a:r>
            <a:r>
              <a:rPr lang="fi-FI" dirty="0"/>
              <a:t>tai väärin mitoitettu sosiaalinen tuki </a:t>
            </a:r>
            <a:r>
              <a:rPr lang="fi-FI" dirty="0" smtClean="0"/>
              <a:t>riski terveydelle</a:t>
            </a:r>
          </a:p>
          <a:p>
            <a:pPr lvl="1"/>
            <a:r>
              <a:rPr lang="fi-FI" dirty="0" smtClean="0"/>
              <a:t>nuoret</a:t>
            </a:r>
            <a:r>
              <a:rPr lang="fi-FI" dirty="0"/>
              <a:t>, joilla vaikeuksia omien tunteiden tunnistamisessa ja säätelemisessä, kääntyvät </a:t>
            </a:r>
            <a:r>
              <a:rPr lang="fi-FI" dirty="0" smtClean="0"/>
              <a:t>muita </a:t>
            </a:r>
            <a:r>
              <a:rPr lang="fi-FI" dirty="0"/>
              <a:t>nuoria epätodennäköisemmin </a:t>
            </a:r>
            <a:r>
              <a:rPr lang="fi-FI" dirty="0" smtClean="0"/>
              <a:t>omien </a:t>
            </a:r>
            <a:r>
              <a:rPr lang="fi-FI" dirty="0"/>
              <a:t>ystävien ja perheiden puoleen eivätkä välttämättä osaa ottaa apua vastaan </a:t>
            </a:r>
            <a:r>
              <a:rPr lang="fi-FI" dirty="0" smtClean="0"/>
              <a:t>keneltäkään </a:t>
            </a:r>
          </a:p>
          <a:p>
            <a:r>
              <a:rPr lang="fi-FI" dirty="0"/>
              <a:t>t</a:t>
            </a:r>
            <a:r>
              <a:rPr lang="fi-FI" dirty="0" smtClean="0"/>
              <a:t>asa-arvoisissa </a:t>
            </a:r>
            <a:r>
              <a:rPr lang="fi-FI" dirty="0"/>
              <a:t>ihmissuhteissa </a:t>
            </a:r>
            <a:r>
              <a:rPr lang="fi-FI" dirty="0" smtClean="0"/>
              <a:t>liittyy myös </a:t>
            </a:r>
            <a:r>
              <a:rPr lang="fi-FI" u="sng" dirty="0" smtClean="0"/>
              <a:t>vastavuoroisuus</a:t>
            </a:r>
            <a:r>
              <a:rPr lang="fi-FI" dirty="0"/>
              <a:t>: mitä enemmän tukea antaa muille läheisille, sitä suuremmalla todennäköisyydellä sitä voi myös itse </a:t>
            </a:r>
            <a:r>
              <a:rPr lang="fi-FI" dirty="0" smtClean="0"/>
              <a:t>saada </a:t>
            </a:r>
          </a:p>
          <a:p>
            <a:pPr lvl="1"/>
            <a:r>
              <a:rPr lang="fi-FI" dirty="0"/>
              <a:t>e</a:t>
            </a:r>
            <a:r>
              <a:rPr lang="fi-FI" dirty="0" smtClean="0"/>
              <a:t>sim. </a:t>
            </a:r>
            <a:r>
              <a:rPr lang="fi-FI" dirty="0"/>
              <a:t>toimivassa ja tasapainoisessa parisuhteessa </a:t>
            </a:r>
            <a:r>
              <a:rPr lang="fi-FI" dirty="0" err="1"/>
              <a:t>psykososiaalinen</a:t>
            </a:r>
            <a:r>
              <a:rPr lang="fi-FI" dirty="0"/>
              <a:t> tuki luo molemmille terveyttä ja </a:t>
            </a:r>
            <a:r>
              <a:rPr lang="fi-FI" dirty="0" smtClean="0"/>
              <a:t>hyvinvointia </a:t>
            </a:r>
          </a:p>
        </p:txBody>
      </p:sp>
    </p:spTree>
    <p:extLst>
      <p:ext uri="{BB962C8B-B14F-4D97-AF65-F5344CB8AC3E}">
        <p14:creationId xmlns:p14="http://schemas.microsoft.com/office/powerpoint/2010/main" val="393487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 err="1" smtClean="0"/>
              <a:t>Sosioemotionaaliset</a:t>
            </a:r>
            <a:r>
              <a:rPr lang="fi-FI" b="1" dirty="0" smtClean="0"/>
              <a:t> taidot</a:t>
            </a:r>
            <a:endParaRPr lang="fi-FI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560" indent="-457200">
              <a:buClr>
                <a:srgbClr val="000000"/>
              </a:buClr>
              <a:buFont typeface="+mj-lt"/>
              <a:buAutoNum type="arabicPeriod"/>
            </a:pPr>
            <a:endParaRPr lang="fi-FI" sz="2400" b="1" dirty="0" smtClean="0"/>
          </a:p>
          <a:p>
            <a:pPr marL="457560" indent="-457200">
              <a:buClr>
                <a:srgbClr val="000000"/>
              </a:buClr>
              <a:buFont typeface="+mj-lt"/>
              <a:buAutoNum type="arabicPeriod"/>
            </a:pPr>
            <a:r>
              <a:rPr lang="fi-FI" sz="2400" b="1" dirty="0" smtClean="0"/>
              <a:t>Tunnetaidot (= emotionaaliset </a:t>
            </a:r>
            <a:r>
              <a:rPr lang="fi-FI" sz="2400" b="1" dirty="0"/>
              <a:t>taidot) </a:t>
            </a:r>
          </a:p>
          <a:p>
            <a:pPr marL="743310" lvl="1">
              <a:buClr>
                <a:srgbClr val="000000"/>
              </a:buClr>
            </a:pPr>
            <a:r>
              <a:rPr lang="fi-FI" sz="2000" dirty="0" smtClean="0"/>
              <a:t>omien </a:t>
            </a:r>
            <a:r>
              <a:rPr lang="fi-FI" sz="2000" dirty="0"/>
              <a:t>ja toisten tunteiden tunnistaminen, ilmaiseminen ja säätely</a:t>
            </a:r>
          </a:p>
          <a:p>
            <a:pPr marL="457560" indent="-457200">
              <a:buClr>
                <a:srgbClr val="000000"/>
              </a:buClr>
              <a:buFont typeface="+mj-lt"/>
              <a:buAutoNum type="arabicPeriod"/>
            </a:pPr>
            <a:endParaRPr lang="fi-FI" sz="2400" b="1" dirty="0" smtClean="0"/>
          </a:p>
          <a:p>
            <a:pPr marL="457560" indent="-457200">
              <a:buClr>
                <a:srgbClr val="000000"/>
              </a:buClr>
              <a:buFont typeface="+mj-lt"/>
              <a:buAutoNum type="arabicPeriod"/>
            </a:pPr>
            <a:r>
              <a:rPr lang="fi-FI" sz="2400" b="1" dirty="0" smtClean="0"/>
              <a:t>Sosiaaliset taidot esim.</a:t>
            </a:r>
          </a:p>
          <a:p>
            <a:pPr marL="686160" lvl="1">
              <a:buClr>
                <a:srgbClr val="000000"/>
              </a:buClr>
            </a:pPr>
            <a:r>
              <a:rPr lang="fi-FI" sz="2000" dirty="0" smtClean="0"/>
              <a:t>sosiaaliset vuorovaikutustaidot (esim. yhteistyö- </a:t>
            </a:r>
            <a:r>
              <a:rPr lang="fi-FI" sz="2000" dirty="0"/>
              <a:t>ja </a:t>
            </a:r>
            <a:r>
              <a:rPr lang="fi-FI" sz="2000" dirty="0" smtClean="0"/>
              <a:t>neuvottelutaidot)</a:t>
            </a:r>
            <a:endParaRPr lang="fi-FI" sz="2000" dirty="0"/>
          </a:p>
          <a:p>
            <a:pPr marL="686160" lvl="1">
              <a:buClr>
                <a:srgbClr val="000000"/>
              </a:buClr>
            </a:pPr>
            <a:r>
              <a:rPr lang="fi-FI" sz="2000" dirty="0"/>
              <a:t>toisen kunnioittaminen ja toisen näkökulmien huomioonottaminen</a:t>
            </a:r>
          </a:p>
          <a:p>
            <a:pPr marL="686160" lvl="1">
              <a:buClr>
                <a:srgbClr val="000000"/>
              </a:buClr>
            </a:pPr>
            <a:r>
              <a:rPr lang="fi-FI" sz="2000" dirty="0"/>
              <a:t>sosiaalinen vastuunotto ja vastuullinen </a:t>
            </a:r>
            <a:r>
              <a:rPr lang="fi-FI" sz="2000" dirty="0" smtClean="0"/>
              <a:t>päätöksenteko</a:t>
            </a:r>
          </a:p>
          <a:p>
            <a:pPr marL="686160" lvl="1">
              <a:buClr>
                <a:srgbClr val="000000"/>
              </a:buClr>
            </a:pPr>
            <a:r>
              <a:rPr lang="fi-FI" sz="2000" dirty="0"/>
              <a:t>s</a:t>
            </a:r>
            <a:r>
              <a:rPr lang="fi-FI" sz="2000" dirty="0" smtClean="0"/>
              <a:t>osiaalinen tuki</a:t>
            </a:r>
            <a:endParaRPr lang="fi-FI" sz="2000" dirty="0"/>
          </a:p>
        </p:txBody>
      </p:sp>
    </p:spTree>
    <p:extLst>
      <p:ext uri="{BB962C8B-B14F-4D97-AF65-F5344CB8AC3E}">
        <p14:creationId xmlns:p14="http://schemas.microsoft.com/office/powerpoint/2010/main" val="2750984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 smtClean="0"/>
              <a:t>Tunteet (= emootiot)</a:t>
            </a:r>
            <a:endParaRPr lang="fi-FI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fi-FI" dirty="0" smtClean="0"/>
              <a:t>lyhytaikaisia </a:t>
            </a:r>
            <a:r>
              <a:rPr lang="fi-FI" dirty="0"/>
              <a:t>psykologisfysiologisia ilmiöitä, joilla ihminen sopeutuu ympäristön vaihteleviin tilanteisiin ja </a:t>
            </a:r>
            <a:r>
              <a:rPr lang="fi-FI" dirty="0" smtClean="0"/>
              <a:t>haasteisiin</a:t>
            </a:r>
          </a:p>
          <a:p>
            <a:r>
              <a:rPr lang="fi-FI" u="sng" dirty="0"/>
              <a:t>p</a:t>
            </a:r>
            <a:r>
              <a:rPr lang="fi-FI" u="sng" dirty="0" smtClean="0"/>
              <a:t>erustunteet</a:t>
            </a:r>
            <a:r>
              <a:rPr lang="fi-FI" dirty="0" smtClean="0"/>
              <a:t>: esim. ilo, yllätys, pelko, suru universaaleja </a:t>
            </a:r>
            <a:r>
              <a:rPr lang="fi-FI" dirty="0"/>
              <a:t>eli </a:t>
            </a:r>
            <a:r>
              <a:rPr lang="fi-FI" dirty="0" smtClean="0"/>
              <a:t>ilmenevät </a:t>
            </a:r>
            <a:r>
              <a:rPr lang="fi-FI" dirty="0"/>
              <a:t>kaikissa tunnetuissa </a:t>
            </a:r>
            <a:r>
              <a:rPr lang="fi-FI" dirty="0" smtClean="0"/>
              <a:t>kulttuureissa</a:t>
            </a:r>
          </a:p>
          <a:p>
            <a:r>
              <a:rPr lang="fi-FI" dirty="0" smtClean="0"/>
              <a:t>kertovat, </a:t>
            </a:r>
            <a:r>
              <a:rPr lang="fi-FI" dirty="0"/>
              <a:t>mikä on hyvinvointimme kannalta </a:t>
            </a:r>
            <a:r>
              <a:rPr lang="fi-FI" dirty="0" smtClean="0"/>
              <a:t>tärkeää</a:t>
            </a:r>
          </a:p>
          <a:p>
            <a:pPr lvl="1"/>
            <a:r>
              <a:rPr lang="fi-FI" dirty="0"/>
              <a:t>e</a:t>
            </a:r>
            <a:r>
              <a:rPr lang="fi-FI" dirty="0" smtClean="0"/>
              <a:t>sim. </a:t>
            </a:r>
            <a:r>
              <a:rPr lang="fi-FI" dirty="0"/>
              <a:t>uhkaava tilanne aiheuttaa pelon </a:t>
            </a:r>
            <a:r>
              <a:rPr lang="fi-FI" dirty="0" smtClean="0"/>
              <a:t>tunteen </a:t>
            </a:r>
            <a:r>
              <a:rPr lang="fi-FI" dirty="0" smtClean="0">
                <a:sym typeface="Wingdings" panose="05000000000000000000" pitchFamily="2" charset="2"/>
              </a:rPr>
              <a:t></a:t>
            </a:r>
            <a:r>
              <a:rPr lang="fi-FI" dirty="0" smtClean="0"/>
              <a:t> </a:t>
            </a:r>
            <a:r>
              <a:rPr lang="fi-FI" dirty="0"/>
              <a:t>adrenaliinin </a:t>
            </a:r>
            <a:r>
              <a:rPr lang="fi-FI" dirty="0" smtClean="0"/>
              <a:t>eritys lisääntyy </a:t>
            </a:r>
            <a:r>
              <a:rPr lang="fi-FI" dirty="0" smtClean="0">
                <a:sym typeface="Wingdings" panose="05000000000000000000" pitchFamily="2" charset="2"/>
              </a:rPr>
              <a:t> </a:t>
            </a:r>
            <a:r>
              <a:rPr lang="fi-FI" dirty="0" smtClean="0"/>
              <a:t>kiihdyttää </a:t>
            </a:r>
            <a:r>
              <a:rPr lang="fi-FI" dirty="0"/>
              <a:t>ihmisen lihastoimintaa </a:t>
            </a:r>
            <a:r>
              <a:rPr lang="fi-FI" dirty="0" smtClean="0">
                <a:sym typeface="Wingdings" panose="05000000000000000000" pitchFamily="2" charset="2"/>
              </a:rPr>
              <a:t> </a:t>
            </a:r>
            <a:r>
              <a:rPr lang="fi-FI" dirty="0" smtClean="0"/>
              <a:t>voimistaa pakenemisreaktiota</a:t>
            </a:r>
          </a:p>
          <a:p>
            <a:pPr lvl="1"/>
            <a:r>
              <a:rPr lang="fi-FI" dirty="0" smtClean="0"/>
              <a:t>tietyt tunteet (esim. suru, viha) </a:t>
            </a:r>
            <a:r>
              <a:rPr lang="fi-FI" dirty="0"/>
              <a:t>voivat tuntua kehossa fyysisinä </a:t>
            </a:r>
            <a:r>
              <a:rPr lang="fi-FI" dirty="0" smtClean="0"/>
              <a:t>oireina (esim. mahakipu)</a:t>
            </a:r>
          </a:p>
          <a:p>
            <a:r>
              <a:rPr lang="fi-FI" dirty="0" smtClean="0"/>
              <a:t>yksilöllisiä (</a:t>
            </a:r>
            <a:r>
              <a:rPr lang="fi-FI" b="1" dirty="0" smtClean="0"/>
              <a:t>temperamentti</a:t>
            </a:r>
            <a:r>
              <a:rPr lang="fi-FI" dirty="0" smtClean="0"/>
              <a:t> vaikuttaa)</a:t>
            </a:r>
          </a:p>
          <a:p>
            <a:pPr lvl="1"/>
            <a:r>
              <a:rPr lang="fi-FI" dirty="0" smtClean="0"/>
              <a:t>samassa </a:t>
            </a:r>
            <a:r>
              <a:rPr lang="fi-FI" dirty="0"/>
              <a:t>tilanteessa eri ihmisten kokemat tunteet voivat poiketa suuresti </a:t>
            </a:r>
            <a:r>
              <a:rPr lang="fi-FI" dirty="0" smtClean="0"/>
              <a:t>toisistaan</a:t>
            </a:r>
          </a:p>
          <a:p>
            <a:pPr lvl="1"/>
            <a:r>
              <a:rPr lang="fi-FI" dirty="0" smtClean="0"/>
              <a:t>voimakkuus vaihtelee</a:t>
            </a:r>
          </a:p>
          <a:p>
            <a:pPr lvl="1"/>
            <a:r>
              <a:rPr lang="fi-FI" dirty="0" smtClean="0"/>
              <a:t>tunteita voidaan kokea yhtä </a:t>
            </a:r>
            <a:r>
              <a:rPr lang="fi-FI" dirty="0"/>
              <a:t>voimakkaasti, mutta joku </a:t>
            </a:r>
            <a:r>
              <a:rPr lang="fi-FI" dirty="0" smtClean="0"/>
              <a:t>ilmaisee </a:t>
            </a:r>
            <a:r>
              <a:rPr lang="fi-FI" dirty="0"/>
              <a:t>niitä hillitymmin, toinen taas </a:t>
            </a:r>
            <a:r>
              <a:rPr lang="fi-FI" dirty="0" err="1" smtClean="0"/>
              <a:t>äärevämmin</a:t>
            </a:r>
            <a:endParaRPr lang="fi-FI" dirty="0" smtClean="0"/>
          </a:p>
          <a:p>
            <a:r>
              <a:rPr lang="fi-FI" dirty="0"/>
              <a:t>k</a:t>
            </a:r>
            <a:r>
              <a:rPr lang="fi-FI" dirty="0" smtClean="0"/>
              <a:t>aikki </a:t>
            </a:r>
            <a:r>
              <a:rPr lang="fi-FI" dirty="0"/>
              <a:t>tunteet ovat </a:t>
            </a:r>
            <a:r>
              <a:rPr lang="fi-FI" dirty="0" smtClean="0"/>
              <a:t>sallittuja (tunteet eivät ole tekoja</a:t>
            </a:r>
            <a:r>
              <a:rPr lang="fi-FI" dirty="0"/>
              <a:t>)</a:t>
            </a:r>
            <a:endParaRPr lang="fi-FI" dirty="0" smtClean="0"/>
          </a:p>
          <a:p>
            <a:r>
              <a:rPr lang="fi-FI" dirty="0" smtClean="0"/>
              <a:t>voivat </a:t>
            </a:r>
            <a:r>
              <a:rPr lang="fi-FI" dirty="0"/>
              <a:t>vaihdella </a:t>
            </a:r>
            <a:r>
              <a:rPr lang="fi-FI" dirty="0" smtClean="0"/>
              <a:t>nopeasti </a:t>
            </a:r>
            <a:r>
              <a:rPr lang="fi-FI" dirty="0"/>
              <a:t>laidasta </a:t>
            </a:r>
            <a:r>
              <a:rPr lang="fi-FI" dirty="0" smtClean="0"/>
              <a:t>laitaan, samaan </a:t>
            </a:r>
            <a:r>
              <a:rPr lang="fi-FI" dirty="0"/>
              <a:t>aikaan voi kokea </a:t>
            </a:r>
            <a:r>
              <a:rPr lang="fi-FI" dirty="0" smtClean="0"/>
              <a:t>monia tunteita </a:t>
            </a:r>
            <a:r>
              <a:rPr lang="fi-FI" dirty="0"/>
              <a:t>ja usein </a:t>
            </a:r>
            <a:r>
              <a:rPr lang="fi-FI" dirty="0" smtClean="0"/>
              <a:t>ne sekoittuvat toisiinsa</a:t>
            </a:r>
          </a:p>
        </p:txBody>
      </p:sp>
    </p:spTree>
    <p:extLst>
      <p:ext uri="{BB962C8B-B14F-4D97-AF65-F5344CB8AC3E}">
        <p14:creationId xmlns:p14="http://schemas.microsoft.com/office/powerpoint/2010/main" val="1770337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 smtClean="0"/>
              <a:t>Tunnetaidot</a:t>
            </a:r>
            <a:r>
              <a:rPr lang="fi-FI" dirty="0" smtClean="0"/>
              <a:t> 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fi-FI" dirty="0"/>
              <a:t>kehittyvät pysähtymällä ja havainnoimalla omia reaktioita, tunteita ja tapoja </a:t>
            </a:r>
            <a:r>
              <a:rPr lang="fi-FI" dirty="0" smtClean="0"/>
              <a:t>käyttäytyä</a:t>
            </a:r>
            <a:endParaRPr lang="fi-FI" dirty="0"/>
          </a:p>
          <a:p>
            <a:pPr marL="514350" indent="-514350">
              <a:buFont typeface="+mj-lt"/>
              <a:buAutoNum type="arabicPeriod"/>
            </a:pPr>
            <a:r>
              <a:rPr lang="fi-FI" b="1" dirty="0" smtClean="0"/>
              <a:t>Tunteiden ilmaiseminen</a:t>
            </a:r>
          </a:p>
          <a:p>
            <a:pPr lvl="1"/>
            <a:r>
              <a:rPr lang="fi-FI" dirty="0" smtClean="0"/>
              <a:t>rakentavan tavan oppiminen</a:t>
            </a:r>
          </a:p>
          <a:p>
            <a:pPr lvl="1"/>
            <a:r>
              <a:rPr lang="fi-FI" dirty="0"/>
              <a:t>m</a:t>
            </a:r>
            <a:r>
              <a:rPr lang="fi-FI" dirty="0" smtClean="0"/>
              <a:t>yös positiivisten tunteiden ilmaisu</a:t>
            </a:r>
          </a:p>
          <a:p>
            <a:pPr lvl="1"/>
            <a:r>
              <a:rPr lang="fi-FI" dirty="0"/>
              <a:t>s</a:t>
            </a:r>
            <a:r>
              <a:rPr lang="fi-FI" dirty="0" smtClean="0"/>
              <a:t>anallinen ja kehon kieli</a:t>
            </a:r>
          </a:p>
          <a:p>
            <a:pPr marL="514350" indent="-514350">
              <a:buFont typeface="+mj-lt"/>
              <a:buAutoNum type="arabicPeriod"/>
            </a:pPr>
            <a:r>
              <a:rPr lang="fi-FI" b="1" dirty="0" smtClean="0"/>
              <a:t>Tunteiden tunnistaminen</a:t>
            </a:r>
          </a:p>
          <a:p>
            <a:pPr lvl="1"/>
            <a:r>
              <a:rPr lang="fi-FI" dirty="0"/>
              <a:t>o</a:t>
            </a:r>
            <a:r>
              <a:rPr lang="fi-FI" dirty="0" smtClean="0"/>
              <a:t>mien ja toisten tunteiden tunnistaminen (empatia)</a:t>
            </a:r>
          </a:p>
          <a:p>
            <a:pPr lvl="1"/>
            <a:r>
              <a:rPr lang="fi-FI" dirty="0" smtClean="0"/>
              <a:t>tarkkojen </a:t>
            </a:r>
            <a:r>
              <a:rPr lang="fi-FI" dirty="0"/>
              <a:t>ja </a:t>
            </a:r>
            <a:r>
              <a:rPr lang="fi-FI" dirty="0" smtClean="0"/>
              <a:t>aitojen tunneilmaisujen erottaminen </a:t>
            </a:r>
            <a:r>
              <a:rPr lang="fi-FI" dirty="0"/>
              <a:t>epätarkoista ja epäaidoista</a:t>
            </a:r>
            <a:endParaRPr lang="fi-FI" dirty="0" smtClean="0"/>
          </a:p>
          <a:p>
            <a:pPr marL="514350" indent="-514350">
              <a:buFont typeface="+mj-lt"/>
              <a:buAutoNum type="arabicPeriod"/>
            </a:pPr>
            <a:r>
              <a:rPr lang="fi-FI" b="1" dirty="0" smtClean="0"/>
              <a:t>Tunteiden säätely</a:t>
            </a:r>
          </a:p>
          <a:p>
            <a:pPr lvl="1"/>
            <a:r>
              <a:rPr lang="fi-FI" dirty="0"/>
              <a:t>t</a:t>
            </a:r>
            <a:r>
              <a:rPr lang="fi-FI" dirty="0" smtClean="0"/>
              <a:t>oiminnan </a:t>
            </a:r>
            <a:r>
              <a:rPr lang="fi-FI" dirty="0"/>
              <a:t>kautta tapahtuva </a:t>
            </a:r>
            <a:r>
              <a:rPr lang="fi-FI" dirty="0" smtClean="0"/>
              <a:t>säätely: tunteiden </a:t>
            </a:r>
            <a:r>
              <a:rPr lang="fi-FI" dirty="0"/>
              <a:t>purkamista </a:t>
            </a:r>
            <a:r>
              <a:rPr lang="fi-FI" dirty="0" smtClean="0"/>
              <a:t>esim. </a:t>
            </a:r>
            <a:r>
              <a:rPr lang="fi-FI" dirty="0"/>
              <a:t>liikunnan, </a:t>
            </a:r>
            <a:r>
              <a:rPr lang="fi-FI" dirty="0" smtClean="0"/>
              <a:t>piirtämisen, musiikin </a:t>
            </a:r>
            <a:r>
              <a:rPr lang="fi-FI" dirty="0"/>
              <a:t>kuuntelemisen </a:t>
            </a:r>
            <a:r>
              <a:rPr lang="fi-FI" dirty="0" smtClean="0"/>
              <a:t>avulla</a:t>
            </a:r>
          </a:p>
          <a:p>
            <a:pPr lvl="1"/>
            <a:r>
              <a:rPr lang="fi-FI" dirty="0"/>
              <a:t>a</a:t>
            </a:r>
            <a:r>
              <a:rPr lang="fi-FI" dirty="0" smtClean="0"/>
              <a:t>jatuksen </a:t>
            </a:r>
            <a:r>
              <a:rPr lang="fi-FI" dirty="0"/>
              <a:t>kautta tapahtuva </a:t>
            </a:r>
            <a:r>
              <a:rPr lang="fi-FI" dirty="0" smtClean="0"/>
              <a:t>säätely: esim. huomion kääntäminen </a:t>
            </a:r>
            <a:r>
              <a:rPr lang="fi-FI" dirty="0"/>
              <a:t>muualle, mielessään kymmeneen </a:t>
            </a:r>
            <a:r>
              <a:rPr lang="fi-FI" dirty="0" smtClean="0"/>
              <a:t>laskeminen, oman </a:t>
            </a:r>
            <a:r>
              <a:rPr lang="fi-FI" dirty="0"/>
              <a:t>rauhoittavan sisäisen puheen </a:t>
            </a:r>
            <a:r>
              <a:rPr lang="fi-FI" dirty="0" smtClean="0"/>
              <a:t>kuunteleminen</a:t>
            </a:r>
          </a:p>
          <a:p>
            <a:pPr lvl="1"/>
            <a:r>
              <a:rPr lang="fi-FI" dirty="0"/>
              <a:t>y</a:t>
            </a:r>
            <a:r>
              <a:rPr lang="fi-FI" dirty="0" smtClean="0"/>
              <a:t>li- ja alisäätely vahingollista</a:t>
            </a:r>
          </a:p>
          <a:p>
            <a:pPr marL="571500" indent="-514350">
              <a:buFont typeface="+mj-lt"/>
              <a:buAutoNum type="arabicPeriod"/>
            </a:pPr>
            <a:r>
              <a:rPr lang="fi-FI" b="1" dirty="0" smtClean="0"/>
              <a:t>Tunteiden ymmärtäminen ja hyödyntäminen</a:t>
            </a:r>
          </a:p>
          <a:p>
            <a:pPr marL="914400" lvl="1" indent="-457200"/>
            <a:r>
              <a:rPr lang="fi-FI" dirty="0" smtClean="0"/>
              <a:t>tilanne + tunne</a:t>
            </a:r>
          </a:p>
          <a:p>
            <a:pPr marL="914400" lvl="1" indent="-457200"/>
            <a:r>
              <a:rPr lang="fi-FI" dirty="0" smtClean="0"/>
              <a:t>tietoinen </a:t>
            </a:r>
            <a:r>
              <a:rPr lang="fi-FI" dirty="0"/>
              <a:t>ja hyväksyttävä toisen tunteisiin </a:t>
            </a:r>
            <a:r>
              <a:rPr lang="fi-FI" dirty="0" smtClean="0"/>
              <a:t>vaikuttaminen</a:t>
            </a:r>
          </a:p>
          <a:p>
            <a:pPr marL="914400" lvl="1" indent="-457200"/>
            <a:r>
              <a:rPr lang="fi-FI" dirty="0" smtClean="0"/>
              <a:t>tunteiden </a:t>
            </a:r>
            <a:r>
              <a:rPr lang="fi-FI" dirty="0"/>
              <a:t>käyttäminen ajattelun apuna ja sisäisen palautteen </a:t>
            </a:r>
            <a:r>
              <a:rPr lang="fi-FI" dirty="0" smtClean="0"/>
              <a:t>antaminen</a:t>
            </a:r>
            <a:endParaRPr lang="fi-FI" dirty="0"/>
          </a:p>
          <a:p>
            <a:pPr marL="914400" lvl="1" indent="-457200"/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250173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 smtClean="0"/>
              <a:t>Onnellisuus ja mielihyvä</a:t>
            </a:r>
            <a:endParaRPr lang="fi-FI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fi-FI" sz="1800" dirty="0" smtClean="0"/>
              <a:t>onnellinen </a:t>
            </a:r>
            <a:r>
              <a:rPr lang="fi-FI" sz="1800" dirty="0"/>
              <a:t>ja myönteinen mieliala </a:t>
            </a:r>
            <a:r>
              <a:rPr lang="fi-FI" sz="1800" dirty="0" smtClean="0"/>
              <a:t>eduksi terveydelle</a:t>
            </a:r>
          </a:p>
          <a:p>
            <a:pPr lvl="1"/>
            <a:r>
              <a:rPr lang="fi-FI" sz="1800" dirty="0" smtClean="0"/>
              <a:t>optimistisesti </a:t>
            </a:r>
            <a:r>
              <a:rPr lang="fi-FI" sz="1800" dirty="0"/>
              <a:t>ajattelevilla </a:t>
            </a:r>
            <a:r>
              <a:rPr lang="fi-FI" sz="1800" dirty="0" smtClean="0"/>
              <a:t>muita </a:t>
            </a:r>
            <a:r>
              <a:rPr lang="fi-FI" sz="1800" dirty="0"/>
              <a:t>parempi immuunipuolustuksen taso ja alhaisempi stressihormonien </a:t>
            </a:r>
            <a:r>
              <a:rPr lang="fi-FI" sz="1800" dirty="0" smtClean="0"/>
              <a:t>määrä</a:t>
            </a:r>
          </a:p>
          <a:p>
            <a:pPr lvl="1"/>
            <a:r>
              <a:rPr lang="fi-FI" sz="1800" dirty="0" smtClean="0"/>
              <a:t>hyväntuuliset </a:t>
            </a:r>
            <a:r>
              <a:rPr lang="fi-FI" sz="1800" dirty="0"/>
              <a:t>työskentelevät päämäärän saavuttamiseksi sitkeämmin kuin </a:t>
            </a:r>
            <a:r>
              <a:rPr lang="fi-FI" sz="1800" dirty="0" smtClean="0"/>
              <a:t>huonotuuliset</a:t>
            </a:r>
          </a:p>
          <a:p>
            <a:pPr lvl="1"/>
            <a:r>
              <a:rPr lang="fi-FI" sz="1800" dirty="0" smtClean="0"/>
              <a:t>onnelliset </a:t>
            </a:r>
            <a:r>
              <a:rPr lang="fi-FI" sz="1800" dirty="0"/>
              <a:t>ihmiset </a:t>
            </a:r>
            <a:r>
              <a:rPr lang="fi-FI" sz="1800" dirty="0" smtClean="0"/>
              <a:t>vähemmän </a:t>
            </a:r>
            <a:r>
              <a:rPr lang="fi-FI" sz="1800" dirty="0"/>
              <a:t>itsekeskeisiä kuin onnettomat ja pystyvät sen vuoksi keskittymään paremmin ihmissuhteisiin ja toisiin </a:t>
            </a:r>
            <a:r>
              <a:rPr lang="fi-FI" sz="1800" dirty="0" smtClean="0"/>
              <a:t>ihmisiin</a:t>
            </a:r>
          </a:p>
          <a:p>
            <a:r>
              <a:rPr lang="fi-FI" sz="1800" b="1" dirty="0"/>
              <a:t>o</a:t>
            </a:r>
            <a:r>
              <a:rPr lang="fi-FI" sz="1800" b="1" dirty="0" smtClean="0"/>
              <a:t>ptimistinen</a:t>
            </a:r>
            <a:r>
              <a:rPr lang="fi-FI" sz="1800" dirty="0" smtClean="0"/>
              <a:t> </a:t>
            </a:r>
            <a:r>
              <a:rPr lang="fi-FI" sz="1800" dirty="0"/>
              <a:t>ajattelu voi lisätä tunne-elämän tasapainoa ja </a:t>
            </a:r>
            <a:r>
              <a:rPr lang="fi-FI" sz="1800" dirty="0" smtClean="0"/>
              <a:t>onnellisuutta</a:t>
            </a:r>
          </a:p>
          <a:p>
            <a:pPr lvl="1"/>
            <a:r>
              <a:rPr lang="fi-FI" sz="1800" u="sng" dirty="0"/>
              <a:t>k</a:t>
            </a:r>
            <a:r>
              <a:rPr lang="fi-FI" sz="1800" u="sng" dirty="0" smtClean="0"/>
              <a:t>ohtuullinen </a:t>
            </a:r>
            <a:r>
              <a:rPr lang="fi-FI" sz="1800" u="sng" dirty="0"/>
              <a:t>optimismi </a:t>
            </a:r>
            <a:r>
              <a:rPr lang="fi-FI" sz="1800" dirty="0" smtClean="0"/>
              <a:t>hyväksi: esim. </a:t>
            </a:r>
            <a:r>
              <a:rPr lang="fi-FI" sz="1800" dirty="0"/>
              <a:t>uuden ihmisen tapaamiseen positiivisesti suhtautuva ihminen käyttäytyy todennäköisesti </a:t>
            </a:r>
            <a:r>
              <a:rPr lang="fi-FI" sz="1800" dirty="0" smtClean="0"/>
              <a:t>miellyttävämmin </a:t>
            </a:r>
            <a:r>
              <a:rPr lang="fi-FI" sz="1800" dirty="0"/>
              <a:t>kuin jos hän olisi suhtautunut tapaamiseen alun perin </a:t>
            </a:r>
            <a:r>
              <a:rPr lang="fi-FI" sz="1800" dirty="0" smtClean="0"/>
              <a:t>negatiivisesti</a:t>
            </a:r>
          </a:p>
          <a:p>
            <a:pPr lvl="1"/>
            <a:r>
              <a:rPr lang="fi-FI" sz="1800" u="sng" dirty="0" smtClean="0"/>
              <a:t>yltiöoptimismi</a:t>
            </a:r>
            <a:r>
              <a:rPr lang="fi-FI" sz="1800" dirty="0" smtClean="0"/>
              <a:t> </a:t>
            </a:r>
            <a:r>
              <a:rPr lang="fi-FI" sz="1800" dirty="0"/>
              <a:t>voi johtaa pettymyksiin, jos todellisuus ei vastaa liiallisia </a:t>
            </a:r>
            <a:r>
              <a:rPr lang="fi-FI" sz="1800" dirty="0" smtClean="0"/>
              <a:t>toiveita</a:t>
            </a:r>
          </a:p>
          <a:p>
            <a:pPr lvl="1"/>
            <a:r>
              <a:rPr lang="fi-FI" sz="1800" dirty="0" smtClean="0"/>
              <a:t>yltiöoptimistit saattavat </a:t>
            </a:r>
            <a:r>
              <a:rPr lang="fi-FI" sz="1800" dirty="0"/>
              <a:t>suhtautua terveyden edistämiseen välinpitämättömästi, sillä he luottavat pysyvänsä aina terveinä ja </a:t>
            </a:r>
            <a:r>
              <a:rPr lang="fi-FI" sz="1800" dirty="0" smtClean="0"/>
              <a:t>hyväkuntoisina</a:t>
            </a:r>
            <a:endParaRPr lang="fi-FI" sz="1800" dirty="0"/>
          </a:p>
        </p:txBody>
      </p:sp>
    </p:spTree>
    <p:extLst>
      <p:ext uri="{BB962C8B-B14F-4D97-AF65-F5344CB8AC3E}">
        <p14:creationId xmlns:p14="http://schemas.microsoft.com/office/powerpoint/2010/main" val="174906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 smtClean="0"/>
              <a:t>Aggressio</a:t>
            </a:r>
            <a:endParaRPr lang="fi-FI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fi-FI" sz="3300" dirty="0" smtClean="0"/>
              <a:t>yhteisnimitys </a:t>
            </a:r>
            <a:r>
              <a:rPr lang="fi-FI" sz="3300" dirty="0"/>
              <a:t>monille haastaville </a:t>
            </a:r>
            <a:r>
              <a:rPr lang="fi-FI" sz="3300" dirty="0" smtClean="0"/>
              <a:t>tunteille (esim. </a:t>
            </a:r>
            <a:r>
              <a:rPr lang="fi-FI" sz="3300" dirty="0"/>
              <a:t>ärsyyntyminen, suuttumus, kateus, viha, </a:t>
            </a:r>
            <a:r>
              <a:rPr lang="fi-FI" sz="3300" dirty="0" smtClean="0"/>
              <a:t>raivo, kostonhimo) </a:t>
            </a:r>
            <a:r>
              <a:rPr lang="fi-FI" sz="3300" dirty="0"/>
              <a:t>–</a:t>
            </a:r>
            <a:r>
              <a:rPr lang="fi-FI" sz="3300" dirty="0" smtClean="0"/>
              <a:t> taustalta </a:t>
            </a:r>
            <a:r>
              <a:rPr lang="fi-FI" sz="3300" dirty="0"/>
              <a:t>voi </a:t>
            </a:r>
            <a:r>
              <a:rPr lang="fi-FI" sz="3300" dirty="0" smtClean="0"/>
              <a:t>löytyä </a:t>
            </a:r>
            <a:r>
              <a:rPr lang="fi-FI" sz="3300" dirty="0"/>
              <a:t>mustasukkaisuutta, pelkoa, häpeää tai </a:t>
            </a:r>
            <a:r>
              <a:rPr lang="fi-FI" sz="3300" dirty="0" smtClean="0"/>
              <a:t>turvattomuutta</a:t>
            </a:r>
          </a:p>
          <a:p>
            <a:r>
              <a:rPr lang="fi-FI" sz="3300" dirty="0" smtClean="0"/>
              <a:t>myös positiivinen voimavara (esim. </a:t>
            </a:r>
            <a:r>
              <a:rPr lang="fi-FI" sz="3300" dirty="0"/>
              <a:t>sisuuntuminen antaa voimaa ryhtyä tekemään erilaisia asioita) </a:t>
            </a:r>
            <a:endParaRPr lang="fi-FI" sz="3300" dirty="0" smtClean="0"/>
          </a:p>
          <a:p>
            <a:r>
              <a:rPr lang="fi-FI" sz="3300" dirty="0" smtClean="0"/>
              <a:t>voi </a:t>
            </a:r>
            <a:r>
              <a:rPr lang="fi-FI" sz="3300" dirty="0"/>
              <a:t>kanavoitua ja purkautua </a:t>
            </a:r>
            <a:r>
              <a:rPr lang="fi-FI" sz="3300" dirty="0" smtClean="0"/>
              <a:t>eri tavoin</a:t>
            </a:r>
          </a:p>
          <a:p>
            <a:r>
              <a:rPr lang="fi-FI" sz="3300" b="1" dirty="0"/>
              <a:t>a</a:t>
            </a:r>
            <a:r>
              <a:rPr lang="fi-FI" sz="3300" b="1" dirty="0" smtClean="0"/>
              <a:t>ggressiivisuus:</a:t>
            </a:r>
            <a:r>
              <a:rPr lang="fi-FI" sz="3300" dirty="0" smtClean="0"/>
              <a:t> aggression </a:t>
            </a:r>
            <a:r>
              <a:rPr lang="fi-FI" sz="3300" dirty="0"/>
              <a:t>tunne purkautuu väkivallan </a:t>
            </a:r>
            <a:r>
              <a:rPr lang="fi-FI" sz="3300" dirty="0" smtClean="0"/>
              <a:t>keinoin</a:t>
            </a:r>
          </a:p>
          <a:p>
            <a:pPr lvl="1"/>
            <a:r>
              <a:rPr lang="fi-FI" sz="3300" dirty="0" smtClean="0"/>
              <a:t>kaikki </a:t>
            </a:r>
            <a:r>
              <a:rPr lang="fi-FI" sz="3300" dirty="0"/>
              <a:t>tunteet </a:t>
            </a:r>
            <a:r>
              <a:rPr lang="fi-FI" sz="3300" dirty="0" smtClean="0"/>
              <a:t>sallittuja</a:t>
            </a:r>
            <a:r>
              <a:rPr lang="fi-FI" sz="3300" dirty="0"/>
              <a:t>, tunteiden vallassa tehdyt teot tai loukkaavasti sanotut sanat </a:t>
            </a:r>
            <a:r>
              <a:rPr lang="fi-FI" sz="3300" dirty="0" smtClean="0"/>
              <a:t>eivät ole</a:t>
            </a:r>
          </a:p>
          <a:p>
            <a:pPr lvl="1"/>
            <a:r>
              <a:rPr lang="fi-FI" sz="3300" dirty="0" smtClean="0"/>
              <a:t>hyvin </a:t>
            </a:r>
            <a:r>
              <a:rPr lang="fi-FI" sz="3300" dirty="0"/>
              <a:t>usein terveyttä heikentäviä ja jopa henkeä uhkaavia vakavia seurauksia itselle ja </a:t>
            </a:r>
            <a:r>
              <a:rPr lang="fi-FI" sz="3300" dirty="0" smtClean="0"/>
              <a:t>muille</a:t>
            </a:r>
          </a:p>
          <a:p>
            <a:r>
              <a:rPr lang="fi-FI" sz="3300" dirty="0" smtClean="0"/>
              <a:t>aggressiivisuutta </a:t>
            </a:r>
            <a:r>
              <a:rPr lang="fi-FI" sz="3300" dirty="0"/>
              <a:t>ja väkivaltaa voidaan </a:t>
            </a:r>
            <a:r>
              <a:rPr lang="fi-FI" sz="3300" u="sng" dirty="0" smtClean="0"/>
              <a:t>ennaltaehkäistä</a:t>
            </a:r>
            <a:endParaRPr lang="fi-FI" sz="3300" dirty="0"/>
          </a:p>
          <a:p>
            <a:pPr lvl="1"/>
            <a:r>
              <a:rPr lang="fi-FI" sz="2900" dirty="0" smtClean="0"/>
              <a:t>yksilötasolla: sääntöjen </a:t>
            </a:r>
            <a:r>
              <a:rPr lang="fi-FI" sz="2900" dirty="0"/>
              <a:t>kertomista, tunteiden ymmärtämistä ja toimintamallien opettelemista ennen </a:t>
            </a:r>
            <a:r>
              <a:rPr lang="fi-FI" sz="2900" dirty="0" smtClean="0"/>
              <a:t>väkivaltaa (kasvatus)</a:t>
            </a:r>
          </a:p>
          <a:p>
            <a:pPr lvl="1"/>
            <a:r>
              <a:rPr lang="fi-FI" sz="3300" dirty="0"/>
              <a:t>e</a:t>
            </a:r>
            <a:r>
              <a:rPr lang="fi-FI" sz="3300" dirty="0" smtClean="0"/>
              <a:t>sim. liikennevalomalli, SUTUHAKA-malli</a:t>
            </a:r>
          </a:p>
          <a:p>
            <a:pPr lvl="1"/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058584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 smtClean="0"/>
              <a:t>Koulukiusaaminen</a:t>
            </a:r>
            <a:endParaRPr lang="fi-FI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fi-FI" dirty="0" smtClean="0"/>
              <a:t>merkittävä </a:t>
            </a:r>
            <a:r>
              <a:rPr lang="fi-FI" dirty="0"/>
              <a:t>fyysisen, psyykkisen ja sosiaalisen väkivallan muoto lasten ja nuorten </a:t>
            </a:r>
            <a:r>
              <a:rPr lang="fi-FI" dirty="0" smtClean="0"/>
              <a:t>parissa – muodot vaihtelevat</a:t>
            </a:r>
          </a:p>
          <a:p>
            <a:r>
              <a:rPr lang="fi-FI" u="sng" dirty="0" smtClean="0"/>
              <a:t>toistuvaa</a:t>
            </a:r>
            <a:r>
              <a:rPr lang="fi-FI" dirty="0" smtClean="0"/>
              <a:t> - johtaa </a:t>
            </a:r>
            <a:r>
              <a:rPr lang="fi-FI" dirty="0"/>
              <a:t>usein siihen, että </a:t>
            </a:r>
            <a:r>
              <a:rPr lang="fi-FI" dirty="0" smtClean="0"/>
              <a:t>kiusattu/kiusatut </a:t>
            </a:r>
            <a:r>
              <a:rPr lang="fi-FI" dirty="0"/>
              <a:t>eristetään luokan tai ryhmän sosiaalisesta </a:t>
            </a:r>
            <a:r>
              <a:rPr lang="fi-FI" dirty="0" smtClean="0"/>
              <a:t>kanssakäymisestä</a:t>
            </a:r>
          </a:p>
          <a:p>
            <a:r>
              <a:rPr lang="fi-FI" dirty="0"/>
              <a:t>v</a:t>
            </a:r>
            <a:r>
              <a:rPr lang="fi-FI" dirty="0" smtClean="0"/>
              <a:t>akavimmillaan rikollista toimintaa</a:t>
            </a:r>
          </a:p>
          <a:p>
            <a:r>
              <a:rPr lang="fi-FI" dirty="0" smtClean="0"/>
              <a:t>valitettavan yleistä</a:t>
            </a:r>
          </a:p>
          <a:p>
            <a:pPr lvl="1"/>
            <a:r>
              <a:rPr lang="fi-FI" dirty="0" smtClean="0"/>
              <a:t>Suomessa noin </a:t>
            </a:r>
            <a:r>
              <a:rPr lang="fi-FI" dirty="0"/>
              <a:t>10 % koululaisista kokee olevansa </a:t>
            </a:r>
            <a:r>
              <a:rPr lang="fi-FI" dirty="0" smtClean="0"/>
              <a:t>koulukiusaamisen uhreja</a:t>
            </a:r>
          </a:p>
          <a:p>
            <a:pPr lvl="1"/>
            <a:r>
              <a:rPr lang="fi-FI" dirty="0" smtClean="0"/>
              <a:t>yksi </a:t>
            </a:r>
            <a:r>
              <a:rPr lang="fi-FI" dirty="0"/>
              <a:t>merkittävimpiä kouluviihtyvyyttä heikentäviä </a:t>
            </a:r>
            <a:r>
              <a:rPr lang="fi-FI" dirty="0" smtClean="0"/>
              <a:t>tekijöitä</a:t>
            </a:r>
          </a:p>
          <a:p>
            <a:r>
              <a:rPr lang="fi-FI" u="sng" dirty="0" smtClean="0"/>
              <a:t>luokkayhteisö </a:t>
            </a:r>
            <a:r>
              <a:rPr lang="fi-FI" u="sng" dirty="0"/>
              <a:t>tai -ryhmä jakautuu </a:t>
            </a:r>
            <a:r>
              <a:rPr lang="fi-FI" dirty="0"/>
              <a:t>kiusaamistilanteissa erilaisiin </a:t>
            </a:r>
            <a:r>
              <a:rPr lang="fi-FI" dirty="0" smtClean="0"/>
              <a:t>ryhmiin</a:t>
            </a:r>
          </a:p>
          <a:p>
            <a:pPr lvl="1"/>
            <a:r>
              <a:rPr lang="fi-FI" dirty="0"/>
              <a:t>v</a:t>
            </a:r>
            <a:r>
              <a:rPr lang="fi-FI" dirty="0" smtClean="0"/>
              <a:t>astakkain </a:t>
            </a:r>
            <a:r>
              <a:rPr lang="fi-FI" dirty="0"/>
              <a:t>ovat kiusaaja tai kiusaajat sekä kiusattu tai </a:t>
            </a:r>
            <a:r>
              <a:rPr lang="fi-FI" dirty="0" smtClean="0"/>
              <a:t>kiusatut</a:t>
            </a:r>
          </a:p>
          <a:p>
            <a:pPr lvl="1"/>
            <a:r>
              <a:rPr lang="fi-FI" dirty="0"/>
              <a:t>k</a:t>
            </a:r>
            <a:r>
              <a:rPr lang="fi-FI" dirty="0" smtClean="0"/>
              <a:t>iusaajaa </a:t>
            </a:r>
            <a:r>
              <a:rPr lang="fi-FI" dirty="0"/>
              <a:t>voivat tukea yllyttäjät tai ainakin kiusaamisen hiljaiset </a:t>
            </a:r>
            <a:r>
              <a:rPr lang="fi-FI" dirty="0" smtClean="0"/>
              <a:t>hyväksyjät</a:t>
            </a:r>
          </a:p>
          <a:p>
            <a:pPr lvl="1"/>
            <a:r>
              <a:rPr lang="fi-FI" dirty="0" smtClean="0"/>
              <a:t>kiusatun </a:t>
            </a:r>
            <a:r>
              <a:rPr lang="fi-FI" dirty="0"/>
              <a:t>puolella ovat </a:t>
            </a:r>
            <a:r>
              <a:rPr lang="fi-FI" dirty="0" smtClean="0"/>
              <a:t>auttajat</a:t>
            </a:r>
          </a:p>
          <a:p>
            <a:pPr lvl="1"/>
            <a:r>
              <a:rPr lang="fi-FI" dirty="0" smtClean="0"/>
              <a:t>passiivisia </a:t>
            </a:r>
            <a:r>
              <a:rPr lang="fi-FI" dirty="0"/>
              <a:t>sivullisia, jotka eivät joko tiedä tai huomaa kiusaamista tai jättäytyvät tarkoituksella kiusaamisen </a:t>
            </a:r>
            <a:r>
              <a:rPr lang="fi-FI" dirty="0" smtClean="0"/>
              <a:t>ulkopuolelle </a:t>
            </a:r>
          </a:p>
          <a:p>
            <a:pPr marL="457200" lvl="1" indent="0">
              <a:buNone/>
            </a:pPr>
            <a:r>
              <a:rPr lang="fi-FI" dirty="0" smtClean="0">
                <a:sym typeface="Wingdings" panose="05000000000000000000" pitchFamily="2" charset="2"/>
              </a:rPr>
              <a:t> </a:t>
            </a:r>
            <a:r>
              <a:rPr lang="fi-FI" dirty="0" smtClean="0"/>
              <a:t>koko </a:t>
            </a:r>
            <a:r>
              <a:rPr lang="fi-FI" dirty="0"/>
              <a:t>yhteisön </a:t>
            </a:r>
            <a:r>
              <a:rPr lang="fi-FI" dirty="0" smtClean="0"/>
              <a:t>asia </a:t>
            </a:r>
            <a:r>
              <a:rPr lang="fi-FI" dirty="0"/>
              <a:t>ja </a:t>
            </a:r>
            <a:r>
              <a:rPr lang="fi-FI" dirty="0" smtClean="0"/>
              <a:t>puuttuminen </a:t>
            </a:r>
            <a:r>
              <a:rPr lang="fi-FI" dirty="0"/>
              <a:t>edellyttää toimintaa </a:t>
            </a:r>
            <a:r>
              <a:rPr lang="fi-FI" dirty="0" smtClean="0"/>
              <a:t>yhteisötasolla 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399406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 smtClean="0"/>
              <a:t>Koulukiusaamisen vähentäminen</a:t>
            </a:r>
            <a:endParaRPr lang="fi-FI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fi-FI" dirty="0" smtClean="0"/>
              <a:t>voidaan </a:t>
            </a:r>
            <a:r>
              <a:rPr lang="fi-FI" dirty="0"/>
              <a:t>vähentää vain </a:t>
            </a:r>
            <a:r>
              <a:rPr lang="fi-FI" u="sng" dirty="0" smtClean="0"/>
              <a:t>puuttumalla</a:t>
            </a:r>
          </a:p>
          <a:p>
            <a:pPr lvl="1"/>
            <a:r>
              <a:rPr lang="fi-FI" dirty="0"/>
              <a:t>t</a:t>
            </a:r>
            <a:r>
              <a:rPr lang="fi-FI" dirty="0" smtClean="0"/>
              <a:t>ilanteiden avoin käsittely, ilmiön avaaminen</a:t>
            </a:r>
          </a:p>
          <a:p>
            <a:pPr lvl="1"/>
            <a:r>
              <a:rPr lang="fi-FI" dirty="0" smtClean="0"/>
              <a:t>opiskelijoiden terveen itsetunnon kehittäminen, suvaitsevaisuuden </a:t>
            </a:r>
            <a:r>
              <a:rPr lang="fi-FI" dirty="0"/>
              <a:t>ja </a:t>
            </a:r>
            <a:r>
              <a:rPr lang="fi-FI" dirty="0" smtClean="0"/>
              <a:t>tasa-arvon lisääminen, syrjäytymiskehityksen ehkäiseminen</a:t>
            </a:r>
          </a:p>
          <a:p>
            <a:pPr lvl="1"/>
            <a:r>
              <a:rPr lang="fi-FI" dirty="0" smtClean="0"/>
              <a:t>luokka- </a:t>
            </a:r>
            <a:r>
              <a:rPr lang="fi-FI" dirty="0"/>
              <a:t>tai </a:t>
            </a:r>
            <a:r>
              <a:rPr lang="fi-FI" dirty="0" smtClean="0"/>
              <a:t>ryhmähengen parantaminen</a:t>
            </a:r>
          </a:p>
          <a:p>
            <a:pPr lvl="1"/>
            <a:r>
              <a:rPr lang="fi-FI" dirty="0"/>
              <a:t>k</a:t>
            </a:r>
            <a:r>
              <a:rPr lang="fi-FI" dirty="0" smtClean="0"/>
              <a:t>oulun </a:t>
            </a:r>
            <a:r>
              <a:rPr lang="fi-FI" dirty="0"/>
              <a:t>ja kodin välitön </a:t>
            </a:r>
            <a:r>
              <a:rPr lang="fi-FI" dirty="0" smtClean="0"/>
              <a:t>yhteistyö</a:t>
            </a:r>
          </a:p>
          <a:p>
            <a:pPr lvl="1"/>
            <a:r>
              <a:rPr lang="fi-FI" dirty="0" smtClean="0"/>
              <a:t>koko </a:t>
            </a:r>
            <a:r>
              <a:rPr lang="fi-FI" dirty="0"/>
              <a:t>yhteiskunnan </a:t>
            </a:r>
            <a:r>
              <a:rPr lang="fi-FI" dirty="0" smtClean="0"/>
              <a:t>kehittäminen </a:t>
            </a:r>
            <a:r>
              <a:rPr lang="fi-FI" dirty="0"/>
              <a:t>väkivallattomampaan </a:t>
            </a:r>
            <a:r>
              <a:rPr lang="fi-FI" dirty="0" smtClean="0"/>
              <a:t>suuntaan</a:t>
            </a:r>
          </a:p>
          <a:p>
            <a:r>
              <a:rPr lang="fi-FI" dirty="0" smtClean="0"/>
              <a:t>jos </a:t>
            </a:r>
            <a:r>
              <a:rPr lang="fi-FI" dirty="0"/>
              <a:t>kiusaamiseen tai väkivaltaiseen käyttäytymiseen ei puututa, siitä tulee helposti pysyvä </a:t>
            </a:r>
            <a:r>
              <a:rPr lang="fi-FI" dirty="0" smtClean="0"/>
              <a:t>ilmiö</a:t>
            </a:r>
            <a:endParaRPr lang="fi-FI" dirty="0"/>
          </a:p>
          <a:p>
            <a:pPr lvl="1"/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997822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 smtClean="0"/>
              <a:t>Sosiaaliset vuorovaikutustaidot</a:t>
            </a:r>
            <a:endParaRPr lang="fi-FI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fi-FI" u="sng" dirty="0" smtClean="0"/>
              <a:t>ihmissuhteiden perusta</a:t>
            </a:r>
            <a:r>
              <a:rPr lang="fi-FI" u="sng" dirty="0"/>
              <a:t> </a:t>
            </a:r>
            <a:r>
              <a:rPr lang="fi-FI" dirty="0" smtClean="0"/>
              <a:t/>
            </a:r>
            <a:br>
              <a:rPr lang="fi-FI" dirty="0" smtClean="0"/>
            </a:br>
            <a:r>
              <a:rPr lang="fi-FI" dirty="0" smtClean="0"/>
              <a:t>(esim. </a:t>
            </a:r>
            <a:r>
              <a:rPr lang="fi-FI" dirty="0"/>
              <a:t>toisen kohtaaminen, kuunteleminen ja kuulluksi tuleminen, ohjauksen ja palautteen vastaanottaminen ja </a:t>
            </a:r>
            <a:r>
              <a:rPr lang="fi-FI" dirty="0" smtClean="0"/>
              <a:t>antaminen, neuvottelutaidot)</a:t>
            </a:r>
          </a:p>
          <a:p>
            <a:r>
              <a:rPr lang="fi-FI" dirty="0" smtClean="0"/>
              <a:t>tarvitaan </a:t>
            </a:r>
            <a:r>
              <a:rPr lang="fi-FI" dirty="0"/>
              <a:t>hyvin monenlaisissa tilanteissa ja lähes kaiken </a:t>
            </a:r>
            <a:r>
              <a:rPr lang="fi-FI" dirty="0" smtClean="0"/>
              <a:t>aikaa </a:t>
            </a:r>
            <a:br>
              <a:rPr lang="fi-FI" dirty="0" smtClean="0"/>
            </a:br>
            <a:r>
              <a:rPr lang="fi-FI" dirty="0" smtClean="0"/>
              <a:t>(esim. opiskelu- </a:t>
            </a:r>
            <a:r>
              <a:rPr lang="fi-FI" dirty="0"/>
              <a:t>kuin työelämässä tarvitaan paljon tiimi- eli ryhmä- ja </a:t>
            </a:r>
            <a:r>
              <a:rPr lang="fi-FI" dirty="0" smtClean="0"/>
              <a:t>projektityöskentelytaitoja)</a:t>
            </a:r>
          </a:p>
          <a:p>
            <a:r>
              <a:rPr lang="fi-FI" dirty="0" smtClean="0"/>
              <a:t>monikulttuurisuus </a:t>
            </a:r>
            <a:r>
              <a:rPr lang="fi-FI" dirty="0" smtClean="0">
                <a:sym typeface="Wingdings" panose="05000000000000000000" pitchFamily="2" charset="2"/>
              </a:rPr>
              <a:t></a:t>
            </a:r>
            <a:r>
              <a:rPr lang="fi-FI" dirty="0" smtClean="0"/>
              <a:t> tarvitaan taitoja ymmärtää </a:t>
            </a:r>
            <a:r>
              <a:rPr lang="fi-FI" dirty="0"/>
              <a:t>eri taustoista tulevia ihmisiä ja </a:t>
            </a:r>
            <a:r>
              <a:rPr lang="fi-FI" dirty="0" smtClean="0"/>
              <a:t>osata tehdä </a:t>
            </a:r>
            <a:r>
              <a:rPr lang="fi-FI" dirty="0"/>
              <a:t>heidän kanssaan </a:t>
            </a:r>
            <a:r>
              <a:rPr lang="fi-FI" dirty="0" smtClean="0"/>
              <a:t>yhteistyötä </a:t>
            </a:r>
          </a:p>
          <a:p>
            <a:r>
              <a:rPr lang="fi-FI" dirty="0" smtClean="0"/>
              <a:t>monet </a:t>
            </a:r>
            <a:r>
              <a:rPr lang="fi-FI" dirty="0"/>
              <a:t>taidoista </a:t>
            </a:r>
            <a:r>
              <a:rPr lang="fi-FI" dirty="0" smtClean="0"/>
              <a:t>omaksuttu </a:t>
            </a:r>
            <a:r>
              <a:rPr lang="fi-FI" dirty="0"/>
              <a:t>jo varhaislapsuudessa, </a:t>
            </a:r>
            <a:r>
              <a:rPr lang="fi-FI" dirty="0" smtClean="0"/>
              <a:t>voi </a:t>
            </a:r>
            <a:r>
              <a:rPr lang="fi-FI" dirty="0"/>
              <a:t>ja kannattaa </a:t>
            </a:r>
            <a:r>
              <a:rPr lang="fi-FI" u="sng" dirty="0"/>
              <a:t>harjoitella läpi </a:t>
            </a:r>
            <a:r>
              <a:rPr lang="fi-FI" u="sng" dirty="0" smtClean="0"/>
              <a:t>elämän </a:t>
            </a:r>
          </a:p>
          <a:p>
            <a:r>
              <a:rPr lang="fi-FI" dirty="0" smtClean="0"/>
              <a:t>taustalla hyvä itsetuntemus: luo </a:t>
            </a:r>
            <a:r>
              <a:rPr lang="fi-FI" dirty="0"/>
              <a:t>varmuutta ja joustavuutta </a:t>
            </a:r>
            <a:r>
              <a:rPr lang="fi-FI" dirty="0" smtClean="0"/>
              <a:t>vuorovaikutukseen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577239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1075</TotalTime>
  <Words>977</Words>
  <Application>Microsoft Office PowerPoint</Application>
  <PresentationFormat>Näytössä katseltava diaesitys (4:3)</PresentationFormat>
  <Paragraphs>118</Paragraphs>
  <Slides>13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13</vt:i4>
      </vt:variant>
    </vt:vector>
  </HeadingPairs>
  <TitlesOfParts>
    <vt:vector size="17" baseType="lpstr">
      <vt:lpstr>Arial</vt:lpstr>
      <vt:lpstr>Calibri</vt:lpstr>
      <vt:lpstr>Wingdings</vt:lpstr>
      <vt:lpstr>Office Theme</vt:lpstr>
      <vt:lpstr>Terve 2: Ihminen, ympäristö ja terveys</vt:lpstr>
      <vt:lpstr>Sosioemotionaaliset taidot</vt:lpstr>
      <vt:lpstr>Tunteet (= emootiot)</vt:lpstr>
      <vt:lpstr>Tunnetaidot </vt:lpstr>
      <vt:lpstr>Onnellisuus ja mielihyvä</vt:lpstr>
      <vt:lpstr>Aggressio</vt:lpstr>
      <vt:lpstr>Koulukiusaaminen</vt:lpstr>
      <vt:lpstr>Koulukiusaamisen vähentäminen</vt:lpstr>
      <vt:lpstr>Sosiaaliset vuorovaikutustaidot</vt:lpstr>
      <vt:lpstr>Vuorovaikutustyylit</vt:lpstr>
      <vt:lpstr>Empatia</vt:lpstr>
      <vt:lpstr>Sosiaalinen tuki</vt:lpstr>
      <vt:lpstr>Sosiaalisen tuen merkitys  terveydelle</vt:lpstr>
    </vt:vector>
  </TitlesOfParts>
  <Company>University of Jyväskylä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Terve 1: Terveyden perusteet</dc:title>
  <dc:creator>Hämäläinen Elina</dc:creator>
  <cp:lastModifiedBy>Vuojärvi Kirsi</cp:lastModifiedBy>
  <cp:revision>598</cp:revision>
  <dcterms:created xsi:type="dcterms:W3CDTF">2017-06-09T06:02:13Z</dcterms:created>
  <dcterms:modified xsi:type="dcterms:W3CDTF">2021-09-20T07:51:20Z</dcterms:modified>
</cp:coreProperties>
</file>