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5" r:id="rId4"/>
    <p:sldId id="268" r:id="rId5"/>
    <p:sldId id="269" r:id="rId6"/>
    <p:sldId id="270" r:id="rId7"/>
    <p:sldId id="271" r:id="rId8"/>
    <p:sldId id="276" r:id="rId9"/>
    <p:sldId id="272" r:id="rId10"/>
    <p:sldId id="277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53" d="100"/>
          <a:sy n="53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86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65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69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3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93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99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07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52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74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4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09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ECDC-CA82-419C-B66C-70AF779EE76D}" type="datetimeFigureOut">
              <a:rPr lang="fi-FI" smtClean="0"/>
              <a:t>20.9.2021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302E-1949-41E2-B3DA-061E657BEA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5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Terve 2: Ihminen, ympäristö ja terveys</a:t>
            </a:r>
            <a:endParaRPr lang="fi-FI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Luku 8: Ihmissuhteet ja </a:t>
            </a:r>
          </a:p>
          <a:p>
            <a:r>
              <a:rPr lang="fi-FI" b="1" dirty="0" smtClean="0"/>
              <a:t>sosiaalinen tuki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Vuorovaikutustyylit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u="sng" dirty="0" smtClean="0"/>
              <a:t>sisään- </a:t>
            </a:r>
            <a:r>
              <a:rPr lang="fi-FI" u="sng" dirty="0"/>
              <a:t>tai </a:t>
            </a:r>
            <a:r>
              <a:rPr lang="fi-FI" u="sng" dirty="0" smtClean="0"/>
              <a:t>ulospäinsuuntautuneisuus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(keskivertoyksilö tyypillisimmillään </a:t>
            </a:r>
            <a:r>
              <a:rPr lang="fi-FI" dirty="0"/>
              <a:t>jotain näiden </a:t>
            </a:r>
            <a:r>
              <a:rPr lang="fi-FI" dirty="0" smtClean="0"/>
              <a:t>ääripäiden väliltä)</a:t>
            </a:r>
          </a:p>
          <a:p>
            <a:pPr marL="0" indent="0">
              <a:buNone/>
            </a:pP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b="1" dirty="0" err="1" smtClean="0"/>
              <a:t>epäassertiivinen</a:t>
            </a:r>
            <a:r>
              <a:rPr lang="fi-FI" b="1" dirty="0" smtClean="0"/>
              <a:t> </a:t>
            </a:r>
            <a:r>
              <a:rPr lang="fi-FI" b="1" dirty="0"/>
              <a:t>eli </a:t>
            </a:r>
            <a:r>
              <a:rPr lang="fi-FI" b="1" dirty="0" smtClean="0"/>
              <a:t>alistuva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err="1" smtClean="0"/>
              <a:t>assertiivinen</a:t>
            </a:r>
            <a:r>
              <a:rPr lang="fi-FI" b="1" dirty="0" smtClean="0"/>
              <a:t> </a:t>
            </a:r>
            <a:r>
              <a:rPr lang="fi-FI" b="1" dirty="0"/>
              <a:t>eli </a:t>
            </a:r>
            <a:r>
              <a:rPr lang="fi-FI" b="1" dirty="0" smtClean="0"/>
              <a:t>jämäkkä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aggressiivinen </a:t>
            </a:r>
            <a:r>
              <a:rPr lang="fi-FI" b="1" dirty="0"/>
              <a:t>eli </a:t>
            </a:r>
            <a:r>
              <a:rPr lang="fi-FI" b="1" dirty="0" smtClean="0"/>
              <a:t>hyökkäävä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onnistunut </a:t>
            </a:r>
            <a:r>
              <a:rPr lang="fi-FI" dirty="0"/>
              <a:t>vuorovaikutus vaatii aina </a:t>
            </a:r>
            <a:r>
              <a:rPr lang="fi-FI" u="sng" dirty="0"/>
              <a:t>tilannetajua</a:t>
            </a:r>
            <a:r>
              <a:rPr lang="fi-FI" dirty="0"/>
              <a:t> eli kykyä sopeuttaa oman käyttäytyminen kuhunkin tilanteeseen sopivaksi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8537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Empatia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= ihmisen kyky </a:t>
            </a:r>
            <a:r>
              <a:rPr lang="fi-FI" dirty="0"/>
              <a:t>asettaa itsensä </a:t>
            </a:r>
            <a:r>
              <a:rPr lang="fi-FI" u="sng" dirty="0"/>
              <a:t>toisen ihmisen asemaan ja ymmärtää hänen tunteitaan ja </a:t>
            </a:r>
            <a:r>
              <a:rPr lang="fi-FI" u="sng" dirty="0" smtClean="0"/>
              <a:t>näkökulmiaan</a:t>
            </a:r>
          </a:p>
          <a:p>
            <a:r>
              <a:rPr lang="fi-FI" dirty="0" smtClean="0"/>
              <a:t>sosiaalisten </a:t>
            </a:r>
            <a:r>
              <a:rPr lang="fi-FI" dirty="0"/>
              <a:t>suhteiden rakentamisen ja ylläpitämisen kannalta tärkeä </a:t>
            </a:r>
            <a:r>
              <a:rPr lang="fi-FI" dirty="0" smtClean="0"/>
              <a:t>kyky</a:t>
            </a:r>
          </a:p>
          <a:p>
            <a:r>
              <a:rPr lang="fi-FI" dirty="0"/>
              <a:t>e</a:t>
            </a:r>
            <a:r>
              <a:rPr lang="fi-FI" dirty="0" smtClean="0"/>
              <a:t>mpaattinen </a:t>
            </a:r>
            <a:r>
              <a:rPr lang="fi-FI" dirty="0"/>
              <a:t>ihminen osaa tunnistaa ja tulkita toisen sanallista ja sanatonta </a:t>
            </a:r>
            <a:r>
              <a:rPr lang="fi-FI" dirty="0" smtClean="0"/>
              <a:t>viestintää</a:t>
            </a:r>
          </a:p>
          <a:p>
            <a:r>
              <a:rPr lang="fi-FI" dirty="0" smtClean="0"/>
              <a:t>omaa empatiakykyään voi kehittää</a:t>
            </a:r>
          </a:p>
          <a:p>
            <a:r>
              <a:rPr lang="fi-FI" dirty="0"/>
              <a:t>p</a:t>
            </a:r>
            <a:r>
              <a:rPr lang="fi-FI" dirty="0" smtClean="0"/>
              <a:t>elkkä </a:t>
            </a:r>
            <a:r>
              <a:rPr lang="fi-FI" dirty="0"/>
              <a:t>empatia ei </a:t>
            </a:r>
            <a:r>
              <a:rPr lang="fi-FI" dirty="0" smtClean="0"/>
              <a:t>riitä</a:t>
            </a:r>
            <a:r>
              <a:rPr lang="fi-FI" dirty="0"/>
              <a:t>, </a:t>
            </a:r>
            <a:r>
              <a:rPr lang="fi-FI" dirty="0" smtClean="0"/>
              <a:t>lisäksi </a:t>
            </a:r>
            <a:r>
              <a:rPr lang="fi-FI" dirty="0"/>
              <a:t>tarvitaan </a:t>
            </a:r>
            <a:r>
              <a:rPr lang="fi-FI" u="sng" dirty="0" smtClean="0"/>
              <a:t>halua</a:t>
            </a:r>
            <a:r>
              <a:rPr lang="fi-FI" dirty="0" smtClean="0"/>
              <a:t> </a:t>
            </a:r>
            <a:r>
              <a:rPr lang="fi-FI" dirty="0"/>
              <a:t>ottaa toisen asiat huomioon ja toimia </a:t>
            </a:r>
            <a:r>
              <a:rPr lang="fi-FI" dirty="0" smtClean="0"/>
              <a:t>empaattisesti </a:t>
            </a:r>
            <a:br>
              <a:rPr lang="fi-FI" dirty="0" smtClean="0"/>
            </a:br>
            <a:r>
              <a:rPr lang="fi-FI" dirty="0" smtClean="0"/>
              <a:t>(esim. manipuloiva </a:t>
            </a:r>
            <a:r>
              <a:rPr lang="fi-FI" dirty="0"/>
              <a:t>ihminen voi käyttää </a:t>
            </a:r>
            <a:r>
              <a:rPr lang="fi-FI" dirty="0" smtClean="0"/>
              <a:t>empatiaa </a:t>
            </a:r>
            <a:r>
              <a:rPr lang="fi-FI" dirty="0"/>
              <a:t>hyväksi </a:t>
            </a:r>
            <a:r>
              <a:rPr lang="fi-FI" dirty="0" smtClean="0"/>
              <a:t>väärällä tavalla)</a:t>
            </a:r>
          </a:p>
          <a:p>
            <a:r>
              <a:rPr lang="fi-FI" dirty="0" smtClean="0"/>
              <a:t>liiallinen </a:t>
            </a:r>
            <a:r>
              <a:rPr lang="fi-FI" dirty="0"/>
              <a:t>empaattisuus </a:t>
            </a:r>
            <a:r>
              <a:rPr lang="fi-FI" dirty="0" smtClean="0"/>
              <a:t>haitallista</a:t>
            </a:r>
            <a:r>
              <a:rPr lang="fi-FI" dirty="0"/>
              <a:t>, jos ihminen unohtaa itsensä ja omat </a:t>
            </a:r>
            <a:r>
              <a:rPr lang="fi-FI" dirty="0" smtClean="0"/>
              <a:t>tarpeensa</a:t>
            </a:r>
          </a:p>
        </p:txBody>
      </p:sp>
    </p:spTree>
    <p:extLst>
      <p:ext uri="{BB962C8B-B14F-4D97-AF65-F5344CB8AC3E}">
        <p14:creationId xmlns:p14="http://schemas.microsoft.com/office/powerpoint/2010/main" val="31519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Sosiaalinen tuki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b="1" dirty="0"/>
              <a:t>käytännön </a:t>
            </a:r>
            <a:r>
              <a:rPr lang="fi-FI" b="1" dirty="0" smtClean="0"/>
              <a:t>tuki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tunnetuki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tiedollinen tuki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tulkintatuki </a:t>
            </a:r>
          </a:p>
          <a:p>
            <a:endParaRPr lang="fi-FI" dirty="0" smtClean="0"/>
          </a:p>
          <a:p>
            <a:r>
              <a:rPr lang="fi-FI" u="sng" dirty="0" smtClean="0"/>
              <a:t>epäviralliset tahot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(esim. elämänkumppani </a:t>
            </a:r>
            <a:r>
              <a:rPr lang="fi-FI" dirty="0"/>
              <a:t>tai </a:t>
            </a:r>
            <a:r>
              <a:rPr lang="fi-FI" dirty="0" smtClean="0"/>
              <a:t>ystävät – läheisten tuki ihmisen </a:t>
            </a:r>
            <a:r>
              <a:rPr lang="fi-FI" dirty="0"/>
              <a:t>hyvinvoinnille </a:t>
            </a:r>
            <a:r>
              <a:rPr lang="fi-FI" dirty="0" smtClean="0"/>
              <a:t>merkittävintä)</a:t>
            </a:r>
          </a:p>
          <a:p>
            <a:r>
              <a:rPr lang="fi-FI" u="sng" dirty="0"/>
              <a:t>v</a:t>
            </a:r>
            <a:r>
              <a:rPr lang="fi-FI" u="sng" dirty="0" smtClean="0"/>
              <a:t>iralliset tahot </a:t>
            </a:r>
            <a:r>
              <a:rPr lang="fi-FI" dirty="0"/>
              <a:t>(</a:t>
            </a:r>
            <a:r>
              <a:rPr lang="fi-FI" dirty="0" smtClean="0"/>
              <a:t>ammattiauttajat, viranomaiset)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540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Sosiaalisen tuen merkitys </a:t>
            </a:r>
            <a:br>
              <a:rPr lang="fi-FI" b="1" dirty="0" smtClean="0"/>
            </a:br>
            <a:r>
              <a:rPr lang="fi-FI" b="1" dirty="0" smtClean="0"/>
              <a:t>terveydelle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fi-FI" dirty="0" smtClean="0"/>
          </a:p>
          <a:p>
            <a:r>
              <a:rPr lang="fi-FI" dirty="0" smtClean="0"/>
              <a:t>monipuolista </a:t>
            </a:r>
            <a:r>
              <a:rPr lang="fi-FI" dirty="0"/>
              <a:t>sosiaalista tukea </a:t>
            </a:r>
            <a:r>
              <a:rPr lang="fi-FI" dirty="0" smtClean="0"/>
              <a:t>saavat </a:t>
            </a:r>
            <a:r>
              <a:rPr lang="fi-FI" u="sng" dirty="0" smtClean="0"/>
              <a:t>terveempiä ja </a:t>
            </a:r>
            <a:r>
              <a:rPr lang="fi-FI" u="sng" dirty="0"/>
              <a:t>onnellisempia</a:t>
            </a:r>
            <a:r>
              <a:rPr lang="fi-FI" dirty="0"/>
              <a:t> kuin yksinäiset tai riittämättömissä sosiaalisissa verkostoissa </a:t>
            </a:r>
            <a:r>
              <a:rPr lang="fi-FI" dirty="0" smtClean="0"/>
              <a:t>elävät</a:t>
            </a:r>
          </a:p>
          <a:p>
            <a:pPr lvl="1"/>
            <a:r>
              <a:rPr lang="fi-FI" dirty="0"/>
              <a:t>r</a:t>
            </a:r>
            <a:r>
              <a:rPr lang="fi-FI" dirty="0" smtClean="0"/>
              <a:t>iittämätön </a:t>
            </a:r>
            <a:r>
              <a:rPr lang="fi-FI" dirty="0"/>
              <a:t>tai väärin mitoitettu sosiaalinen tuki </a:t>
            </a:r>
            <a:r>
              <a:rPr lang="fi-FI" dirty="0" smtClean="0"/>
              <a:t>riski terveydelle</a:t>
            </a:r>
          </a:p>
          <a:p>
            <a:pPr lvl="1"/>
            <a:r>
              <a:rPr lang="fi-FI" dirty="0" smtClean="0"/>
              <a:t>nuoret</a:t>
            </a:r>
            <a:r>
              <a:rPr lang="fi-FI" dirty="0"/>
              <a:t>, joilla vaikeuksia omien tunteiden tunnistamisessa ja säätelemisessä, kääntyvät </a:t>
            </a:r>
            <a:r>
              <a:rPr lang="fi-FI" dirty="0" smtClean="0"/>
              <a:t>muita </a:t>
            </a:r>
            <a:r>
              <a:rPr lang="fi-FI" dirty="0"/>
              <a:t>nuoria epätodennäköisemmin </a:t>
            </a:r>
            <a:r>
              <a:rPr lang="fi-FI" dirty="0" smtClean="0"/>
              <a:t>omien </a:t>
            </a:r>
            <a:r>
              <a:rPr lang="fi-FI" dirty="0"/>
              <a:t>ystävien ja perheiden puoleen eivätkä välttämättä osaa ottaa apua vastaan </a:t>
            </a:r>
            <a:r>
              <a:rPr lang="fi-FI" dirty="0" smtClean="0"/>
              <a:t>keneltäkään </a:t>
            </a:r>
          </a:p>
          <a:p>
            <a:r>
              <a:rPr lang="fi-FI" dirty="0"/>
              <a:t>t</a:t>
            </a:r>
            <a:r>
              <a:rPr lang="fi-FI" dirty="0" smtClean="0"/>
              <a:t>asa-arvoisissa </a:t>
            </a:r>
            <a:r>
              <a:rPr lang="fi-FI" dirty="0"/>
              <a:t>ihmissuhteissa </a:t>
            </a:r>
            <a:r>
              <a:rPr lang="fi-FI" dirty="0" smtClean="0"/>
              <a:t>liittyy myös </a:t>
            </a:r>
            <a:r>
              <a:rPr lang="fi-FI" u="sng" dirty="0" smtClean="0"/>
              <a:t>vastavuoroisuus</a:t>
            </a:r>
            <a:r>
              <a:rPr lang="fi-FI" dirty="0"/>
              <a:t>: mitä enemmän tukea antaa muille läheisille, sitä suuremmalla todennäköisyydellä sitä voi myös itse </a:t>
            </a:r>
            <a:r>
              <a:rPr lang="fi-FI" dirty="0" smtClean="0"/>
              <a:t>saada 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sim. </a:t>
            </a:r>
            <a:r>
              <a:rPr lang="fi-FI" dirty="0"/>
              <a:t>toimivassa ja tasapainoisessa parisuhteessa </a:t>
            </a:r>
            <a:r>
              <a:rPr lang="fi-FI" dirty="0" err="1"/>
              <a:t>psykososiaalinen</a:t>
            </a:r>
            <a:r>
              <a:rPr lang="fi-FI" dirty="0"/>
              <a:t> tuki luo molemmille terveyttä ja </a:t>
            </a:r>
            <a:r>
              <a:rPr lang="fi-FI" dirty="0" smtClean="0"/>
              <a:t>hyvinvointia </a:t>
            </a:r>
          </a:p>
        </p:txBody>
      </p:sp>
    </p:spTree>
    <p:extLst>
      <p:ext uri="{BB962C8B-B14F-4D97-AF65-F5344CB8AC3E}">
        <p14:creationId xmlns:p14="http://schemas.microsoft.com/office/powerpoint/2010/main" val="3934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 smtClean="0"/>
              <a:t>Sosioemotionaaliset</a:t>
            </a:r>
            <a:r>
              <a:rPr lang="fi-FI" b="1" dirty="0" smtClean="0"/>
              <a:t> taidot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560" indent="-457200">
              <a:buClr>
                <a:srgbClr val="000000"/>
              </a:buClr>
              <a:buFont typeface="+mj-lt"/>
              <a:buAutoNum type="arabicPeriod"/>
            </a:pPr>
            <a:endParaRPr lang="fi-FI" sz="2400" b="1" dirty="0" smtClean="0"/>
          </a:p>
          <a:p>
            <a:pPr marL="457560" indent="-457200">
              <a:buClr>
                <a:srgbClr val="000000"/>
              </a:buClr>
              <a:buFont typeface="+mj-lt"/>
              <a:buAutoNum type="arabicPeriod"/>
            </a:pPr>
            <a:r>
              <a:rPr lang="fi-FI" sz="2400" b="1" dirty="0" smtClean="0"/>
              <a:t>Tunnetaidot (= emotionaaliset </a:t>
            </a:r>
            <a:r>
              <a:rPr lang="fi-FI" sz="2400" b="1" dirty="0"/>
              <a:t>taidot) </a:t>
            </a:r>
          </a:p>
          <a:p>
            <a:pPr marL="743310" lvl="1">
              <a:buClr>
                <a:srgbClr val="000000"/>
              </a:buClr>
            </a:pPr>
            <a:r>
              <a:rPr lang="fi-FI" sz="2000" dirty="0" smtClean="0"/>
              <a:t>omien </a:t>
            </a:r>
            <a:r>
              <a:rPr lang="fi-FI" sz="2000" dirty="0"/>
              <a:t>ja toisten tunteiden tunnistaminen, ilmaiseminen ja säätely</a:t>
            </a:r>
          </a:p>
          <a:p>
            <a:pPr marL="457560" indent="-457200">
              <a:buClr>
                <a:srgbClr val="000000"/>
              </a:buClr>
              <a:buFont typeface="+mj-lt"/>
              <a:buAutoNum type="arabicPeriod"/>
            </a:pPr>
            <a:endParaRPr lang="fi-FI" sz="2400" b="1" dirty="0" smtClean="0"/>
          </a:p>
          <a:p>
            <a:pPr marL="457560" indent="-457200">
              <a:buClr>
                <a:srgbClr val="000000"/>
              </a:buClr>
              <a:buFont typeface="+mj-lt"/>
              <a:buAutoNum type="arabicPeriod"/>
            </a:pPr>
            <a:r>
              <a:rPr lang="fi-FI" sz="2400" b="1" dirty="0" smtClean="0"/>
              <a:t>Sosiaaliset taidot esim.</a:t>
            </a:r>
          </a:p>
          <a:p>
            <a:pPr marL="686160" lvl="1">
              <a:buClr>
                <a:srgbClr val="000000"/>
              </a:buClr>
            </a:pPr>
            <a:r>
              <a:rPr lang="fi-FI" sz="2000" dirty="0" smtClean="0"/>
              <a:t>sosiaaliset vuorovaikutustaidot (esim. yhteistyö- </a:t>
            </a:r>
            <a:r>
              <a:rPr lang="fi-FI" sz="2000" dirty="0"/>
              <a:t>ja </a:t>
            </a:r>
            <a:r>
              <a:rPr lang="fi-FI" sz="2000" dirty="0" smtClean="0"/>
              <a:t>neuvottelutaidot)</a:t>
            </a:r>
            <a:endParaRPr lang="fi-FI" sz="2000" dirty="0"/>
          </a:p>
          <a:p>
            <a:pPr marL="686160" lvl="1">
              <a:buClr>
                <a:srgbClr val="000000"/>
              </a:buClr>
            </a:pPr>
            <a:r>
              <a:rPr lang="fi-FI" sz="2000" dirty="0"/>
              <a:t>toisen kunnioittaminen ja toisen näkökulmien huomioonottaminen</a:t>
            </a:r>
          </a:p>
          <a:p>
            <a:pPr marL="686160" lvl="1">
              <a:buClr>
                <a:srgbClr val="000000"/>
              </a:buClr>
            </a:pPr>
            <a:r>
              <a:rPr lang="fi-FI" sz="2000" dirty="0"/>
              <a:t>sosiaalinen vastuunotto ja vastuullinen </a:t>
            </a:r>
            <a:r>
              <a:rPr lang="fi-FI" sz="2000" dirty="0" smtClean="0"/>
              <a:t>päätöksenteko</a:t>
            </a:r>
          </a:p>
          <a:p>
            <a:pPr marL="686160" lvl="1">
              <a:buClr>
                <a:srgbClr val="000000"/>
              </a:buClr>
            </a:pPr>
            <a:r>
              <a:rPr lang="fi-FI" sz="2000" dirty="0"/>
              <a:t>s</a:t>
            </a:r>
            <a:r>
              <a:rPr lang="fi-FI" sz="2000" dirty="0" smtClean="0"/>
              <a:t>osiaalinen tuki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7509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Tunteet (= emootiot)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 smtClean="0"/>
              <a:t>lyhytaikaisia </a:t>
            </a:r>
            <a:r>
              <a:rPr lang="fi-FI" dirty="0"/>
              <a:t>psykologisfysiologisia ilmiöitä, joilla ihminen sopeutuu ympäristön vaihteleviin tilanteisiin ja </a:t>
            </a:r>
            <a:r>
              <a:rPr lang="fi-FI" dirty="0" smtClean="0"/>
              <a:t>haasteisiin</a:t>
            </a:r>
          </a:p>
          <a:p>
            <a:r>
              <a:rPr lang="fi-FI" u="sng" dirty="0"/>
              <a:t>p</a:t>
            </a:r>
            <a:r>
              <a:rPr lang="fi-FI" u="sng" dirty="0" smtClean="0"/>
              <a:t>erustunteet</a:t>
            </a:r>
            <a:r>
              <a:rPr lang="fi-FI" dirty="0" smtClean="0"/>
              <a:t>: esim. ilo, yllätys, pelko, suru universaaleja </a:t>
            </a:r>
            <a:r>
              <a:rPr lang="fi-FI" dirty="0"/>
              <a:t>eli </a:t>
            </a:r>
            <a:r>
              <a:rPr lang="fi-FI" dirty="0" smtClean="0"/>
              <a:t>ilmenevät </a:t>
            </a:r>
            <a:r>
              <a:rPr lang="fi-FI" dirty="0"/>
              <a:t>kaikissa tunnetuissa </a:t>
            </a:r>
            <a:r>
              <a:rPr lang="fi-FI" dirty="0" smtClean="0"/>
              <a:t>kulttuureissa</a:t>
            </a:r>
          </a:p>
          <a:p>
            <a:r>
              <a:rPr lang="fi-FI" dirty="0" smtClean="0"/>
              <a:t>kertovat, </a:t>
            </a:r>
            <a:r>
              <a:rPr lang="fi-FI" dirty="0"/>
              <a:t>mikä on hyvinvointimme kannalta </a:t>
            </a:r>
            <a:r>
              <a:rPr lang="fi-FI" dirty="0" smtClean="0"/>
              <a:t>tärkeää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sim. </a:t>
            </a:r>
            <a:r>
              <a:rPr lang="fi-FI" dirty="0"/>
              <a:t>uhkaava tilanne aiheuttaa pelon </a:t>
            </a:r>
            <a:r>
              <a:rPr lang="fi-FI" dirty="0" smtClean="0"/>
              <a:t>tunteen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</a:t>
            </a:r>
            <a:r>
              <a:rPr lang="fi-FI" dirty="0"/>
              <a:t>adrenaliinin </a:t>
            </a:r>
            <a:r>
              <a:rPr lang="fi-FI" dirty="0" smtClean="0"/>
              <a:t>eritys lisääntyy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kiihdyttää </a:t>
            </a:r>
            <a:r>
              <a:rPr lang="fi-FI" dirty="0"/>
              <a:t>ihmisen lihastoimintaa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voimistaa pakenemisreaktiota</a:t>
            </a:r>
          </a:p>
          <a:p>
            <a:pPr lvl="1"/>
            <a:r>
              <a:rPr lang="fi-FI" dirty="0" smtClean="0"/>
              <a:t>tietyt tunteet (esim. suru, viha) </a:t>
            </a:r>
            <a:r>
              <a:rPr lang="fi-FI" dirty="0"/>
              <a:t>voivat tuntua kehossa fyysisinä </a:t>
            </a:r>
            <a:r>
              <a:rPr lang="fi-FI" dirty="0" smtClean="0"/>
              <a:t>oireina (esim. mahakipu)</a:t>
            </a:r>
          </a:p>
          <a:p>
            <a:r>
              <a:rPr lang="fi-FI" dirty="0" smtClean="0"/>
              <a:t>yksilöllisiä (</a:t>
            </a:r>
            <a:r>
              <a:rPr lang="fi-FI" b="1" dirty="0" smtClean="0"/>
              <a:t>temperamentti</a:t>
            </a:r>
            <a:r>
              <a:rPr lang="fi-FI" dirty="0" smtClean="0"/>
              <a:t> vaikuttaa)</a:t>
            </a:r>
          </a:p>
          <a:p>
            <a:pPr lvl="1"/>
            <a:r>
              <a:rPr lang="fi-FI" dirty="0" smtClean="0"/>
              <a:t>samassa </a:t>
            </a:r>
            <a:r>
              <a:rPr lang="fi-FI" dirty="0"/>
              <a:t>tilanteessa eri ihmisten kokemat tunteet voivat poiketa suuresti </a:t>
            </a:r>
            <a:r>
              <a:rPr lang="fi-FI" dirty="0" smtClean="0"/>
              <a:t>toisistaan</a:t>
            </a:r>
          </a:p>
          <a:p>
            <a:pPr lvl="1"/>
            <a:r>
              <a:rPr lang="fi-FI" dirty="0" smtClean="0"/>
              <a:t>voimakkuus vaihtelee</a:t>
            </a:r>
          </a:p>
          <a:p>
            <a:pPr lvl="1"/>
            <a:r>
              <a:rPr lang="fi-FI" dirty="0" smtClean="0"/>
              <a:t>tunteita voidaan kokea yhtä </a:t>
            </a:r>
            <a:r>
              <a:rPr lang="fi-FI" dirty="0"/>
              <a:t>voimakkaasti, mutta joku </a:t>
            </a:r>
            <a:r>
              <a:rPr lang="fi-FI" dirty="0" smtClean="0"/>
              <a:t>ilmaisee </a:t>
            </a:r>
            <a:r>
              <a:rPr lang="fi-FI" dirty="0"/>
              <a:t>niitä hillitymmin, toinen taas </a:t>
            </a:r>
            <a:r>
              <a:rPr lang="fi-FI" dirty="0" err="1" smtClean="0"/>
              <a:t>äärevämmin</a:t>
            </a:r>
            <a:endParaRPr lang="fi-FI" dirty="0" smtClean="0"/>
          </a:p>
          <a:p>
            <a:r>
              <a:rPr lang="fi-FI" dirty="0"/>
              <a:t>k</a:t>
            </a:r>
            <a:r>
              <a:rPr lang="fi-FI" dirty="0" smtClean="0"/>
              <a:t>aikki </a:t>
            </a:r>
            <a:r>
              <a:rPr lang="fi-FI" dirty="0"/>
              <a:t>tunteet ovat </a:t>
            </a:r>
            <a:r>
              <a:rPr lang="fi-FI" dirty="0" smtClean="0"/>
              <a:t>sallittuja (tunteet eivät ole tekoja</a:t>
            </a:r>
            <a:r>
              <a:rPr lang="fi-FI" dirty="0"/>
              <a:t>)</a:t>
            </a:r>
            <a:endParaRPr lang="fi-FI" dirty="0" smtClean="0"/>
          </a:p>
          <a:p>
            <a:r>
              <a:rPr lang="fi-FI" dirty="0" smtClean="0"/>
              <a:t>voivat </a:t>
            </a:r>
            <a:r>
              <a:rPr lang="fi-FI" dirty="0"/>
              <a:t>vaihdella </a:t>
            </a:r>
            <a:r>
              <a:rPr lang="fi-FI" dirty="0" smtClean="0"/>
              <a:t>nopeasti </a:t>
            </a:r>
            <a:r>
              <a:rPr lang="fi-FI" dirty="0"/>
              <a:t>laidasta </a:t>
            </a:r>
            <a:r>
              <a:rPr lang="fi-FI" dirty="0" smtClean="0"/>
              <a:t>laitaan, samaan </a:t>
            </a:r>
            <a:r>
              <a:rPr lang="fi-FI" dirty="0"/>
              <a:t>aikaan voi kokea </a:t>
            </a:r>
            <a:r>
              <a:rPr lang="fi-FI" dirty="0" smtClean="0"/>
              <a:t>monia tunteita </a:t>
            </a:r>
            <a:r>
              <a:rPr lang="fi-FI" dirty="0"/>
              <a:t>ja usein </a:t>
            </a:r>
            <a:r>
              <a:rPr lang="fi-FI" dirty="0" smtClean="0"/>
              <a:t>ne sekoittuvat toisiinsa</a:t>
            </a:r>
          </a:p>
        </p:txBody>
      </p:sp>
    </p:spTree>
    <p:extLst>
      <p:ext uri="{BB962C8B-B14F-4D97-AF65-F5344CB8AC3E}">
        <p14:creationId xmlns:p14="http://schemas.microsoft.com/office/powerpoint/2010/main" val="17703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Tunnetaidot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dirty="0"/>
              <a:t>kehittyvät pysähtymällä ja havainnoimalla omia reaktioita, tunteita ja tapoja </a:t>
            </a:r>
            <a:r>
              <a:rPr lang="fi-FI" dirty="0" smtClean="0"/>
              <a:t>käyttäytyä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Tunteiden ilmaiseminen</a:t>
            </a:r>
          </a:p>
          <a:p>
            <a:pPr lvl="1"/>
            <a:r>
              <a:rPr lang="fi-FI" dirty="0" smtClean="0"/>
              <a:t>rakentavan tavan oppiminen</a:t>
            </a:r>
          </a:p>
          <a:p>
            <a:pPr lvl="1"/>
            <a:r>
              <a:rPr lang="fi-FI" dirty="0"/>
              <a:t>m</a:t>
            </a:r>
            <a:r>
              <a:rPr lang="fi-FI" dirty="0" smtClean="0"/>
              <a:t>yös positiivisten tunteiden ilmaisu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anallinen ja kehon kieli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Tunteiden tunnistaminen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mien ja toisten tunteiden tunnistaminen (empatia)</a:t>
            </a:r>
          </a:p>
          <a:p>
            <a:pPr lvl="1"/>
            <a:r>
              <a:rPr lang="fi-FI" dirty="0" smtClean="0"/>
              <a:t>tarkkojen </a:t>
            </a:r>
            <a:r>
              <a:rPr lang="fi-FI" dirty="0"/>
              <a:t>ja </a:t>
            </a:r>
            <a:r>
              <a:rPr lang="fi-FI" dirty="0" smtClean="0"/>
              <a:t>aitojen tunneilmaisujen erottaminen </a:t>
            </a:r>
            <a:r>
              <a:rPr lang="fi-FI" dirty="0"/>
              <a:t>epätarkoista ja epäaidoista</a:t>
            </a:r>
            <a:endParaRPr lang="fi-FI" dirty="0" smtClean="0"/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Tunteiden säätely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oiminnan </a:t>
            </a:r>
            <a:r>
              <a:rPr lang="fi-FI" dirty="0"/>
              <a:t>kautta tapahtuva </a:t>
            </a:r>
            <a:r>
              <a:rPr lang="fi-FI" dirty="0" smtClean="0"/>
              <a:t>säätely: tunteiden </a:t>
            </a:r>
            <a:r>
              <a:rPr lang="fi-FI" dirty="0"/>
              <a:t>purkamista </a:t>
            </a:r>
            <a:r>
              <a:rPr lang="fi-FI" dirty="0" smtClean="0"/>
              <a:t>esim. </a:t>
            </a:r>
            <a:r>
              <a:rPr lang="fi-FI" dirty="0"/>
              <a:t>liikunnan, </a:t>
            </a:r>
            <a:r>
              <a:rPr lang="fi-FI" dirty="0" smtClean="0"/>
              <a:t>piirtämisen, musiikin </a:t>
            </a:r>
            <a:r>
              <a:rPr lang="fi-FI" dirty="0"/>
              <a:t>kuuntelemisen </a:t>
            </a:r>
            <a:r>
              <a:rPr lang="fi-FI" dirty="0" smtClean="0"/>
              <a:t>avulla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jatuksen </a:t>
            </a:r>
            <a:r>
              <a:rPr lang="fi-FI" dirty="0"/>
              <a:t>kautta tapahtuva </a:t>
            </a:r>
            <a:r>
              <a:rPr lang="fi-FI" dirty="0" smtClean="0"/>
              <a:t>säätely: esim. huomion kääntäminen </a:t>
            </a:r>
            <a:r>
              <a:rPr lang="fi-FI" dirty="0"/>
              <a:t>muualle, mielessään kymmeneen </a:t>
            </a:r>
            <a:r>
              <a:rPr lang="fi-FI" dirty="0" smtClean="0"/>
              <a:t>laskeminen, oman </a:t>
            </a:r>
            <a:r>
              <a:rPr lang="fi-FI" dirty="0"/>
              <a:t>rauhoittavan sisäisen puheen </a:t>
            </a:r>
            <a:r>
              <a:rPr lang="fi-FI" dirty="0" smtClean="0"/>
              <a:t>kuunteleminen</a:t>
            </a:r>
          </a:p>
          <a:p>
            <a:pPr lvl="1"/>
            <a:r>
              <a:rPr lang="fi-FI" dirty="0"/>
              <a:t>y</a:t>
            </a:r>
            <a:r>
              <a:rPr lang="fi-FI" dirty="0" smtClean="0"/>
              <a:t>li- ja alisäätely vahingollista</a:t>
            </a:r>
          </a:p>
          <a:p>
            <a:pPr marL="571500" indent="-514350">
              <a:buFont typeface="+mj-lt"/>
              <a:buAutoNum type="arabicPeriod"/>
            </a:pPr>
            <a:r>
              <a:rPr lang="fi-FI" b="1" dirty="0" smtClean="0"/>
              <a:t>Tunteiden ymmärtäminen ja hyödyntäminen</a:t>
            </a:r>
          </a:p>
          <a:p>
            <a:pPr marL="914400" lvl="1" indent="-457200"/>
            <a:r>
              <a:rPr lang="fi-FI" dirty="0" smtClean="0"/>
              <a:t>tilanne + tunne</a:t>
            </a:r>
          </a:p>
          <a:p>
            <a:pPr marL="914400" lvl="1" indent="-457200"/>
            <a:r>
              <a:rPr lang="fi-FI" dirty="0" smtClean="0"/>
              <a:t>tietoinen </a:t>
            </a:r>
            <a:r>
              <a:rPr lang="fi-FI" dirty="0"/>
              <a:t>ja hyväksyttävä toisen tunteisiin </a:t>
            </a:r>
            <a:r>
              <a:rPr lang="fi-FI" dirty="0" smtClean="0"/>
              <a:t>vaikuttaminen</a:t>
            </a:r>
          </a:p>
          <a:p>
            <a:pPr marL="914400" lvl="1" indent="-457200"/>
            <a:r>
              <a:rPr lang="fi-FI" dirty="0" smtClean="0"/>
              <a:t>tunteiden </a:t>
            </a:r>
            <a:r>
              <a:rPr lang="fi-FI" dirty="0"/>
              <a:t>käyttäminen ajattelun apuna ja sisäisen palautteen </a:t>
            </a:r>
            <a:r>
              <a:rPr lang="fi-FI" dirty="0" smtClean="0"/>
              <a:t>antaminen</a:t>
            </a:r>
            <a:endParaRPr lang="fi-FI" dirty="0"/>
          </a:p>
          <a:p>
            <a:pPr marL="914400" lvl="1" indent="-457200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501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Onnellisuus ja mielihyvä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800" dirty="0" smtClean="0"/>
              <a:t>onnellinen </a:t>
            </a:r>
            <a:r>
              <a:rPr lang="fi-FI" sz="1800" dirty="0"/>
              <a:t>ja myönteinen mieliala </a:t>
            </a:r>
            <a:r>
              <a:rPr lang="fi-FI" sz="1800" dirty="0" smtClean="0"/>
              <a:t>eduksi terveydelle</a:t>
            </a:r>
          </a:p>
          <a:p>
            <a:pPr lvl="1"/>
            <a:r>
              <a:rPr lang="fi-FI" sz="1800" dirty="0" smtClean="0"/>
              <a:t>optimistisesti </a:t>
            </a:r>
            <a:r>
              <a:rPr lang="fi-FI" sz="1800" dirty="0"/>
              <a:t>ajattelevilla </a:t>
            </a:r>
            <a:r>
              <a:rPr lang="fi-FI" sz="1800" dirty="0" smtClean="0"/>
              <a:t>muita </a:t>
            </a:r>
            <a:r>
              <a:rPr lang="fi-FI" sz="1800" dirty="0"/>
              <a:t>parempi immuunipuolustuksen taso ja alhaisempi stressihormonien </a:t>
            </a:r>
            <a:r>
              <a:rPr lang="fi-FI" sz="1800" dirty="0" smtClean="0"/>
              <a:t>määrä</a:t>
            </a:r>
          </a:p>
          <a:p>
            <a:pPr lvl="1"/>
            <a:r>
              <a:rPr lang="fi-FI" sz="1800" dirty="0" smtClean="0"/>
              <a:t>hyväntuuliset </a:t>
            </a:r>
            <a:r>
              <a:rPr lang="fi-FI" sz="1800" dirty="0"/>
              <a:t>työskentelevät päämäärän saavuttamiseksi sitkeämmin kuin </a:t>
            </a:r>
            <a:r>
              <a:rPr lang="fi-FI" sz="1800" dirty="0" smtClean="0"/>
              <a:t>huonotuuliset</a:t>
            </a:r>
          </a:p>
          <a:p>
            <a:pPr lvl="1"/>
            <a:r>
              <a:rPr lang="fi-FI" sz="1800" dirty="0" smtClean="0"/>
              <a:t>onnelliset </a:t>
            </a:r>
            <a:r>
              <a:rPr lang="fi-FI" sz="1800" dirty="0"/>
              <a:t>ihmiset </a:t>
            </a:r>
            <a:r>
              <a:rPr lang="fi-FI" sz="1800" dirty="0" smtClean="0"/>
              <a:t>vähemmän </a:t>
            </a:r>
            <a:r>
              <a:rPr lang="fi-FI" sz="1800" dirty="0"/>
              <a:t>itsekeskeisiä kuin onnettomat ja pystyvät sen vuoksi keskittymään paremmin ihmissuhteisiin ja toisiin </a:t>
            </a:r>
            <a:r>
              <a:rPr lang="fi-FI" sz="1800" dirty="0" smtClean="0"/>
              <a:t>ihmisiin</a:t>
            </a:r>
          </a:p>
          <a:p>
            <a:r>
              <a:rPr lang="fi-FI" sz="1800" b="1" dirty="0"/>
              <a:t>o</a:t>
            </a:r>
            <a:r>
              <a:rPr lang="fi-FI" sz="1800" b="1" dirty="0" smtClean="0"/>
              <a:t>ptimistinen</a:t>
            </a:r>
            <a:r>
              <a:rPr lang="fi-FI" sz="1800" dirty="0" smtClean="0"/>
              <a:t> </a:t>
            </a:r>
            <a:r>
              <a:rPr lang="fi-FI" sz="1800" dirty="0"/>
              <a:t>ajattelu voi lisätä tunne-elämän tasapainoa ja </a:t>
            </a:r>
            <a:r>
              <a:rPr lang="fi-FI" sz="1800" dirty="0" smtClean="0"/>
              <a:t>onnellisuutta</a:t>
            </a:r>
          </a:p>
          <a:p>
            <a:pPr lvl="1"/>
            <a:r>
              <a:rPr lang="fi-FI" sz="1800" u="sng" dirty="0"/>
              <a:t>k</a:t>
            </a:r>
            <a:r>
              <a:rPr lang="fi-FI" sz="1800" u="sng" dirty="0" smtClean="0"/>
              <a:t>ohtuullinen </a:t>
            </a:r>
            <a:r>
              <a:rPr lang="fi-FI" sz="1800" u="sng" dirty="0"/>
              <a:t>optimismi </a:t>
            </a:r>
            <a:r>
              <a:rPr lang="fi-FI" sz="1800" dirty="0" smtClean="0"/>
              <a:t>hyväksi: esim. </a:t>
            </a:r>
            <a:r>
              <a:rPr lang="fi-FI" sz="1800" dirty="0"/>
              <a:t>uuden ihmisen tapaamiseen positiivisesti suhtautuva ihminen käyttäytyy todennäköisesti </a:t>
            </a:r>
            <a:r>
              <a:rPr lang="fi-FI" sz="1800" dirty="0" smtClean="0"/>
              <a:t>miellyttävämmin </a:t>
            </a:r>
            <a:r>
              <a:rPr lang="fi-FI" sz="1800" dirty="0"/>
              <a:t>kuin jos hän olisi suhtautunut tapaamiseen alun perin </a:t>
            </a:r>
            <a:r>
              <a:rPr lang="fi-FI" sz="1800" dirty="0" smtClean="0"/>
              <a:t>negatiivisesti</a:t>
            </a:r>
          </a:p>
          <a:p>
            <a:pPr lvl="1"/>
            <a:r>
              <a:rPr lang="fi-FI" sz="1800" u="sng" dirty="0" smtClean="0"/>
              <a:t>yltiöoptimismi</a:t>
            </a:r>
            <a:r>
              <a:rPr lang="fi-FI" sz="1800" dirty="0" smtClean="0"/>
              <a:t> </a:t>
            </a:r>
            <a:r>
              <a:rPr lang="fi-FI" sz="1800" dirty="0"/>
              <a:t>voi johtaa pettymyksiin, jos todellisuus ei vastaa liiallisia </a:t>
            </a:r>
            <a:r>
              <a:rPr lang="fi-FI" sz="1800" dirty="0" smtClean="0"/>
              <a:t>toiveita</a:t>
            </a:r>
          </a:p>
          <a:p>
            <a:pPr lvl="1"/>
            <a:r>
              <a:rPr lang="fi-FI" sz="1800" dirty="0" smtClean="0"/>
              <a:t>yltiöoptimistit saattavat </a:t>
            </a:r>
            <a:r>
              <a:rPr lang="fi-FI" sz="1800" dirty="0"/>
              <a:t>suhtautua terveyden edistämiseen välinpitämättömästi, sillä he luottavat pysyvänsä aina terveinä ja </a:t>
            </a:r>
            <a:r>
              <a:rPr lang="fi-FI" sz="1800" dirty="0" smtClean="0"/>
              <a:t>hyväkuntoisina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749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Aggressio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sz="3300" dirty="0" smtClean="0"/>
              <a:t>yhteisnimitys </a:t>
            </a:r>
            <a:r>
              <a:rPr lang="fi-FI" sz="3300" dirty="0"/>
              <a:t>monille haastaville </a:t>
            </a:r>
            <a:r>
              <a:rPr lang="fi-FI" sz="3300" dirty="0" smtClean="0"/>
              <a:t>tunteille (esim. </a:t>
            </a:r>
            <a:r>
              <a:rPr lang="fi-FI" sz="3300" dirty="0"/>
              <a:t>ärsyyntyminen, suuttumus, kateus, viha, </a:t>
            </a:r>
            <a:r>
              <a:rPr lang="fi-FI" sz="3300" dirty="0" smtClean="0"/>
              <a:t>raivo, kostonhimo) </a:t>
            </a:r>
            <a:r>
              <a:rPr lang="fi-FI" sz="3300" dirty="0"/>
              <a:t>–</a:t>
            </a:r>
            <a:r>
              <a:rPr lang="fi-FI" sz="3300" dirty="0" smtClean="0"/>
              <a:t> taustalta </a:t>
            </a:r>
            <a:r>
              <a:rPr lang="fi-FI" sz="3300" dirty="0"/>
              <a:t>voi </a:t>
            </a:r>
            <a:r>
              <a:rPr lang="fi-FI" sz="3300" dirty="0" smtClean="0"/>
              <a:t>löytyä </a:t>
            </a:r>
            <a:r>
              <a:rPr lang="fi-FI" sz="3300" dirty="0"/>
              <a:t>mustasukkaisuutta, pelkoa, häpeää tai </a:t>
            </a:r>
            <a:r>
              <a:rPr lang="fi-FI" sz="3300" dirty="0" smtClean="0"/>
              <a:t>turvattomuutta</a:t>
            </a:r>
          </a:p>
          <a:p>
            <a:r>
              <a:rPr lang="fi-FI" sz="3300" dirty="0" smtClean="0"/>
              <a:t>myös positiivinen voimavara (esim. </a:t>
            </a:r>
            <a:r>
              <a:rPr lang="fi-FI" sz="3300" dirty="0"/>
              <a:t>sisuuntuminen antaa voimaa ryhtyä tekemään erilaisia asioita) </a:t>
            </a:r>
            <a:endParaRPr lang="fi-FI" sz="3300" dirty="0" smtClean="0"/>
          </a:p>
          <a:p>
            <a:r>
              <a:rPr lang="fi-FI" sz="3300" dirty="0" smtClean="0"/>
              <a:t>voi </a:t>
            </a:r>
            <a:r>
              <a:rPr lang="fi-FI" sz="3300" dirty="0"/>
              <a:t>kanavoitua ja purkautua </a:t>
            </a:r>
            <a:r>
              <a:rPr lang="fi-FI" sz="3300" dirty="0" smtClean="0"/>
              <a:t>eri tavoin</a:t>
            </a:r>
          </a:p>
          <a:p>
            <a:r>
              <a:rPr lang="fi-FI" sz="3300" b="1" dirty="0"/>
              <a:t>a</a:t>
            </a:r>
            <a:r>
              <a:rPr lang="fi-FI" sz="3300" b="1" dirty="0" smtClean="0"/>
              <a:t>ggressiivisuus:</a:t>
            </a:r>
            <a:r>
              <a:rPr lang="fi-FI" sz="3300" dirty="0" smtClean="0"/>
              <a:t> aggression </a:t>
            </a:r>
            <a:r>
              <a:rPr lang="fi-FI" sz="3300" dirty="0"/>
              <a:t>tunne purkautuu väkivallan </a:t>
            </a:r>
            <a:r>
              <a:rPr lang="fi-FI" sz="3300" dirty="0" smtClean="0"/>
              <a:t>keinoin</a:t>
            </a:r>
          </a:p>
          <a:p>
            <a:pPr lvl="1"/>
            <a:r>
              <a:rPr lang="fi-FI" sz="3300" dirty="0" smtClean="0"/>
              <a:t>kaikki </a:t>
            </a:r>
            <a:r>
              <a:rPr lang="fi-FI" sz="3300" dirty="0"/>
              <a:t>tunteet </a:t>
            </a:r>
            <a:r>
              <a:rPr lang="fi-FI" sz="3300" dirty="0" smtClean="0"/>
              <a:t>sallittuja</a:t>
            </a:r>
            <a:r>
              <a:rPr lang="fi-FI" sz="3300" dirty="0"/>
              <a:t>, tunteiden vallassa tehdyt teot tai loukkaavasti sanotut sanat </a:t>
            </a:r>
            <a:r>
              <a:rPr lang="fi-FI" sz="3300" dirty="0" smtClean="0"/>
              <a:t>eivät ole</a:t>
            </a:r>
          </a:p>
          <a:p>
            <a:pPr lvl="1"/>
            <a:r>
              <a:rPr lang="fi-FI" sz="3300" dirty="0" smtClean="0"/>
              <a:t>hyvin </a:t>
            </a:r>
            <a:r>
              <a:rPr lang="fi-FI" sz="3300" dirty="0"/>
              <a:t>usein terveyttä heikentäviä ja jopa henkeä uhkaavia vakavia seurauksia itselle ja </a:t>
            </a:r>
            <a:r>
              <a:rPr lang="fi-FI" sz="3300" dirty="0" smtClean="0"/>
              <a:t>muille</a:t>
            </a:r>
          </a:p>
          <a:p>
            <a:r>
              <a:rPr lang="fi-FI" sz="3300" dirty="0" smtClean="0"/>
              <a:t>aggressiivisuutta </a:t>
            </a:r>
            <a:r>
              <a:rPr lang="fi-FI" sz="3300" dirty="0"/>
              <a:t>ja väkivaltaa voidaan </a:t>
            </a:r>
            <a:r>
              <a:rPr lang="fi-FI" sz="3300" u="sng" dirty="0" smtClean="0"/>
              <a:t>ennaltaehkäistä</a:t>
            </a:r>
            <a:endParaRPr lang="fi-FI" sz="3300" dirty="0"/>
          </a:p>
          <a:p>
            <a:pPr lvl="1"/>
            <a:r>
              <a:rPr lang="fi-FI" sz="2900" dirty="0" smtClean="0"/>
              <a:t>yksilötasolla: sääntöjen </a:t>
            </a:r>
            <a:r>
              <a:rPr lang="fi-FI" sz="2900" dirty="0"/>
              <a:t>kertomista, tunteiden ymmärtämistä ja toimintamallien opettelemista ennen </a:t>
            </a:r>
            <a:r>
              <a:rPr lang="fi-FI" sz="2900" dirty="0" smtClean="0"/>
              <a:t>väkivaltaa (kasvatus)</a:t>
            </a:r>
          </a:p>
          <a:p>
            <a:pPr lvl="1"/>
            <a:r>
              <a:rPr lang="fi-FI" sz="3300" dirty="0"/>
              <a:t>e</a:t>
            </a:r>
            <a:r>
              <a:rPr lang="fi-FI" sz="3300" dirty="0" smtClean="0"/>
              <a:t>sim. liikennevalomalli, SUTUHAKA-malli</a:t>
            </a:r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858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Koulukiusaaminen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smtClean="0"/>
              <a:t>merkittävä </a:t>
            </a:r>
            <a:r>
              <a:rPr lang="fi-FI" dirty="0"/>
              <a:t>fyysisen, psyykkisen ja sosiaalisen väkivallan muoto lasten ja nuorten </a:t>
            </a:r>
            <a:r>
              <a:rPr lang="fi-FI" dirty="0" smtClean="0"/>
              <a:t>parissa – muodot vaihtelevat</a:t>
            </a:r>
          </a:p>
          <a:p>
            <a:r>
              <a:rPr lang="fi-FI" u="sng" dirty="0" smtClean="0"/>
              <a:t>toistuvaa</a:t>
            </a:r>
            <a:r>
              <a:rPr lang="fi-FI" dirty="0" smtClean="0"/>
              <a:t> - johtaa </a:t>
            </a:r>
            <a:r>
              <a:rPr lang="fi-FI" dirty="0"/>
              <a:t>usein siihen, että </a:t>
            </a:r>
            <a:r>
              <a:rPr lang="fi-FI" dirty="0" smtClean="0"/>
              <a:t>kiusattu/kiusatut </a:t>
            </a:r>
            <a:r>
              <a:rPr lang="fi-FI" dirty="0"/>
              <a:t>eristetään luokan tai ryhmän sosiaalisesta </a:t>
            </a:r>
            <a:r>
              <a:rPr lang="fi-FI" dirty="0" smtClean="0"/>
              <a:t>kanssakäymisestä</a:t>
            </a:r>
          </a:p>
          <a:p>
            <a:r>
              <a:rPr lang="fi-FI" dirty="0"/>
              <a:t>v</a:t>
            </a:r>
            <a:r>
              <a:rPr lang="fi-FI" dirty="0" smtClean="0"/>
              <a:t>akavimmillaan rikollista toimintaa</a:t>
            </a:r>
          </a:p>
          <a:p>
            <a:r>
              <a:rPr lang="fi-FI" dirty="0" smtClean="0"/>
              <a:t>valitettavan yleistä</a:t>
            </a:r>
          </a:p>
          <a:p>
            <a:pPr lvl="1"/>
            <a:r>
              <a:rPr lang="fi-FI" dirty="0" smtClean="0"/>
              <a:t>Suomessa noin </a:t>
            </a:r>
            <a:r>
              <a:rPr lang="fi-FI" dirty="0"/>
              <a:t>10 % koululaisista kokee olevansa </a:t>
            </a:r>
            <a:r>
              <a:rPr lang="fi-FI" dirty="0" smtClean="0"/>
              <a:t>koulukiusaamisen uhreja</a:t>
            </a:r>
          </a:p>
          <a:p>
            <a:pPr lvl="1"/>
            <a:r>
              <a:rPr lang="fi-FI" dirty="0" smtClean="0"/>
              <a:t>yksi </a:t>
            </a:r>
            <a:r>
              <a:rPr lang="fi-FI" dirty="0"/>
              <a:t>merkittävimpiä kouluviihtyvyyttä heikentäviä </a:t>
            </a:r>
            <a:r>
              <a:rPr lang="fi-FI" dirty="0" smtClean="0"/>
              <a:t>tekijöitä</a:t>
            </a:r>
          </a:p>
          <a:p>
            <a:r>
              <a:rPr lang="fi-FI" u="sng" dirty="0" smtClean="0"/>
              <a:t>luokkayhteisö </a:t>
            </a:r>
            <a:r>
              <a:rPr lang="fi-FI" u="sng" dirty="0"/>
              <a:t>tai -ryhmä jakautuu </a:t>
            </a:r>
            <a:r>
              <a:rPr lang="fi-FI" dirty="0"/>
              <a:t>kiusaamistilanteissa erilaisiin </a:t>
            </a:r>
            <a:r>
              <a:rPr lang="fi-FI" dirty="0" smtClean="0"/>
              <a:t>ryhmiin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astakkain </a:t>
            </a:r>
            <a:r>
              <a:rPr lang="fi-FI" dirty="0"/>
              <a:t>ovat kiusaaja tai kiusaajat sekä kiusattu tai </a:t>
            </a:r>
            <a:r>
              <a:rPr lang="fi-FI" dirty="0" smtClean="0"/>
              <a:t>kiusatut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iusaajaa </a:t>
            </a:r>
            <a:r>
              <a:rPr lang="fi-FI" dirty="0"/>
              <a:t>voivat tukea yllyttäjät tai ainakin kiusaamisen hiljaiset </a:t>
            </a:r>
            <a:r>
              <a:rPr lang="fi-FI" dirty="0" smtClean="0"/>
              <a:t>hyväksyjät</a:t>
            </a:r>
          </a:p>
          <a:p>
            <a:pPr lvl="1"/>
            <a:r>
              <a:rPr lang="fi-FI" dirty="0" smtClean="0"/>
              <a:t>kiusatun </a:t>
            </a:r>
            <a:r>
              <a:rPr lang="fi-FI" dirty="0"/>
              <a:t>puolella ovat </a:t>
            </a:r>
            <a:r>
              <a:rPr lang="fi-FI" dirty="0" smtClean="0"/>
              <a:t>auttajat</a:t>
            </a:r>
          </a:p>
          <a:p>
            <a:pPr lvl="1"/>
            <a:r>
              <a:rPr lang="fi-FI" dirty="0" smtClean="0"/>
              <a:t>passiivisia </a:t>
            </a:r>
            <a:r>
              <a:rPr lang="fi-FI" dirty="0"/>
              <a:t>sivullisia, jotka eivät joko tiedä tai huomaa kiusaamista tai jättäytyvät tarkoituksella kiusaamisen </a:t>
            </a:r>
            <a:r>
              <a:rPr lang="fi-FI" dirty="0" smtClean="0"/>
              <a:t>ulkopuolelle </a:t>
            </a:r>
          </a:p>
          <a:p>
            <a:pPr marL="457200" lvl="1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koko </a:t>
            </a:r>
            <a:r>
              <a:rPr lang="fi-FI" dirty="0"/>
              <a:t>yhteisön </a:t>
            </a:r>
            <a:r>
              <a:rPr lang="fi-FI" dirty="0" smtClean="0"/>
              <a:t>asia </a:t>
            </a:r>
            <a:r>
              <a:rPr lang="fi-FI" dirty="0"/>
              <a:t>ja </a:t>
            </a:r>
            <a:r>
              <a:rPr lang="fi-FI" dirty="0" smtClean="0"/>
              <a:t>puuttuminen </a:t>
            </a:r>
            <a:r>
              <a:rPr lang="fi-FI" dirty="0"/>
              <a:t>edellyttää toimintaa </a:t>
            </a:r>
            <a:r>
              <a:rPr lang="fi-FI" dirty="0" smtClean="0"/>
              <a:t>yhteisötasolla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94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Koulukiusaamisen vähentäminen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voidaan </a:t>
            </a:r>
            <a:r>
              <a:rPr lang="fi-FI" dirty="0"/>
              <a:t>vähentää vain </a:t>
            </a:r>
            <a:r>
              <a:rPr lang="fi-FI" u="sng" dirty="0" smtClean="0"/>
              <a:t>puuttumalla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ilanteiden avoin käsittely, ilmiön avaaminen</a:t>
            </a:r>
          </a:p>
          <a:p>
            <a:pPr lvl="1"/>
            <a:r>
              <a:rPr lang="fi-FI" dirty="0" smtClean="0"/>
              <a:t>opiskelijoiden terveen itsetunnon kehittäminen, suvaitsevaisuuden </a:t>
            </a:r>
            <a:r>
              <a:rPr lang="fi-FI" dirty="0"/>
              <a:t>ja </a:t>
            </a:r>
            <a:r>
              <a:rPr lang="fi-FI" dirty="0" smtClean="0"/>
              <a:t>tasa-arvon lisääminen, syrjäytymiskehityksen ehkäiseminen</a:t>
            </a:r>
          </a:p>
          <a:p>
            <a:pPr lvl="1"/>
            <a:r>
              <a:rPr lang="fi-FI" dirty="0" smtClean="0"/>
              <a:t>luokka- </a:t>
            </a:r>
            <a:r>
              <a:rPr lang="fi-FI" dirty="0"/>
              <a:t>tai </a:t>
            </a:r>
            <a:r>
              <a:rPr lang="fi-FI" dirty="0" smtClean="0"/>
              <a:t>ryhmähengen parantaminen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oulun </a:t>
            </a:r>
            <a:r>
              <a:rPr lang="fi-FI" dirty="0"/>
              <a:t>ja kodin välitön </a:t>
            </a:r>
            <a:r>
              <a:rPr lang="fi-FI" dirty="0" smtClean="0"/>
              <a:t>yhteistyö</a:t>
            </a:r>
          </a:p>
          <a:p>
            <a:pPr lvl="1"/>
            <a:r>
              <a:rPr lang="fi-FI" dirty="0" smtClean="0"/>
              <a:t>koko </a:t>
            </a:r>
            <a:r>
              <a:rPr lang="fi-FI" dirty="0"/>
              <a:t>yhteiskunnan </a:t>
            </a:r>
            <a:r>
              <a:rPr lang="fi-FI" dirty="0" smtClean="0"/>
              <a:t>kehittäminen </a:t>
            </a:r>
            <a:r>
              <a:rPr lang="fi-FI" dirty="0"/>
              <a:t>väkivallattomampaan </a:t>
            </a:r>
            <a:r>
              <a:rPr lang="fi-FI" dirty="0" smtClean="0"/>
              <a:t>suuntaan</a:t>
            </a:r>
          </a:p>
          <a:p>
            <a:r>
              <a:rPr lang="fi-FI" dirty="0" smtClean="0"/>
              <a:t>jos </a:t>
            </a:r>
            <a:r>
              <a:rPr lang="fi-FI" dirty="0"/>
              <a:t>kiusaamiseen tai väkivaltaiseen käyttäytymiseen ei puututa, siitä tulee helposti pysyvä </a:t>
            </a:r>
            <a:r>
              <a:rPr lang="fi-FI" dirty="0" smtClean="0"/>
              <a:t>ilmiö</a:t>
            </a: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82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Sosiaaliset vuorovaikutustaidot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u="sng" dirty="0" smtClean="0"/>
              <a:t>ihmissuhteiden perusta</a:t>
            </a:r>
            <a:r>
              <a:rPr lang="fi-FI" u="sng" dirty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(esim. </a:t>
            </a:r>
            <a:r>
              <a:rPr lang="fi-FI" dirty="0"/>
              <a:t>toisen kohtaaminen, kuunteleminen ja kuulluksi tuleminen, ohjauksen ja palautteen vastaanottaminen ja </a:t>
            </a:r>
            <a:r>
              <a:rPr lang="fi-FI" dirty="0" smtClean="0"/>
              <a:t>antaminen, neuvottelutaidot)</a:t>
            </a:r>
          </a:p>
          <a:p>
            <a:r>
              <a:rPr lang="fi-FI" dirty="0" smtClean="0"/>
              <a:t>tarvitaan </a:t>
            </a:r>
            <a:r>
              <a:rPr lang="fi-FI" dirty="0"/>
              <a:t>hyvin monenlaisissa tilanteissa ja lähes kaiken </a:t>
            </a:r>
            <a:r>
              <a:rPr lang="fi-FI" dirty="0" smtClean="0"/>
              <a:t>aikaa </a:t>
            </a:r>
            <a:br>
              <a:rPr lang="fi-FI" dirty="0" smtClean="0"/>
            </a:br>
            <a:r>
              <a:rPr lang="fi-FI" dirty="0" smtClean="0"/>
              <a:t>(esim. opiskelu- </a:t>
            </a:r>
            <a:r>
              <a:rPr lang="fi-FI" dirty="0"/>
              <a:t>kuin työelämässä tarvitaan paljon tiimi- eli ryhmä- ja </a:t>
            </a:r>
            <a:r>
              <a:rPr lang="fi-FI" dirty="0" smtClean="0"/>
              <a:t>projektityöskentelytaitoja)</a:t>
            </a:r>
          </a:p>
          <a:p>
            <a:r>
              <a:rPr lang="fi-FI" dirty="0" smtClean="0"/>
              <a:t>monikulttuurisuus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tarvitaan taitoja ymmärtää </a:t>
            </a:r>
            <a:r>
              <a:rPr lang="fi-FI" dirty="0"/>
              <a:t>eri taustoista tulevia ihmisiä ja </a:t>
            </a:r>
            <a:r>
              <a:rPr lang="fi-FI" dirty="0" smtClean="0"/>
              <a:t>osata tehdä </a:t>
            </a:r>
            <a:r>
              <a:rPr lang="fi-FI" dirty="0"/>
              <a:t>heidän kanssaan </a:t>
            </a:r>
            <a:r>
              <a:rPr lang="fi-FI" dirty="0" smtClean="0"/>
              <a:t>yhteistyötä </a:t>
            </a:r>
          </a:p>
          <a:p>
            <a:r>
              <a:rPr lang="fi-FI" dirty="0" smtClean="0"/>
              <a:t>monet </a:t>
            </a:r>
            <a:r>
              <a:rPr lang="fi-FI" dirty="0"/>
              <a:t>taidoista </a:t>
            </a:r>
            <a:r>
              <a:rPr lang="fi-FI" dirty="0" smtClean="0"/>
              <a:t>omaksuttu </a:t>
            </a:r>
            <a:r>
              <a:rPr lang="fi-FI" dirty="0"/>
              <a:t>jo varhaislapsuudessa, </a:t>
            </a:r>
            <a:r>
              <a:rPr lang="fi-FI" dirty="0" smtClean="0"/>
              <a:t>voi </a:t>
            </a:r>
            <a:r>
              <a:rPr lang="fi-FI" dirty="0"/>
              <a:t>ja kannattaa </a:t>
            </a:r>
            <a:r>
              <a:rPr lang="fi-FI" u="sng" dirty="0"/>
              <a:t>harjoitella läpi </a:t>
            </a:r>
            <a:r>
              <a:rPr lang="fi-FI" u="sng" dirty="0" smtClean="0"/>
              <a:t>elämän </a:t>
            </a:r>
          </a:p>
          <a:p>
            <a:r>
              <a:rPr lang="fi-FI" dirty="0" smtClean="0"/>
              <a:t>taustalla hyvä itsetuntemus: luo </a:t>
            </a:r>
            <a:r>
              <a:rPr lang="fi-FI" dirty="0"/>
              <a:t>varmuutta ja joustavuutta </a:t>
            </a:r>
            <a:r>
              <a:rPr lang="fi-FI" dirty="0" smtClean="0"/>
              <a:t>vuorovaikutukseen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72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977</Words>
  <Application>Microsoft Office PowerPoint</Application>
  <PresentationFormat>Näytössä katseltava diaesitys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Terve 2: Ihminen, ympäristö ja terveys</vt:lpstr>
      <vt:lpstr>Sosioemotionaaliset taidot</vt:lpstr>
      <vt:lpstr>Tunteet (= emootiot)</vt:lpstr>
      <vt:lpstr>Tunnetaidot </vt:lpstr>
      <vt:lpstr>Onnellisuus ja mielihyvä</vt:lpstr>
      <vt:lpstr>Aggressio</vt:lpstr>
      <vt:lpstr>Koulukiusaaminen</vt:lpstr>
      <vt:lpstr>Koulukiusaamisen vähentäminen</vt:lpstr>
      <vt:lpstr>Sosiaaliset vuorovaikutustaidot</vt:lpstr>
      <vt:lpstr>Vuorovaikutustyylit</vt:lpstr>
      <vt:lpstr>Empatia</vt:lpstr>
      <vt:lpstr>Sosiaalinen tuki</vt:lpstr>
      <vt:lpstr>Sosiaalisen tuen merkitys  terveydelle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Vuojärvi Kirsi</cp:lastModifiedBy>
  <cp:revision>598</cp:revision>
  <dcterms:created xsi:type="dcterms:W3CDTF">2017-06-09T06:02:13Z</dcterms:created>
  <dcterms:modified xsi:type="dcterms:W3CDTF">2021-09-20T07:51:20Z</dcterms:modified>
</cp:coreProperties>
</file>