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76ADE4-EB28-84F5-48DA-DE9B031A72E5}" v="1416" dt="2020-08-13T13:44:36.954"/>
    <p1510:client id="{5C71AC32-62A0-4883-9C87-3D608F0CF0F5}" v="250" dt="2020-08-13T13:10:10.3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lioppilastutkinto.fi/images/sivuston_tiedostot/Hyv_vast_piirt/FI_2018_S/2018_s_te.pdf" TargetMode="External"/><Relationship Id="rId2" Type="http://schemas.openxmlformats.org/officeDocument/2006/relationships/hyperlink" Target="http://yle.fi/plus/abitreenit/2018/kevat/TE-fi/TE-fi/index.html#q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Miten </a:t>
            </a:r>
            <a:r>
              <a:rPr lang="en-US" dirty="0" err="1">
                <a:cs typeface="Calibri Light"/>
              </a:rPr>
              <a:t>vastaan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hyvin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A5871-5281-485C-B5A8-B52864AD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57747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US" dirty="0" err="1">
                <a:latin typeface="Calibri"/>
                <a:cs typeface="Calibri"/>
              </a:rPr>
              <a:t>Kykyä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arvioida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yhteisössä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tehtyjä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terveyttä</a:t>
            </a:r>
            <a:r>
              <a:rPr lang="en-US" dirty="0">
                <a:latin typeface="Calibri"/>
                <a:cs typeface="Calibri"/>
              </a:rPr>
              <a:t> ja </a:t>
            </a:r>
            <a:r>
              <a:rPr lang="en-US" dirty="0" err="1">
                <a:latin typeface="Calibri"/>
                <a:cs typeface="Calibri"/>
              </a:rPr>
              <a:t>sairautta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koskevia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dirty="0" err="1">
                <a:latin typeface="Calibri"/>
                <a:cs typeface="Calibri"/>
              </a:rPr>
              <a:t>ratkaisuja</a:t>
            </a:r>
            <a:endParaRPr lang="en-US" dirty="0" err="1">
              <a:ea typeface="+mj-lt"/>
              <a:cs typeface="+mj-lt"/>
            </a:endParaRPr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671CC-061E-4F21-99B8-CC2F76931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Korona:</a:t>
            </a:r>
          </a:p>
          <a:p>
            <a:r>
              <a:rPr lang="en-US" dirty="0" err="1">
                <a:cs typeface="Calibri"/>
              </a:rPr>
              <a:t>Mieti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vaikka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mitä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ratkaisuja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koulussamme</a:t>
            </a:r>
            <a:r>
              <a:rPr lang="en-US" dirty="0">
                <a:cs typeface="Calibri"/>
              </a:rPr>
              <a:t> on </a:t>
            </a:r>
            <a:r>
              <a:rPr lang="en-US" dirty="0" err="1">
                <a:cs typeface="Calibri"/>
              </a:rPr>
              <a:t>tehty</a:t>
            </a:r>
            <a:r>
              <a:rPr lang="en-US" dirty="0">
                <a:cs typeface="Calibri"/>
              </a:rPr>
              <a:t> ja </a:t>
            </a:r>
            <a:r>
              <a:rPr lang="en-US" dirty="0" err="1">
                <a:cs typeface="Calibri"/>
              </a:rPr>
              <a:t>taas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perustele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2959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CB3AC-7591-4020-9C29-866A05A9A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Kriittinen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ajattelu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ADD34-5C59-4E59-B583-C9B5D724F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Korona: </a:t>
            </a:r>
            <a:r>
              <a:rPr lang="en-US" dirty="0" err="1">
                <a:cs typeface="Calibri"/>
              </a:rPr>
              <a:t>miten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osoittaisit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kriittistä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ajattelua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em</a:t>
            </a:r>
            <a:r>
              <a:rPr lang="en-US" dirty="0">
                <a:cs typeface="Calibri"/>
              </a:rPr>
              <a:t>. </a:t>
            </a:r>
            <a:r>
              <a:rPr lang="en-US" dirty="0" err="1">
                <a:cs typeface="Calibri"/>
              </a:rPr>
              <a:t>asian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suhteen</a:t>
            </a:r>
            <a:r>
              <a:rPr lang="en-US" dirty="0">
                <a:cs typeface="Calibri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01751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4E079-10B6-4F4C-886F-8F23EC16F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Muista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perusjutut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vastauksessasi</a:t>
            </a:r>
            <a:r>
              <a:rPr lang="en-US" dirty="0">
                <a:cs typeface="Calibri Light"/>
              </a:rPr>
              <a:t>:</a:t>
            </a:r>
            <a:br>
              <a:rPr lang="en-US" dirty="0">
                <a:cs typeface="Calibri Light"/>
              </a:rPr>
            </a:br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D8228-B05A-4E0E-B4D3-11D2AF0129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042" y="1294230"/>
            <a:ext cx="105156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Calibri"/>
              </a:rPr>
              <a:t>TERVEYS: </a:t>
            </a:r>
            <a:r>
              <a:rPr lang="en-US" dirty="0" err="1">
                <a:cs typeface="Calibri"/>
              </a:rPr>
              <a:t>fyysinen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psyykkinen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henkinen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sosiaalinen</a:t>
            </a:r>
          </a:p>
          <a:p>
            <a:r>
              <a:rPr lang="en-US" dirty="0">
                <a:cs typeface="Calibri"/>
              </a:rPr>
              <a:t>TOIMINTAKYKY: </a:t>
            </a:r>
            <a:r>
              <a:rPr lang="en-US" dirty="0" err="1">
                <a:cs typeface="Calibri"/>
              </a:rPr>
              <a:t>fyysinen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psyykkinen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sosiaalinen</a:t>
            </a:r>
          </a:p>
          <a:p>
            <a:r>
              <a:rPr lang="en-US" dirty="0" err="1">
                <a:cs typeface="Calibri"/>
              </a:rPr>
              <a:t>Negatiiviset</a:t>
            </a:r>
            <a:r>
              <a:rPr lang="en-US" dirty="0">
                <a:cs typeface="Calibri"/>
              </a:rPr>
              <a:t> ja </a:t>
            </a:r>
            <a:r>
              <a:rPr lang="en-US" dirty="0" err="1">
                <a:cs typeface="Calibri"/>
              </a:rPr>
              <a:t>positiiviset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esimerkit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jos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mahdollista</a:t>
            </a:r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Yksilö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yhteisö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yhteiskunta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globaalinen</a:t>
            </a:r>
          </a:p>
          <a:p>
            <a:r>
              <a:rPr lang="en-US" dirty="0" err="1">
                <a:cs typeface="Calibri"/>
              </a:rPr>
              <a:t>Voitko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antaa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tulevaisuuden</a:t>
            </a:r>
            <a:r>
              <a:rPr lang="en-US" dirty="0">
                <a:cs typeface="Calibri"/>
              </a:rPr>
              <a:t> vision?</a:t>
            </a:r>
          </a:p>
          <a:p>
            <a:r>
              <a:rPr lang="en-US" dirty="0" err="1">
                <a:cs typeface="Calibri"/>
              </a:rPr>
              <a:t>Syyt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riskit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oireet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ehkäisy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hoito</a:t>
            </a:r>
          </a:p>
          <a:p>
            <a:r>
              <a:rPr lang="en-US" dirty="0">
                <a:cs typeface="Calibri"/>
              </a:rPr>
              <a:t>Onko </a:t>
            </a:r>
            <a:r>
              <a:rPr lang="en-US" dirty="0" err="1">
                <a:cs typeface="Calibri"/>
              </a:rPr>
              <a:t>yhteys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kansanterveyteen</a:t>
            </a:r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Terveyden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edistämisen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keinot</a:t>
            </a:r>
            <a:r>
              <a:rPr lang="en-US" dirty="0">
                <a:cs typeface="Calibri"/>
              </a:rPr>
              <a:t>(</a:t>
            </a:r>
            <a:r>
              <a:rPr lang="en-US" dirty="0" err="1">
                <a:cs typeface="Calibri"/>
              </a:rPr>
              <a:t>promootio</a:t>
            </a:r>
            <a:r>
              <a:rPr lang="en-US" dirty="0">
                <a:cs typeface="Calibri"/>
              </a:rPr>
              <a:t>)</a:t>
            </a:r>
          </a:p>
          <a:p>
            <a:r>
              <a:rPr lang="en-US" dirty="0" err="1">
                <a:cs typeface="Calibri"/>
              </a:rPr>
              <a:t>Preventio</a:t>
            </a:r>
          </a:p>
        </p:txBody>
      </p:sp>
    </p:spTree>
    <p:extLst>
      <p:ext uri="{BB962C8B-B14F-4D97-AF65-F5344CB8AC3E}">
        <p14:creationId xmlns:p14="http://schemas.microsoft.com/office/powerpoint/2010/main" val="761440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6838B-1608-41B4-B7C2-92EF098E6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Mitä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arvioidaan</a:t>
            </a:r>
            <a:r>
              <a:rPr lang="en-US" dirty="0">
                <a:cs typeface="Calibri Light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42516-61A9-497B-988A-A065D8DCD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•</a:t>
            </a:r>
            <a:r>
              <a:rPr lang="en-US" dirty="0" err="1">
                <a:ea typeface="+mn-lt"/>
                <a:cs typeface="+mn-lt"/>
              </a:rPr>
              <a:t>Arviointi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kohdistuu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terveystiedon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tavoitteiden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saavuttamiseen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terveysosaamisen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eri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osa-alueilla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•</a:t>
            </a:r>
            <a:r>
              <a:rPr lang="en-US" dirty="0" err="1">
                <a:ea typeface="+mn-lt"/>
                <a:cs typeface="+mn-lt"/>
              </a:rPr>
              <a:t>Terveyttä</a:t>
            </a:r>
            <a:r>
              <a:rPr lang="en-US" dirty="0">
                <a:ea typeface="+mn-lt"/>
                <a:cs typeface="+mn-lt"/>
              </a:rPr>
              <a:t> ja </a:t>
            </a:r>
            <a:r>
              <a:rPr lang="en-US" dirty="0" err="1">
                <a:ea typeface="+mn-lt"/>
                <a:cs typeface="+mn-lt"/>
              </a:rPr>
              <a:t>sairautta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koskevan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tiedon</a:t>
            </a:r>
            <a:r>
              <a:rPr lang="en-US" dirty="0">
                <a:ea typeface="+mn-lt"/>
                <a:cs typeface="+mn-lt"/>
              </a:rPr>
              <a:t> ja </a:t>
            </a:r>
            <a:r>
              <a:rPr lang="en-US" dirty="0" err="1">
                <a:ea typeface="+mn-lt"/>
                <a:cs typeface="+mn-lt"/>
              </a:rPr>
              <a:t>syysuhteiden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ymmärtämistä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sekä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sitä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miten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opiskelija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osaa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soveltaa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analysoida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arvioida</a:t>
            </a:r>
            <a:r>
              <a:rPr lang="en-US" dirty="0">
                <a:ea typeface="+mn-lt"/>
                <a:cs typeface="+mn-lt"/>
              </a:rPr>
              <a:t> ja </a:t>
            </a:r>
            <a:r>
              <a:rPr lang="en-US" dirty="0" err="1">
                <a:ea typeface="+mn-lt"/>
                <a:cs typeface="+mn-lt"/>
              </a:rPr>
              <a:t>yhdistää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erilaisiin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lähteisiin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perustuvaa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tietoa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•</a:t>
            </a:r>
            <a:r>
              <a:rPr lang="en-US" dirty="0" err="1">
                <a:ea typeface="+mn-lt"/>
                <a:cs typeface="+mn-lt"/>
              </a:rPr>
              <a:t>Toiminnallistentaitojen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kehittymistä</a:t>
            </a:r>
            <a:r>
              <a:rPr lang="en-US" dirty="0">
                <a:ea typeface="+mn-lt"/>
                <a:cs typeface="+mn-lt"/>
              </a:rPr>
              <a:t> (mm. </a:t>
            </a:r>
            <a:r>
              <a:rPr lang="en-US" dirty="0" err="1">
                <a:ea typeface="+mn-lt"/>
                <a:cs typeface="+mn-lt"/>
              </a:rPr>
              <a:t>tiedonhaku</a:t>
            </a:r>
            <a:r>
              <a:rPr lang="en-US" dirty="0">
                <a:ea typeface="+mn-lt"/>
                <a:cs typeface="+mn-lt"/>
              </a:rPr>
              <a:t>)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•</a:t>
            </a:r>
            <a:r>
              <a:rPr lang="en-US" dirty="0" err="1">
                <a:ea typeface="+mn-lt"/>
                <a:cs typeface="+mn-lt"/>
              </a:rPr>
              <a:t>Terveyttä</a:t>
            </a:r>
            <a:r>
              <a:rPr lang="en-US" dirty="0">
                <a:ea typeface="+mn-lt"/>
                <a:cs typeface="+mn-lt"/>
              </a:rPr>
              <a:t> ja </a:t>
            </a:r>
            <a:r>
              <a:rPr lang="en-US" dirty="0" err="1">
                <a:ea typeface="+mn-lt"/>
                <a:cs typeface="+mn-lt"/>
              </a:rPr>
              <a:t>sairautta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koskevaa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eettistä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arvopohdintaa</a:t>
            </a:r>
            <a:r>
              <a:rPr lang="en-US" dirty="0">
                <a:ea typeface="+mn-lt"/>
                <a:cs typeface="+mn-lt"/>
              </a:rPr>
              <a:t> ja </a:t>
            </a:r>
            <a:r>
              <a:rPr lang="en-US" dirty="0" err="1">
                <a:ea typeface="+mn-lt"/>
                <a:cs typeface="+mn-lt"/>
              </a:rPr>
              <a:t>taitoja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perustella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terveysvalintoja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•</a:t>
            </a:r>
            <a:r>
              <a:rPr lang="en-US" dirty="0" err="1">
                <a:ea typeface="+mn-lt"/>
                <a:cs typeface="+mn-lt"/>
              </a:rPr>
              <a:t>Kykyä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arvioida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yhteisössä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tehtyjä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terveyttä</a:t>
            </a:r>
            <a:r>
              <a:rPr lang="en-US" dirty="0">
                <a:ea typeface="+mn-lt"/>
                <a:cs typeface="+mn-lt"/>
              </a:rPr>
              <a:t> ja </a:t>
            </a:r>
            <a:r>
              <a:rPr lang="en-US" dirty="0" err="1">
                <a:ea typeface="+mn-lt"/>
                <a:cs typeface="+mn-lt"/>
              </a:rPr>
              <a:t>sairautta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koskevia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ratkaisuja</a:t>
            </a:r>
            <a:endParaRPr lang="en-US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53135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9FE55-1659-47FC-B72E-B42EC1DCC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Terveysosaamisen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osa-alueet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D675A-F1AB-4AE9-A517-CEEC66032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Etsi </a:t>
            </a:r>
            <a:r>
              <a:rPr lang="en-US" dirty="0" err="1">
                <a:cs typeface="Calibri"/>
              </a:rPr>
              <a:t>kirjasta</a:t>
            </a:r>
            <a:r>
              <a:rPr lang="en-US" dirty="0">
                <a:cs typeface="Calibri"/>
              </a:rPr>
              <a:t> TE1 </a:t>
            </a:r>
            <a:r>
              <a:rPr lang="en-US" dirty="0" err="1">
                <a:cs typeface="Calibri"/>
              </a:rPr>
              <a:t>kirjoita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ylös</a:t>
            </a:r>
            <a:r>
              <a:rPr lang="en-US" dirty="0">
                <a:cs typeface="Calibri"/>
              </a:rPr>
              <a:t> ja </a:t>
            </a:r>
            <a:r>
              <a:rPr lang="en-US" dirty="0" err="1">
                <a:cs typeface="Calibri"/>
              </a:rPr>
              <a:t>luo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esimerkki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296337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65550-004D-4F2E-900C-3DC72ED71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1000"/>
              </a:spcBef>
            </a:pPr>
            <a:r>
              <a:rPr lang="en-US" dirty="0" err="1">
                <a:latin typeface="Calibri"/>
                <a:cs typeface="Calibri"/>
              </a:rPr>
              <a:t>T</a:t>
            </a:r>
            <a:r>
              <a:rPr lang="en-US" sz="2400" dirty="0" err="1">
                <a:latin typeface="Calibri"/>
                <a:cs typeface="Calibri"/>
              </a:rPr>
              <a:t>erveyttä</a:t>
            </a:r>
            <a:r>
              <a:rPr lang="en-US" sz="2400" dirty="0">
                <a:latin typeface="Calibri"/>
                <a:cs typeface="Calibri"/>
              </a:rPr>
              <a:t> ja </a:t>
            </a:r>
            <a:r>
              <a:rPr lang="en-US" sz="2400" dirty="0" err="1">
                <a:latin typeface="Calibri"/>
                <a:cs typeface="Calibri"/>
              </a:rPr>
              <a:t>sairautta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koskevan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tiedon</a:t>
            </a:r>
            <a:r>
              <a:rPr lang="en-US" sz="2400" dirty="0">
                <a:latin typeface="Calibri"/>
                <a:cs typeface="Calibri"/>
              </a:rPr>
              <a:t> ja </a:t>
            </a:r>
            <a:r>
              <a:rPr lang="en-US" sz="2400" dirty="0" err="1">
                <a:latin typeface="Calibri"/>
                <a:cs typeface="Calibri"/>
              </a:rPr>
              <a:t>syysuhteiden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ymmärtämistä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sekä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sitä</a:t>
            </a:r>
            <a:r>
              <a:rPr lang="en-US" sz="2400" dirty="0">
                <a:latin typeface="Calibri"/>
                <a:cs typeface="Calibri"/>
              </a:rPr>
              <a:t>, </a:t>
            </a:r>
            <a:r>
              <a:rPr lang="en-US" sz="2400" dirty="0" err="1">
                <a:latin typeface="Calibri"/>
                <a:cs typeface="Calibri"/>
              </a:rPr>
              <a:t>miten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opiskelija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osaa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soveltaa</a:t>
            </a:r>
            <a:r>
              <a:rPr lang="en-US" sz="2400" dirty="0">
                <a:latin typeface="Calibri"/>
                <a:cs typeface="Calibri"/>
              </a:rPr>
              <a:t>, </a:t>
            </a:r>
            <a:r>
              <a:rPr lang="en-US" sz="2400" dirty="0" err="1">
                <a:latin typeface="Calibri"/>
                <a:cs typeface="Calibri"/>
              </a:rPr>
              <a:t>analysoida</a:t>
            </a:r>
            <a:r>
              <a:rPr lang="en-US" sz="2400" dirty="0">
                <a:latin typeface="Calibri"/>
                <a:cs typeface="Calibri"/>
              </a:rPr>
              <a:t>, </a:t>
            </a:r>
            <a:r>
              <a:rPr lang="en-US" sz="2400" dirty="0" err="1">
                <a:latin typeface="Calibri"/>
                <a:cs typeface="Calibri"/>
              </a:rPr>
              <a:t>arvioida</a:t>
            </a:r>
            <a:r>
              <a:rPr lang="en-US" sz="2400" dirty="0">
                <a:latin typeface="Calibri"/>
                <a:cs typeface="Calibri"/>
              </a:rPr>
              <a:t> ja </a:t>
            </a:r>
            <a:r>
              <a:rPr lang="en-US" sz="2400" dirty="0" err="1">
                <a:latin typeface="Calibri"/>
                <a:cs typeface="Calibri"/>
              </a:rPr>
              <a:t>yhdistää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erilaisiin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lähteisiin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perustuvaa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tietoa</a:t>
            </a:r>
            <a:r>
              <a:rPr lang="en-US" sz="2400" dirty="0">
                <a:latin typeface="Calibri"/>
                <a:cs typeface="Calibri"/>
              </a:rPr>
              <a:t>, </a:t>
            </a:r>
            <a:r>
              <a:rPr lang="en-US" sz="2400" dirty="0" err="1">
                <a:latin typeface="Calibri"/>
                <a:cs typeface="Calibri"/>
              </a:rPr>
              <a:t>tiedonhaku</a:t>
            </a:r>
            <a:r>
              <a:rPr lang="en-US" sz="2400" dirty="0">
                <a:latin typeface="Calibri"/>
                <a:cs typeface="Calibri"/>
              </a:rPr>
              <a:t> </a:t>
            </a:r>
            <a:r>
              <a:rPr lang="en-US" sz="2400" dirty="0" err="1">
                <a:latin typeface="Calibri"/>
                <a:cs typeface="Calibri"/>
              </a:rPr>
              <a:t>aineistosta</a:t>
            </a:r>
            <a:r>
              <a:rPr lang="en-US" sz="2400" dirty="0">
                <a:latin typeface="Calibri"/>
                <a:cs typeface="Calibri"/>
              </a:rPr>
              <a:t>,</a:t>
            </a:r>
            <a:endParaRPr lang="en-US" sz="2400" dirty="0">
              <a:latin typeface="Calibri"/>
              <a:ea typeface="+mj-lt"/>
              <a:cs typeface="Calibri"/>
            </a:endParaRPr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9C443-338B-43FF-9655-B1F7CCD6F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  <a:hlinkClick r:id="rId2"/>
              </a:rPr>
              <a:t>http://yle.fi/plus/abitreenit/2018/kevat/TE-fi/TE-fi/index.html#q2</a:t>
            </a:r>
            <a:endParaRPr lang="en-US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  <a:p>
            <a:r>
              <a:rPr lang="en-US" dirty="0">
                <a:ea typeface="+mn-lt"/>
                <a:cs typeface="+mn-lt"/>
              </a:rPr>
              <a:t>https://www.ylioppilastutkinto.fi/images/sivuston_tiedostot/Hyv_vast_piirt/FI_2018_S/2018_s_te.pdf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  <a:hlinkClick r:id="rId3"/>
              </a:rPr>
              <a:t>https://www.ylioppilastutkinto.fi/images/sivuston_tiedostot/Hyv_vast_piirt/FI_2018_S/2018_s_te.pdf</a:t>
            </a:r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3224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FE2F9-A9FC-403B-A0C1-24B4EA04D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Yhdistä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vastaukseen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liitteet</a:t>
            </a:r>
            <a:r>
              <a:rPr lang="en-US" dirty="0">
                <a:cs typeface="Calibri Light"/>
              </a:rPr>
              <a:t>, </a:t>
            </a:r>
            <a:r>
              <a:rPr lang="en-US" dirty="0" err="1">
                <a:cs typeface="Calibri Light"/>
              </a:rPr>
              <a:t>kuvat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ms.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AA8B6-5636-4391-8BE0-2B28262B5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Viittaa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aina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vastauksessasi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esim</a:t>
            </a:r>
            <a:r>
              <a:rPr lang="en-US" dirty="0">
                <a:cs typeface="Calibri"/>
              </a:rPr>
              <a:t>. Tekemääsi </a:t>
            </a:r>
            <a:r>
              <a:rPr lang="en-US" dirty="0" err="1">
                <a:cs typeface="Calibri"/>
              </a:rPr>
              <a:t>diagrammiin</a:t>
            </a:r>
            <a:r>
              <a:rPr lang="en-US" dirty="0">
                <a:cs typeface="Calibri"/>
              </a:rPr>
              <a:t> tai </a:t>
            </a:r>
            <a:r>
              <a:rPr lang="en-US" dirty="0" err="1">
                <a:cs typeface="Calibri"/>
              </a:rPr>
              <a:t>katsomaasi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videoon</a:t>
            </a:r>
            <a:r>
              <a:rPr lang="en-US" dirty="0">
                <a:cs typeface="Calibri"/>
              </a:rPr>
              <a:t>.</a:t>
            </a:r>
          </a:p>
          <a:p>
            <a:r>
              <a:rPr lang="en-US" dirty="0" err="1">
                <a:cs typeface="Calibri"/>
              </a:rPr>
              <a:t>Numeroi</a:t>
            </a:r>
            <a:r>
              <a:rPr lang="en-US" dirty="0">
                <a:cs typeface="Calibri"/>
              </a:rPr>
              <a:t> ja </a:t>
            </a:r>
            <a:r>
              <a:rPr lang="en-US" dirty="0" err="1">
                <a:cs typeface="Calibri"/>
              </a:rPr>
              <a:t>otsikoi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taulukot</a:t>
            </a:r>
            <a:r>
              <a:rPr lang="en-US" dirty="0">
                <a:cs typeface="Calibri"/>
              </a:rPr>
              <a:t> ja </a:t>
            </a:r>
            <a:r>
              <a:rPr lang="en-US" dirty="0" err="1">
                <a:cs typeface="Calibri"/>
              </a:rPr>
              <a:t>viittaat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sitten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esim</a:t>
            </a:r>
            <a:r>
              <a:rPr lang="en-US" dirty="0">
                <a:cs typeface="Calibri"/>
              </a:rPr>
              <a:t>. </a:t>
            </a:r>
            <a:r>
              <a:rPr lang="en-US" dirty="0" err="1">
                <a:cs typeface="Calibri"/>
              </a:rPr>
              <a:t>Taulukossa</a:t>
            </a:r>
            <a:r>
              <a:rPr lang="en-US" dirty="0">
                <a:cs typeface="Calibri"/>
              </a:rPr>
              <a:t> 1 </a:t>
            </a:r>
            <a:r>
              <a:rPr lang="en-US" dirty="0" err="1">
                <a:cs typeface="Calibri"/>
              </a:rPr>
              <a:t>kuvataan</a:t>
            </a:r>
            <a:r>
              <a:rPr lang="en-US" dirty="0">
                <a:cs typeface="Calibri"/>
              </a:rPr>
              <a:t>....., </a:t>
            </a:r>
            <a:r>
              <a:rPr lang="en-US" dirty="0" err="1">
                <a:cs typeface="Calibri"/>
              </a:rPr>
              <a:t>videossa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näkyy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esitetään</a:t>
            </a:r>
            <a:r>
              <a:rPr lang="en-US" dirty="0">
                <a:cs typeface="Calibri"/>
              </a:rPr>
              <a:t> …..</a:t>
            </a:r>
          </a:p>
        </p:txBody>
      </p:sp>
    </p:spTree>
    <p:extLst>
      <p:ext uri="{BB962C8B-B14F-4D97-AF65-F5344CB8AC3E}">
        <p14:creationId xmlns:p14="http://schemas.microsoft.com/office/powerpoint/2010/main" val="3979667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29111-EEEB-425D-A057-099BB9D03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Luo </a:t>
            </a:r>
            <a:r>
              <a:rPr lang="en-US" dirty="0" err="1">
                <a:cs typeface="Calibri Light"/>
              </a:rPr>
              <a:t>aina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esimerkkejä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2F8F5-EDB4-45C6-AD47-1426F5FE9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Esim</a:t>
            </a:r>
            <a:r>
              <a:rPr lang="en-US" dirty="0">
                <a:cs typeface="Calibri"/>
              </a:rPr>
              <a:t>. </a:t>
            </a:r>
            <a:r>
              <a:rPr lang="en-US" dirty="0" err="1">
                <a:cs typeface="Calibri"/>
              </a:rPr>
              <a:t>Sokeripitoiset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ruuat</a:t>
            </a:r>
            <a:r>
              <a:rPr lang="en-US" dirty="0">
                <a:cs typeface="Calibri"/>
              </a:rPr>
              <a:t>( </a:t>
            </a:r>
            <a:r>
              <a:rPr lang="en-US" dirty="0" err="1">
                <a:cs typeface="Calibri"/>
              </a:rPr>
              <a:t>tämä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riitä</a:t>
            </a:r>
            <a:r>
              <a:rPr lang="en-US" dirty="0">
                <a:cs typeface="Calibri"/>
              </a:rPr>
              <a:t>) </a:t>
            </a:r>
            <a:r>
              <a:rPr lang="en-US" dirty="0" err="1">
                <a:cs typeface="Calibri"/>
              </a:rPr>
              <a:t>kuten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makeiset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maustetut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jugurtit</a:t>
            </a:r>
            <a:r>
              <a:rPr lang="en-US" dirty="0">
                <a:cs typeface="Calibri"/>
              </a:rPr>
              <a:t>, </a:t>
            </a:r>
            <a:r>
              <a:rPr lang="en-US" dirty="0" err="1">
                <a:cs typeface="Calibri"/>
              </a:rPr>
              <a:t>leivonnaiset</a:t>
            </a:r>
            <a:r>
              <a:rPr lang="en-US" dirty="0">
                <a:cs typeface="Calibri"/>
              </a:rPr>
              <a:t>. </a:t>
            </a:r>
            <a:endParaRPr lang="en-US" err="1">
              <a:cs typeface="Calibri"/>
            </a:endParaRPr>
          </a:p>
          <a:p>
            <a:r>
              <a:rPr lang="en-US" dirty="0" err="1">
                <a:cs typeface="Calibri"/>
              </a:rPr>
              <a:t>Esim</a:t>
            </a:r>
            <a:r>
              <a:rPr lang="en-US" dirty="0">
                <a:cs typeface="Calibri"/>
              </a:rPr>
              <a:t>. </a:t>
            </a:r>
            <a:r>
              <a:rPr lang="en-US" dirty="0" err="1">
                <a:cs typeface="Calibri"/>
              </a:rPr>
              <a:t>Monipuolinen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ruokavalio</a:t>
            </a:r>
            <a:r>
              <a:rPr lang="en-US" dirty="0">
                <a:cs typeface="Calibri"/>
              </a:rPr>
              <a:t>(</a:t>
            </a:r>
            <a:r>
              <a:rPr lang="en-US" dirty="0" err="1">
                <a:cs typeface="Calibri"/>
              </a:rPr>
              <a:t>tämä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riitä</a:t>
            </a:r>
            <a:r>
              <a:rPr lang="en-US" dirty="0">
                <a:cs typeface="Calibri"/>
              </a:rPr>
              <a:t>). Vaan?</a:t>
            </a:r>
          </a:p>
        </p:txBody>
      </p:sp>
    </p:spTree>
    <p:extLst>
      <p:ext uri="{BB962C8B-B14F-4D97-AF65-F5344CB8AC3E}">
        <p14:creationId xmlns:p14="http://schemas.microsoft.com/office/powerpoint/2010/main" val="106125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EDA90-8542-468A-9AE0-17BAE5482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Perustele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2750A-6AFC-4DC9-BE1E-2D7EB4D16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Monipuolinen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ruokavalio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sisältää</a:t>
            </a:r>
            <a:r>
              <a:rPr lang="en-US" dirty="0">
                <a:cs typeface="Calibri"/>
              </a:rPr>
              <a:t> mm. </a:t>
            </a:r>
            <a:r>
              <a:rPr lang="en-US" dirty="0" err="1">
                <a:cs typeface="Calibri"/>
              </a:rPr>
              <a:t>hh</a:t>
            </a:r>
            <a:r>
              <a:rPr lang="en-US" dirty="0">
                <a:cs typeface="Calibri"/>
              </a:rPr>
              <a:t>, ra, pr, </a:t>
            </a:r>
          </a:p>
          <a:p>
            <a:r>
              <a:rPr lang="en-US" dirty="0" err="1">
                <a:cs typeface="Calibri"/>
              </a:rPr>
              <a:t>Perustele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miksi</a:t>
            </a:r>
            <a:r>
              <a:rPr lang="en-US" dirty="0">
                <a:cs typeface="Calibri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73693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D0864-A7D4-42C8-8615-08509A1AE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Syysuhteet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A24A0-5630-45B3-A867-AB5084B44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Mieti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esim</a:t>
            </a:r>
            <a:r>
              <a:rPr lang="en-US" dirty="0">
                <a:cs typeface="Calibri"/>
              </a:rPr>
              <a:t>. </a:t>
            </a:r>
            <a:r>
              <a:rPr lang="en-US" dirty="0" err="1">
                <a:cs typeface="Calibri"/>
              </a:rPr>
              <a:t>Alkoholi</a:t>
            </a:r>
            <a:r>
              <a:rPr lang="en-US" dirty="0">
                <a:cs typeface="Calibri"/>
              </a:rPr>
              <a:t>+ </a:t>
            </a:r>
            <a:r>
              <a:rPr lang="en-US" dirty="0" err="1">
                <a:cs typeface="Calibri"/>
              </a:rPr>
              <a:t>masennus</a:t>
            </a:r>
            <a:r>
              <a:rPr lang="en-US" dirty="0">
                <a:cs typeface="Calibri"/>
              </a:rPr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04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7932E-D979-4F3B-A0D1-E6CB80A22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Eettinen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arvopohdinta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A567F-B404-495B-98FE-52CFE4452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Mitä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ihmettä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tämä</a:t>
            </a:r>
            <a:r>
              <a:rPr lang="en-US" dirty="0">
                <a:cs typeface="Calibri"/>
              </a:rPr>
              <a:t> 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24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Miten vastaan hyvin</vt:lpstr>
      <vt:lpstr>Mitä arvioidaan?</vt:lpstr>
      <vt:lpstr>Terveysosaamisen osa-alueet</vt:lpstr>
      <vt:lpstr>Terveyttä ja sairautta koskevan tiedon ja syysuhteiden ymmärtämistä sekä sitä, miten opiskelija osaa soveltaa, analysoida, arvioida ja yhdistää erilaisiin lähteisiin perustuvaa tietoa, tiedonhaku aineistosta, </vt:lpstr>
      <vt:lpstr>Yhdistä vastaukseen liitteet, kuvat ms.</vt:lpstr>
      <vt:lpstr>Luo aina esimerkkejä</vt:lpstr>
      <vt:lpstr>Perustele</vt:lpstr>
      <vt:lpstr>Syysuhteet</vt:lpstr>
      <vt:lpstr>Eettinen arvopohdinta</vt:lpstr>
      <vt:lpstr>Kykyä arvioida yhteisössä tehtyjä terveyttä ja sairautta koskevia ratkaisuja </vt:lpstr>
      <vt:lpstr>Kriittinen ajattelu</vt:lpstr>
      <vt:lpstr>Muista perusjutut vastauksessasi: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264</cp:revision>
  <dcterms:created xsi:type="dcterms:W3CDTF">2020-08-13T12:49:18Z</dcterms:created>
  <dcterms:modified xsi:type="dcterms:W3CDTF">2020-08-13T13:58:25Z</dcterms:modified>
</cp:coreProperties>
</file>