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5" r:id="rId6"/>
    <p:sldId id="307" r:id="rId7"/>
    <p:sldId id="298" r:id="rId8"/>
    <p:sldId id="299" r:id="rId9"/>
    <p:sldId id="300" r:id="rId10"/>
    <p:sldId id="301" r:id="rId11"/>
    <p:sldId id="308" r:id="rId12"/>
    <p:sldId id="303" r:id="rId13"/>
    <p:sldId id="304" r:id="rId14"/>
    <p:sldId id="306" r:id="rId15"/>
    <p:sldId id="309" r:id="rId16"/>
    <p:sldId id="286" r:id="rId17"/>
    <p:sldId id="310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7617BA-6054-4D77-B01D-D001C1185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B7ED9E-8751-41AE-84A7-222A57B64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02310B-9C80-452D-BA2F-7E05A156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E26D1DD-AC34-41F5-9DF4-5BE650E2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EC98E9-836D-4E4E-BDCB-8C321A9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289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52AAF8-757B-45E3-81FE-4D19F892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61C288B-98FA-4B8A-8DE3-7D7461E01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A42E18F-9CD3-4926-9F69-F57061974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75417A-208D-4CB1-A558-A0ACB3F0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F94447-FA0D-4DFC-9860-156BD17D6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266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D138A37-E8CC-485F-8AA9-F8A89183C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D290AC6-C12E-496F-9D27-CDAF8221B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F438E2-E68A-4AA6-B19C-499E3BE40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5F131A-869C-4F37-8474-87D3E691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66AEFE2-D12F-435A-9A20-4A25D0A0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213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023F5C-7A5B-4391-A868-31B6EF38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E74573-A7D4-479D-A94E-E9B756A3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4C63AA6-22E4-4844-B7C5-6F1A38285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42BA5D-0D2F-4146-ACCA-4669FCF8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2E09DC-690F-4529-ABCF-CE2010F2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47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C4B2A4-0F8B-4535-8621-F33AF402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B441384-E3C4-471B-9CC4-CA956A157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C2E9FB-322B-4929-BB18-7917872D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C74248-0D26-408D-B1B9-98E6C24DE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549A2E-FB96-40D2-966E-02710204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126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22AFC1-67D5-460A-948F-50DDC56A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E3CFE0-E5EC-4042-90EB-BBEB4C8CF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F421DE-772D-430D-8375-B73B3987D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F007618-F9C2-490A-B0D0-F810F0E1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B6FD756-B7DF-4A55-B9B2-D28AAE565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3966307-E879-4B20-AA94-7943E40A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725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71EA5B-2AAD-4819-B01D-50473D82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8C9A4FC-4E80-424E-B083-3EDB39195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B5D53DA-804C-4D5D-85F3-69E592846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DDBA331-D57F-4AAC-A068-42DECD8C1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F135A9B-C24A-4B41-84C4-4BA66890D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6A55928-7B13-4F5A-B347-8B769A2C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ED1C39E-96A6-4D74-ABF4-87A90C18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94E15E8-A478-4021-8250-96BB8377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825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A99AA9-D039-4CEF-BE83-68402613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8F0563-9314-4C80-90C9-9807342D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0DB5C5-EEC5-44C9-997C-220BB151E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ACC4EB3-1EE7-40FD-A4DE-0AE5FE43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190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BF70E18-A8C0-4C0D-BBE5-DA11BB09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EFBBDA3-4380-4C55-AD9E-D6207C9B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EB8CEAD-D76D-432C-A59A-97E6683D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230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D4EF9C-D701-49CD-9A24-5558371D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3C4E15-81D7-469F-8356-14762FBBB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5B31EB6-B03F-4B9E-9869-0BA2CBFD7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9D6D853-B167-49D8-991F-E84282D9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D8FC79-C987-43CF-AE01-FD2F47C4A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36864DD-5E80-4B1D-9643-4660D380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60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022DDB-7A77-4FAC-B35E-81C59C52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C42417D-5762-4F27-AEE6-AF46E7B8E3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F3791DD-0E67-4D77-9055-DB99D27CF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3AF4A2A-7A22-4BE2-8D51-6D00D0D4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4D9037A-AADF-451A-9665-DAE476D2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1CC364C-EE9A-49B2-B11D-3B6DA355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46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BD87EDA-825B-4583-8A48-A5082D9A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7BCFC5-FC99-4BD1-8A47-74B239BDA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895558-568B-43FE-813E-BF56973E4C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2C867-C938-428C-A3CB-F7D1742E3BF1}" type="datetimeFigureOut">
              <a:rPr lang="fi-FI" smtClean="0"/>
              <a:t>19.8.2022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DA8AAA-AA09-45FF-8F6A-6200297B4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F34E53-51DA-47C7-A743-7B611737F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7089-16E2-47CC-9AAA-2AC31EFE5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463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terraria.gamepedia.com/Meteorite_(biome)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EDB332-B507-4BA6-99CB-C1BC92D72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95" y="1470581"/>
            <a:ext cx="10492033" cy="2039382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10. Elämän monipuolistuminen</a:t>
            </a:r>
          </a:p>
        </p:txBody>
      </p:sp>
    </p:spTree>
    <p:extLst>
      <p:ext uri="{BB962C8B-B14F-4D97-AF65-F5344CB8AC3E}">
        <p14:creationId xmlns:p14="http://schemas.microsoft.com/office/powerpoint/2010/main" val="127818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8DC85A7-A442-4FB5-B7C7-2F8839A3D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12858368-7538-41D1-8A63-18D60CEA14E9}"/>
              </a:ext>
            </a:extLst>
          </p:cNvPr>
          <p:cNvGrpSpPr/>
          <p:nvPr/>
        </p:nvGrpSpPr>
        <p:grpSpPr>
          <a:xfrm>
            <a:off x="256322" y="1264638"/>
            <a:ext cx="5545235" cy="3849329"/>
            <a:chOff x="6467326" y="1617406"/>
            <a:chExt cx="5545235" cy="3849329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8D1967A3-D1CF-4299-964C-4C0CCB7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D71BF922-90D8-4FE0-90F3-438729724638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9" name="Suora yhdysviiva 8">
                <a:extLst>
                  <a:ext uri="{FF2B5EF4-FFF2-40B4-BE49-F238E27FC236}">
                    <a16:creationId xmlns:a16="http://schemas.microsoft.com/office/drawing/2014/main" id="{46174DC1-1102-495A-88E1-BBD07421EEB4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E59DFBE4-63C5-442F-B4C8-3253D2DE08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uora yhdysviiva 10">
                <a:extLst>
                  <a:ext uri="{FF2B5EF4-FFF2-40B4-BE49-F238E27FC236}">
                    <a16:creationId xmlns:a16="http://schemas.microsoft.com/office/drawing/2014/main" id="{8AFCF640-7EFF-43AC-A8F5-2A6C81F3E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C1D60D22-AEBB-4BD9-B5B6-1DBA4292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uora yhdysviiva 12">
                <a:extLst>
                  <a:ext uri="{FF2B5EF4-FFF2-40B4-BE49-F238E27FC236}">
                    <a16:creationId xmlns:a16="http://schemas.microsoft.com/office/drawing/2014/main" id="{A7A973B3-F6E3-4271-95D8-7C1A45D37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E061CD33-0346-461B-B905-B112ADB3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" r="29737"/>
          <a:stretch/>
        </p:blipFill>
        <p:spPr>
          <a:xfrm>
            <a:off x="7241459" y="0"/>
            <a:ext cx="3470787" cy="685800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489499D6-1129-417C-8411-59D3657F19F2}"/>
              </a:ext>
            </a:extLst>
          </p:cNvPr>
          <p:cNvSpPr/>
          <p:nvPr/>
        </p:nvSpPr>
        <p:spPr>
          <a:xfrm>
            <a:off x="6248400" y="3497802"/>
            <a:ext cx="5456903" cy="1340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236383F8-2BC3-4562-99AC-C189BAB80E04}"/>
              </a:ext>
            </a:extLst>
          </p:cNvPr>
          <p:cNvSpPr/>
          <p:nvPr/>
        </p:nvSpPr>
        <p:spPr>
          <a:xfrm>
            <a:off x="6351737" y="4678532"/>
            <a:ext cx="5456903" cy="195652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DA3BA542-EC80-4BA4-B853-E2881393E220}"/>
              </a:ext>
            </a:extLst>
          </p:cNvPr>
          <p:cNvGrpSpPr/>
          <p:nvPr/>
        </p:nvGrpSpPr>
        <p:grpSpPr>
          <a:xfrm>
            <a:off x="250866" y="1317531"/>
            <a:ext cx="5545235" cy="3796435"/>
            <a:chOff x="250866" y="1317531"/>
            <a:chExt cx="5545235" cy="3796435"/>
          </a:xfrm>
        </p:grpSpPr>
        <p:grpSp>
          <p:nvGrpSpPr>
            <p:cNvPr id="17" name="Ryhmä 16">
              <a:extLst>
                <a:ext uri="{FF2B5EF4-FFF2-40B4-BE49-F238E27FC236}">
                  <a16:creationId xmlns:a16="http://schemas.microsoft.com/office/drawing/2014/main" id="{626102E9-0579-40C5-A7CC-1D03ADEF5618}"/>
                </a:ext>
              </a:extLst>
            </p:cNvPr>
            <p:cNvGrpSpPr/>
            <p:nvPr/>
          </p:nvGrpSpPr>
          <p:grpSpPr>
            <a:xfrm>
              <a:off x="250866" y="1317531"/>
              <a:ext cx="5545235" cy="3796435"/>
              <a:chOff x="6467326" y="1617406"/>
              <a:chExt cx="5545235" cy="3849329"/>
            </a:xfrm>
          </p:grpSpPr>
          <p:pic>
            <p:nvPicPr>
              <p:cNvPr id="18" name="Kuva 17">
                <a:extLst>
                  <a:ext uri="{FF2B5EF4-FFF2-40B4-BE49-F238E27FC236}">
                    <a16:creationId xmlns:a16="http://schemas.microsoft.com/office/drawing/2014/main" id="{4F8529D2-6B88-41A1-99A0-4FBF591A4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C40312-99B5-43FE-9B28-8EBC1864749F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22" name="Suora yhdysviiva 21">
                  <a:extLst>
                    <a:ext uri="{FF2B5EF4-FFF2-40B4-BE49-F238E27FC236}">
                      <a16:creationId xmlns:a16="http://schemas.microsoft.com/office/drawing/2014/main" id="{08AFB4C4-6A19-4131-808D-DF5D828F44C0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uora yhdysviiva 22">
                  <a:extLst>
                    <a:ext uri="{FF2B5EF4-FFF2-40B4-BE49-F238E27FC236}">
                      <a16:creationId xmlns:a16="http://schemas.microsoft.com/office/drawing/2014/main" id="{AACF422C-C31D-499D-9555-99A106436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uora yhdysviiva 23">
                  <a:extLst>
                    <a:ext uri="{FF2B5EF4-FFF2-40B4-BE49-F238E27FC236}">
                      <a16:creationId xmlns:a16="http://schemas.microsoft.com/office/drawing/2014/main" id="{98CC9EFD-03F4-481C-B3BF-EEDE66081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uora yhdysviiva 24">
                  <a:extLst>
                    <a:ext uri="{FF2B5EF4-FFF2-40B4-BE49-F238E27FC236}">
                      <a16:creationId xmlns:a16="http://schemas.microsoft.com/office/drawing/2014/main" id="{3CEFF950-1345-4D26-ACA4-4E1DE5900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uora yhdysviiva 25">
                  <a:extLst>
                    <a:ext uri="{FF2B5EF4-FFF2-40B4-BE49-F238E27FC236}">
                      <a16:creationId xmlns:a16="http://schemas.microsoft.com/office/drawing/2014/main" id="{E0850D1C-9508-4737-BA54-D7B383DB6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" name="Suora yhdysviiva 26">
              <a:extLst>
                <a:ext uri="{FF2B5EF4-FFF2-40B4-BE49-F238E27FC236}">
                  <a16:creationId xmlns:a16="http://schemas.microsoft.com/office/drawing/2014/main" id="{D167A710-15BC-440A-A1B6-D8A53FCC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830957" y="4386066"/>
              <a:ext cx="119302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llipsi 29">
            <a:extLst>
              <a:ext uri="{FF2B5EF4-FFF2-40B4-BE49-F238E27FC236}">
                <a16:creationId xmlns:a16="http://schemas.microsoft.com/office/drawing/2014/main" id="{3E61EB90-699A-49FC-991B-492F2A7D306A}"/>
              </a:ext>
            </a:extLst>
          </p:cNvPr>
          <p:cNvSpPr/>
          <p:nvPr/>
        </p:nvSpPr>
        <p:spPr>
          <a:xfrm>
            <a:off x="6400800" y="2068497"/>
            <a:ext cx="5456903" cy="147516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8" name="Suora yhdysviiva 27">
            <a:extLst>
              <a:ext uri="{FF2B5EF4-FFF2-40B4-BE49-F238E27FC236}">
                <a16:creationId xmlns:a16="http://schemas.microsoft.com/office/drawing/2014/main" id="{C75B78B6-6E90-4BFC-97D5-6B3C38C73327}"/>
              </a:ext>
            </a:extLst>
          </p:cNvPr>
          <p:cNvCxnSpPr>
            <a:cxnSpLocks/>
          </p:cNvCxnSpPr>
          <p:nvPr/>
        </p:nvCxnSpPr>
        <p:spPr>
          <a:xfrm>
            <a:off x="4023980" y="4390588"/>
            <a:ext cx="75011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iruutu 30">
            <a:extLst>
              <a:ext uri="{FF2B5EF4-FFF2-40B4-BE49-F238E27FC236}">
                <a16:creationId xmlns:a16="http://schemas.microsoft.com/office/drawing/2014/main" id="{5A90F477-7AFA-428A-8BE1-4E8C595AC40A}"/>
              </a:ext>
            </a:extLst>
          </p:cNvPr>
          <p:cNvSpPr txBox="1"/>
          <p:nvPr/>
        </p:nvSpPr>
        <p:spPr>
          <a:xfrm>
            <a:off x="7475138" y="5182694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4,6 </a:t>
            </a:r>
            <a:r>
              <a:rPr lang="fi-FI" dirty="0" err="1"/>
              <a:t>mrd</a:t>
            </a:r>
            <a:r>
              <a:rPr lang="fi-FI" dirty="0"/>
              <a:t> – 570 milj. v. sitten 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F57A4B1E-84DE-492A-9482-8464E8C568B6}"/>
              </a:ext>
            </a:extLst>
          </p:cNvPr>
          <p:cNvSpPr txBox="1"/>
          <p:nvPr/>
        </p:nvSpPr>
        <p:spPr>
          <a:xfrm>
            <a:off x="7501598" y="3781106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570–250 milj. v. sitten 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8D196C7A-11F2-4EEF-80C3-D38BDEE4973F}"/>
              </a:ext>
            </a:extLst>
          </p:cNvPr>
          <p:cNvSpPr txBox="1"/>
          <p:nvPr/>
        </p:nvSpPr>
        <p:spPr>
          <a:xfrm>
            <a:off x="7437430" y="2445772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250–65 milj. v. sitten </a:t>
            </a:r>
          </a:p>
        </p:txBody>
      </p:sp>
    </p:spTree>
    <p:extLst>
      <p:ext uri="{BB962C8B-B14F-4D97-AF65-F5344CB8AC3E}">
        <p14:creationId xmlns:p14="http://schemas.microsoft.com/office/powerpoint/2010/main" val="4466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14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uusi aika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96" y="1415693"/>
            <a:ext cx="6813028" cy="5216672"/>
          </a:xfrm>
        </p:spPr>
        <p:txBody>
          <a:bodyPr>
            <a:normAutofit/>
          </a:bodyPr>
          <a:lstStyle/>
          <a:p>
            <a:r>
              <a:rPr lang="fi-FI" dirty="0"/>
              <a:t>Dinosaurukset kuolivat sukupuuttoon 65 milj. v. sitten.</a:t>
            </a:r>
          </a:p>
          <a:p>
            <a:r>
              <a:rPr lang="fi-FI" dirty="0"/>
              <a:t>Meteoriittitörmäyksen vuoksi ilmasto viileni ja valon määrä väheni.</a:t>
            </a:r>
          </a:p>
          <a:p>
            <a:r>
              <a:rPr lang="fi-FI" dirty="0"/>
              <a:t>Nisäkkäiden ja lintujen kehitys kiihtyi.</a:t>
            </a:r>
          </a:p>
          <a:p>
            <a:r>
              <a:rPr lang="fi-FI" dirty="0"/>
              <a:t>Nisäkkäät kehittyivät nokkaeläimiksi, pussieläimiksi ja istukallisiksi nisäkkäiksi.</a:t>
            </a:r>
          </a:p>
          <a:p>
            <a:r>
              <a:rPr lang="fi-FI" dirty="0"/>
              <a:t>Ihmisten suku kehittyi vasta 2-2,2 milj. v. sitten, nykyihminen 300 000 vuotta sitten.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6E4BDC7A-91E0-49CA-8123-D325261C76B3}"/>
              </a:ext>
            </a:extLst>
          </p:cNvPr>
          <p:cNvCxnSpPr>
            <a:cxnSpLocks/>
          </p:cNvCxnSpPr>
          <p:nvPr/>
        </p:nvCxnSpPr>
        <p:spPr>
          <a:xfrm>
            <a:off x="11177909" y="4337997"/>
            <a:ext cx="1758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uoli: Alas 20">
            <a:extLst>
              <a:ext uri="{FF2B5EF4-FFF2-40B4-BE49-F238E27FC236}">
                <a16:creationId xmlns:a16="http://schemas.microsoft.com/office/drawing/2014/main" id="{AD3A7913-1C85-4617-AF06-6CD1EA6FA7C9}"/>
              </a:ext>
            </a:extLst>
          </p:cNvPr>
          <p:cNvSpPr/>
          <p:nvPr/>
        </p:nvSpPr>
        <p:spPr>
          <a:xfrm rot="10800000" flipH="1">
            <a:off x="1116376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BAB94316-C018-408C-AC18-403509E07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23" y="5484443"/>
            <a:ext cx="1724527" cy="1293395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09012780-8436-43A8-83D3-F815A6C5F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454" y="5484586"/>
            <a:ext cx="1941094" cy="1293254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D73C9FE4-EC6B-4FA3-A4E7-16ECE0B7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92" y="5484444"/>
            <a:ext cx="2299369" cy="129339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A301849-8322-41F6-9CF2-04B262DC1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3089237">
            <a:off x="12592377" y="-1020867"/>
            <a:ext cx="654831" cy="13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7 0.17986 L -0.35 0.12871 C -0.43438 0.11227 -0.54284 0.15718 -0.64584 0.2426 C -0.76316 0.34005 -0.84805 0.4551 -0.89506 0.58056 L -1.12735 1.15486 " pathEditMode="relative" rAng="2010000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32" y="2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0A3B371-3840-4C2B-AA91-AC90E85DB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15"/>
            <a:ext cx="12192000" cy="59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0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09" y="450929"/>
            <a:ext cx="6772085" cy="994172"/>
          </a:xfrm>
        </p:spPr>
        <p:txBody>
          <a:bodyPr/>
          <a:lstStyle/>
          <a:p>
            <a:r>
              <a:rPr lang="fi-FI" dirty="0"/>
              <a:t>Massasukupuutot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74" y="1514168"/>
            <a:ext cx="11405420" cy="3040500"/>
          </a:xfrm>
        </p:spPr>
        <p:txBody>
          <a:bodyPr>
            <a:normAutofit/>
          </a:bodyPr>
          <a:lstStyle/>
          <a:p>
            <a:r>
              <a:rPr lang="fi-FI" dirty="0"/>
              <a:t>massasukupuuttojen jälkeen evoluutio nopeaa </a:t>
            </a:r>
            <a:r>
              <a:rPr lang="fi-FI" dirty="0">
                <a:sym typeface="Wingdings" panose="05000000000000000000" pitchFamily="2" charset="2"/>
              </a:rPr>
              <a:t> tyhjä ekologinen lokero</a:t>
            </a:r>
          </a:p>
          <a:p>
            <a:r>
              <a:rPr lang="fi-FI" dirty="0">
                <a:sym typeface="Wingdings" panose="05000000000000000000" pitchFamily="2" charset="2"/>
              </a:rPr>
              <a:t>massasukupuuttoihin esitetty neljää syytä: merenpinnan korkeuden muutokset, ilmastonmuutokset, tulivuorenpurkaukset ja meteoriitit (+ ihmisen toiminta)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1979" r="2273" b="26128"/>
          <a:stretch/>
        </p:blipFill>
        <p:spPr>
          <a:xfrm>
            <a:off x="1780964" y="4437113"/>
            <a:ext cx="8451877" cy="21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9C4009-AA8C-4E3D-B926-99DD67EE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Avainsopeumat kirjan tehtävät</a:t>
            </a:r>
          </a:p>
        </p:txBody>
      </p:sp>
    </p:spTree>
    <p:extLst>
      <p:ext uri="{BB962C8B-B14F-4D97-AF65-F5344CB8AC3E}">
        <p14:creationId xmlns:p14="http://schemas.microsoft.com/office/powerpoint/2010/main" val="364546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vanha aika (</a:t>
            </a:r>
            <a:r>
              <a:rPr lang="fi-FI" dirty="0" err="1">
                <a:solidFill>
                  <a:schemeClr val="accent6">
                    <a:lumMod val="50000"/>
                  </a:schemeClr>
                </a:solidFill>
              </a:rPr>
              <a:t>paleotsooninen</a:t>
            </a:r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9"/>
            <a:ext cx="6420920" cy="5001426"/>
          </a:xfrm>
        </p:spPr>
        <p:txBody>
          <a:bodyPr>
            <a:normAutofit/>
          </a:bodyPr>
          <a:lstStyle/>
          <a:p>
            <a:r>
              <a:rPr lang="fi-FI" dirty="0"/>
              <a:t>570 - 250 milj. vuotta sitten</a:t>
            </a:r>
          </a:p>
          <a:p>
            <a:r>
              <a:rPr lang="fi-FI" dirty="0"/>
              <a:t>550 milj. vuotta sitten ”kambrikauden räjähdys”.</a:t>
            </a:r>
          </a:p>
          <a:p>
            <a:pPr lvl="1"/>
            <a:r>
              <a:rPr lang="fi-FI" dirty="0"/>
              <a:t>Nopea </a:t>
            </a:r>
            <a:r>
              <a:rPr lang="fi-FI" dirty="0" err="1"/>
              <a:t>megaevoluutio</a:t>
            </a:r>
            <a:r>
              <a:rPr lang="fi-FI" dirty="0"/>
              <a:t>, jolloin kaikki nykyiset pääjaksot syntyivät ja merten lajisto monipuolistui.</a:t>
            </a:r>
          </a:p>
          <a:p>
            <a:pPr lvl="1"/>
            <a:r>
              <a:rPr lang="fi-FI" dirty="0"/>
              <a:t>Paljon lajeja syntyi ja paljon hävisi.</a:t>
            </a:r>
          </a:p>
          <a:p>
            <a:r>
              <a:rPr lang="fi-FI" dirty="0"/>
              <a:t>450 milj. vuotta sitten elämä levittäytyi maalle.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05626005-6D1E-42EC-97C0-96E4AF95743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6467326" y="1617406"/>
            <a:chExt cx="5545235" cy="3849329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B5BD4A80-AF56-426B-BD71-91EF6BC8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9C777E2E-72C5-4382-8B98-BF46F2B48536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6" name="Suora yhdysviiva 5">
                <a:extLst>
                  <a:ext uri="{FF2B5EF4-FFF2-40B4-BE49-F238E27FC236}">
                    <a16:creationId xmlns:a16="http://schemas.microsoft.com/office/drawing/2014/main" id="{1F290C29-CBE0-4229-8AC2-43554D47267F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uora yhdysviiva 6">
                <a:extLst>
                  <a:ext uri="{FF2B5EF4-FFF2-40B4-BE49-F238E27FC236}">
                    <a16:creationId xmlns:a16="http://schemas.microsoft.com/office/drawing/2014/main" id="{7A76B066-E6A1-4CF4-940C-808C57B87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9CBA0514-C42D-44F7-BDB0-C7C5332A34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F6B678CB-25BE-49E1-8A5C-E22EE8B76E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uora yhdysviiva 15">
                <a:extLst>
                  <a:ext uri="{FF2B5EF4-FFF2-40B4-BE49-F238E27FC236}">
                    <a16:creationId xmlns:a16="http://schemas.microsoft.com/office/drawing/2014/main" id="{94F1EECA-169F-4E53-95EA-72B10107A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3E6F82CC-880D-4F30-B884-661B9CA55638}"/>
              </a:ext>
            </a:extLst>
          </p:cNvPr>
          <p:cNvCxnSpPr>
            <a:cxnSpLocks/>
          </p:cNvCxnSpPr>
          <p:nvPr/>
        </p:nvCxnSpPr>
        <p:spPr>
          <a:xfrm>
            <a:off x="9581317" y="4333475"/>
            <a:ext cx="983110" cy="452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AAE89565-6B36-427B-9FDC-70EC49E1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513" y="4978407"/>
            <a:ext cx="4395303" cy="1648239"/>
          </a:xfrm>
          <a:prstGeom prst="rect">
            <a:avLst/>
          </a:prstGeom>
        </p:spPr>
      </p:pic>
      <p:sp>
        <p:nvSpPr>
          <p:cNvPr id="19" name="Nuoli: Alas 18">
            <a:extLst>
              <a:ext uri="{FF2B5EF4-FFF2-40B4-BE49-F238E27FC236}">
                <a16:creationId xmlns:a16="http://schemas.microsoft.com/office/drawing/2014/main" id="{B3AFE0CD-A55F-427B-96F8-61C13B9685B1}"/>
              </a:ext>
            </a:extLst>
          </p:cNvPr>
          <p:cNvSpPr/>
          <p:nvPr/>
        </p:nvSpPr>
        <p:spPr>
          <a:xfrm rot="10800000" flipH="1">
            <a:off x="9598768" y="4499488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Nuoli: Alas 20">
            <a:extLst>
              <a:ext uri="{FF2B5EF4-FFF2-40B4-BE49-F238E27FC236}">
                <a16:creationId xmlns:a16="http://schemas.microsoft.com/office/drawing/2014/main" id="{36551EA5-3364-4C91-A998-D3FA2CF59883}"/>
              </a:ext>
            </a:extLst>
          </p:cNvPr>
          <p:cNvSpPr/>
          <p:nvPr/>
        </p:nvSpPr>
        <p:spPr>
          <a:xfrm rot="10800000" flipH="1">
            <a:off x="9962557" y="448911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01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7AF49FB-AC6A-4893-8D6B-E9A649B32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74" y="1496314"/>
            <a:ext cx="8015926" cy="534395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26A11D4-BADA-4580-9CE4-E8245C9FE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5"/>
            <a:ext cx="8114800" cy="4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levittäytyminen maalle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719" y="1617406"/>
            <a:ext cx="5257800" cy="5001426"/>
          </a:xfrm>
        </p:spPr>
        <p:txBody>
          <a:bodyPr>
            <a:normAutofit/>
          </a:bodyPr>
          <a:lstStyle/>
          <a:p>
            <a:r>
              <a:rPr lang="fi-FI" dirty="0"/>
              <a:t>ensin kasvit (sammalet) ja sienet.</a:t>
            </a:r>
          </a:p>
          <a:p>
            <a:r>
              <a:rPr lang="fi-FI" dirty="0"/>
              <a:t>selkärangattomat niveljalkaiset  450 milj. v. sitten</a:t>
            </a:r>
          </a:p>
          <a:p>
            <a:r>
              <a:rPr lang="fi-FI" dirty="0"/>
              <a:t>putkilokasvit (sanikkaiset) 420 milj. v. sitten</a:t>
            </a:r>
          </a:p>
          <a:p>
            <a:r>
              <a:rPr lang="fi-FI" dirty="0"/>
              <a:t>hyönteiset 400 milj. v. sitten</a:t>
            </a:r>
          </a:p>
          <a:p>
            <a:r>
              <a:rPr lang="fi-FI" dirty="0"/>
              <a:t>paljassiemeniset 360 milj. v. sitten</a:t>
            </a:r>
          </a:p>
          <a:p>
            <a:endParaRPr lang="fi-FI" dirty="0"/>
          </a:p>
          <a:p>
            <a:endParaRPr lang="fi-FI" dirty="0"/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B066AB92-6470-4F3F-9684-324E86220EC0}"/>
              </a:ext>
            </a:extLst>
          </p:cNvPr>
          <p:cNvGrpSpPr/>
          <p:nvPr/>
        </p:nvGrpSpPr>
        <p:grpSpPr>
          <a:xfrm>
            <a:off x="7190913" y="1617406"/>
            <a:ext cx="4821648" cy="3425111"/>
            <a:chOff x="6467326" y="1617406"/>
            <a:chExt cx="5545235" cy="3849329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6467326" y="1617406"/>
              <a:ext cx="5545235" cy="3849329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7468" y="4714042"/>
              <a:ext cx="1189608" cy="1035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utoShape 2">
            <a:extLst>
              <a:ext uri="{FF2B5EF4-FFF2-40B4-BE49-F238E27FC236}">
                <a16:creationId xmlns:a16="http://schemas.microsoft.com/office/drawing/2014/main" id="{4F6CF364-A42A-42FE-B2E3-1F4F577F83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2" name="Kuva 21" descr="Saniainen">
            <a:extLst>
              <a:ext uri="{FF2B5EF4-FFF2-40B4-BE49-F238E27FC236}">
                <a16:creationId xmlns:a16="http://schemas.microsoft.com/office/drawing/2014/main" id="{8D22A444-F5AB-4BED-A9D1-978F20D697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7" y="3086378"/>
            <a:ext cx="1028115" cy="685243"/>
          </a:xfrm>
          <a:prstGeom prst="rect">
            <a:avLst/>
          </a:prstGeom>
        </p:spPr>
      </p:pic>
      <p:pic>
        <p:nvPicPr>
          <p:cNvPr id="26" name="Kuva 25" descr="Sudenkorento lepäämässä ruohonkorrella">
            <a:extLst>
              <a:ext uri="{FF2B5EF4-FFF2-40B4-BE49-F238E27FC236}">
                <a16:creationId xmlns:a16="http://schemas.microsoft.com/office/drawing/2014/main" id="{BBD0F697-DACA-4346-BC87-02906B7E9D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7" y="3805976"/>
            <a:ext cx="1026612" cy="685243"/>
          </a:xfrm>
          <a:prstGeom prst="rect">
            <a:avLst/>
          </a:prstGeom>
        </p:spPr>
      </p:pic>
      <p:pic>
        <p:nvPicPr>
          <p:cNvPr id="9222" name="Picture 6" descr="Karhunsammal (Polytrichum sp.)">
            <a:extLst>
              <a:ext uri="{FF2B5EF4-FFF2-40B4-BE49-F238E27FC236}">
                <a16:creationId xmlns:a16="http://schemas.microsoft.com/office/drawing/2014/main" id="{368CBDEA-1767-49EF-9503-5D601704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7" y="1371382"/>
            <a:ext cx="1026612" cy="75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uskojuoksiainen (Lithobius forficatus)">
            <a:extLst>
              <a:ext uri="{FF2B5EF4-FFF2-40B4-BE49-F238E27FC236}">
                <a16:creationId xmlns:a16="http://schemas.microsoft.com/office/drawing/2014/main" id="{9C860EA9-37A5-4175-BE74-6E8897FB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2" y="2154409"/>
            <a:ext cx="1038968" cy="91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Japaninkäpypalmu (Cycas revoluta)">
            <a:extLst>
              <a:ext uri="{FF2B5EF4-FFF2-40B4-BE49-F238E27FC236}">
                <a16:creationId xmlns:a16="http://schemas.microsoft.com/office/drawing/2014/main" id="{DFA01811-4AB9-49C5-AC76-490E361A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7" y="4591403"/>
            <a:ext cx="1026612" cy="13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Nuoli: Alas 31">
            <a:extLst>
              <a:ext uri="{FF2B5EF4-FFF2-40B4-BE49-F238E27FC236}">
                <a16:creationId xmlns:a16="http://schemas.microsoft.com/office/drawing/2014/main" id="{5BAE8C81-01E2-4242-91E3-7E6B603D05C9}"/>
              </a:ext>
            </a:extLst>
          </p:cNvPr>
          <p:cNvSpPr/>
          <p:nvPr/>
        </p:nvSpPr>
        <p:spPr>
          <a:xfrm rot="10800000" flipH="1">
            <a:off x="9794077" y="4591403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Nuoli: Alas 32">
            <a:extLst>
              <a:ext uri="{FF2B5EF4-FFF2-40B4-BE49-F238E27FC236}">
                <a16:creationId xmlns:a16="http://schemas.microsoft.com/office/drawing/2014/main" id="{3BEDDF90-57D8-4E27-8F2F-5CBC5815C382}"/>
              </a:ext>
            </a:extLst>
          </p:cNvPr>
          <p:cNvSpPr/>
          <p:nvPr/>
        </p:nvSpPr>
        <p:spPr>
          <a:xfrm rot="10800000" flipH="1">
            <a:off x="9879277" y="4591403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Nuoli: Alas 33">
            <a:extLst>
              <a:ext uri="{FF2B5EF4-FFF2-40B4-BE49-F238E27FC236}">
                <a16:creationId xmlns:a16="http://schemas.microsoft.com/office/drawing/2014/main" id="{B6EFE535-DEFF-45E4-9005-CD4EA204A902}"/>
              </a:ext>
            </a:extLst>
          </p:cNvPr>
          <p:cNvSpPr/>
          <p:nvPr/>
        </p:nvSpPr>
        <p:spPr>
          <a:xfrm rot="10800000" flipH="1">
            <a:off x="9964477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Nuoli: Alas 34">
            <a:extLst>
              <a:ext uri="{FF2B5EF4-FFF2-40B4-BE49-F238E27FC236}">
                <a16:creationId xmlns:a16="http://schemas.microsoft.com/office/drawing/2014/main" id="{76A83DD1-1398-44AA-A6C8-256CD3CB8D0E}"/>
              </a:ext>
            </a:extLst>
          </p:cNvPr>
          <p:cNvSpPr/>
          <p:nvPr/>
        </p:nvSpPr>
        <p:spPr>
          <a:xfrm rot="10800000" flipH="1">
            <a:off x="10112017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286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Selkärankaisten eläinten 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718" y="1617406"/>
            <a:ext cx="5600279" cy="5001426"/>
          </a:xfrm>
        </p:spPr>
        <p:txBody>
          <a:bodyPr>
            <a:normAutofit/>
          </a:bodyPr>
          <a:lstStyle/>
          <a:p>
            <a:r>
              <a:rPr lang="fi-FI" dirty="0"/>
              <a:t>Ensimmäiset selkärankaiset olivat ympyräsuisia.</a:t>
            </a:r>
          </a:p>
          <a:p>
            <a:r>
              <a:rPr lang="fi-FI" dirty="0"/>
              <a:t>Rustokalat kehittyivät.</a:t>
            </a:r>
          </a:p>
          <a:p>
            <a:r>
              <a:rPr lang="fi-FI" dirty="0"/>
              <a:t>Luukalat kehittyivät 440 milj. v. sitten.</a:t>
            </a:r>
          </a:p>
          <a:p>
            <a:r>
              <a:rPr lang="fi-FI" dirty="0"/>
              <a:t>Maaselkärankaiset kehittyivät varsieväkaloista 360 milj. v. sitten</a:t>
            </a:r>
          </a:p>
          <a:p>
            <a:r>
              <a:rPr lang="fi-FI" dirty="0"/>
              <a:t>Maalla ei ollut petoja, mutta ravintoa oli runsaasti.</a:t>
            </a:r>
          </a:p>
          <a:p>
            <a:r>
              <a:rPr lang="fi-FI" dirty="0"/>
              <a:t>Raajat, keuhkot ja tehokas verenkierto olivat hyviä sopeumia. </a:t>
            </a:r>
          </a:p>
          <a:p>
            <a:endParaRPr lang="fi-FI" dirty="0"/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B066AB92-6470-4F3F-9684-324E86220EC0}"/>
              </a:ext>
            </a:extLst>
          </p:cNvPr>
          <p:cNvGrpSpPr/>
          <p:nvPr/>
        </p:nvGrpSpPr>
        <p:grpSpPr>
          <a:xfrm>
            <a:off x="7190913" y="1617406"/>
            <a:ext cx="4821648" cy="3425111"/>
            <a:chOff x="6467326" y="1617406"/>
            <a:chExt cx="5545235" cy="3849329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6467326" y="1617406"/>
              <a:ext cx="5545235" cy="3849329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37468" y="4714042"/>
              <a:ext cx="1189608" cy="10358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utoShape 2">
            <a:extLst>
              <a:ext uri="{FF2B5EF4-FFF2-40B4-BE49-F238E27FC236}">
                <a16:creationId xmlns:a16="http://schemas.microsoft.com/office/drawing/2014/main" id="{4F6CF364-A42A-42FE-B2E3-1F4F577F83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5" name="Nuoli: Alas 34">
            <a:extLst>
              <a:ext uri="{FF2B5EF4-FFF2-40B4-BE49-F238E27FC236}">
                <a16:creationId xmlns:a16="http://schemas.microsoft.com/office/drawing/2014/main" id="{76A83DD1-1398-44AA-A6C8-256CD3CB8D0E}"/>
              </a:ext>
            </a:extLst>
          </p:cNvPr>
          <p:cNvSpPr/>
          <p:nvPr/>
        </p:nvSpPr>
        <p:spPr>
          <a:xfrm rot="10800000" flipH="1">
            <a:off x="9836812" y="4591404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2716D41-8AAD-4F04-A58B-B29D6BD2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" y="1415479"/>
            <a:ext cx="1411372" cy="746263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2719057-F139-40DA-8C07-71FFD0287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9" y="2226140"/>
            <a:ext cx="1251752" cy="938814"/>
          </a:xfrm>
          <a:prstGeom prst="rect">
            <a:avLst/>
          </a:prstGeom>
        </p:spPr>
      </p:pic>
      <p:pic>
        <p:nvPicPr>
          <p:cNvPr id="10246" name="Picture 6" descr="Latimeria (Latimeria chalumnae)">
            <a:extLst>
              <a:ext uri="{FF2B5EF4-FFF2-40B4-BE49-F238E27FC236}">
                <a16:creationId xmlns:a16="http://schemas.microsoft.com/office/drawing/2014/main" id="{AE84035E-6244-43C9-B6C8-64324E04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1" y="3212097"/>
            <a:ext cx="1262192" cy="61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705F791C-1783-458C-8E51-3DC79E060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39" y="3925063"/>
            <a:ext cx="1277798" cy="852930"/>
          </a:xfrm>
          <a:prstGeom prst="rect">
            <a:avLst/>
          </a:prstGeom>
        </p:spPr>
      </p:pic>
      <p:sp>
        <p:nvSpPr>
          <p:cNvPr id="31" name="Nuoli: Alas 30">
            <a:extLst>
              <a:ext uri="{FF2B5EF4-FFF2-40B4-BE49-F238E27FC236}">
                <a16:creationId xmlns:a16="http://schemas.microsoft.com/office/drawing/2014/main" id="{C7643D6C-F4EE-4EA6-9B46-81C0B3B9769E}"/>
              </a:ext>
            </a:extLst>
          </p:cNvPr>
          <p:cNvSpPr/>
          <p:nvPr/>
        </p:nvSpPr>
        <p:spPr>
          <a:xfrm rot="10800000" flipH="1">
            <a:off x="10113493" y="459288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831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8DC85A7-A442-4FB5-B7C7-2F8839A3D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12858368-7538-41D1-8A63-18D60CEA14E9}"/>
              </a:ext>
            </a:extLst>
          </p:cNvPr>
          <p:cNvGrpSpPr/>
          <p:nvPr/>
        </p:nvGrpSpPr>
        <p:grpSpPr>
          <a:xfrm>
            <a:off x="256322" y="1264638"/>
            <a:ext cx="5545235" cy="3849329"/>
            <a:chOff x="6467326" y="1617406"/>
            <a:chExt cx="5545235" cy="3849329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8D1967A3-D1CF-4299-964C-4C0CCB7FE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7326" y="1617406"/>
              <a:ext cx="5545235" cy="3849329"/>
            </a:xfrm>
            <a:prstGeom prst="rect">
              <a:avLst/>
            </a:prstGeom>
          </p:spPr>
        </p:pic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D71BF922-90D8-4FE0-90F3-438729724638}"/>
                </a:ext>
              </a:extLst>
            </p:cNvPr>
            <p:cNvGrpSpPr/>
            <p:nvPr/>
          </p:nvGrpSpPr>
          <p:grpSpPr>
            <a:xfrm>
              <a:off x="7235301" y="2059619"/>
              <a:ext cx="3755254" cy="2673659"/>
              <a:chOff x="7235301" y="2059619"/>
              <a:chExt cx="3755254" cy="2673659"/>
            </a:xfrm>
          </p:grpSpPr>
          <p:cxnSp>
            <p:nvCxnSpPr>
              <p:cNvPr id="9" name="Suora yhdysviiva 8">
                <a:extLst>
                  <a:ext uri="{FF2B5EF4-FFF2-40B4-BE49-F238E27FC236}">
                    <a16:creationId xmlns:a16="http://schemas.microsoft.com/office/drawing/2014/main" id="{46174DC1-1102-495A-88E1-BBD07421EEB4}"/>
                  </a:ext>
                </a:extLst>
              </p:cNvPr>
              <p:cNvCxnSpPr/>
              <p:nvPr/>
            </p:nvCxnSpPr>
            <p:spPr>
              <a:xfrm>
                <a:off x="8487052" y="2059619"/>
                <a:ext cx="2228296" cy="14204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uora yhdysviiva 9">
                <a:extLst>
                  <a:ext uri="{FF2B5EF4-FFF2-40B4-BE49-F238E27FC236}">
                    <a16:creationId xmlns:a16="http://schemas.microsoft.com/office/drawing/2014/main" id="{E59DFBE4-63C5-442F-B4C8-3253D2DE08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2212019"/>
                <a:ext cx="3480047" cy="1325563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uora yhdysviiva 10">
                <a:extLst>
                  <a:ext uri="{FF2B5EF4-FFF2-40B4-BE49-F238E27FC236}">
                    <a16:creationId xmlns:a16="http://schemas.microsoft.com/office/drawing/2014/main" id="{8AFCF640-7EFF-43AC-A8F5-2A6C81F3E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35301" y="3507690"/>
                <a:ext cx="3755254" cy="40249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uora yhdysviiva 11">
                <a:extLst>
                  <a:ext uri="{FF2B5EF4-FFF2-40B4-BE49-F238E27FC236}">
                    <a16:creationId xmlns:a16="http://schemas.microsoft.com/office/drawing/2014/main" id="{C1D60D22-AEBB-4BD9-B5B6-1DBA4292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3507690"/>
                <a:ext cx="3524435" cy="1215230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uora yhdysviiva 12">
                <a:extLst>
                  <a:ext uri="{FF2B5EF4-FFF2-40B4-BE49-F238E27FC236}">
                    <a16:creationId xmlns:a16="http://schemas.microsoft.com/office/drawing/2014/main" id="{A7A973B3-F6E3-4271-95D8-7C1A45D37E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6120" y="4722920"/>
                <a:ext cx="1571348" cy="1035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E061CD33-0346-461B-B905-B112ADB3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" r="29737"/>
          <a:stretch/>
        </p:blipFill>
        <p:spPr>
          <a:xfrm>
            <a:off x="7241459" y="0"/>
            <a:ext cx="3470787" cy="685800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489499D6-1129-417C-8411-59D3657F19F2}"/>
              </a:ext>
            </a:extLst>
          </p:cNvPr>
          <p:cNvSpPr/>
          <p:nvPr/>
        </p:nvSpPr>
        <p:spPr>
          <a:xfrm>
            <a:off x="6248400" y="3497802"/>
            <a:ext cx="5456903" cy="1340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236383F8-2BC3-4562-99AC-C189BAB80E04}"/>
              </a:ext>
            </a:extLst>
          </p:cNvPr>
          <p:cNvSpPr/>
          <p:nvPr/>
        </p:nvSpPr>
        <p:spPr>
          <a:xfrm>
            <a:off x="6351737" y="4678532"/>
            <a:ext cx="5456903" cy="195652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FF00"/>
              </a:solidFill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DA3BA542-EC80-4BA4-B853-E2881393E220}"/>
              </a:ext>
            </a:extLst>
          </p:cNvPr>
          <p:cNvGrpSpPr/>
          <p:nvPr/>
        </p:nvGrpSpPr>
        <p:grpSpPr>
          <a:xfrm>
            <a:off x="250866" y="1317531"/>
            <a:ext cx="5545235" cy="3796435"/>
            <a:chOff x="250866" y="1317531"/>
            <a:chExt cx="5545235" cy="3796435"/>
          </a:xfrm>
        </p:grpSpPr>
        <p:grpSp>
          <p:nvGrpSpPr>
            <p:cNvPr id="17" name="Ryhmä 16">
              <a:extLst>
                <a:ext uri="{FF2B5EF4-FFF2-40B4-BE49-F238E27FC236}">
                  <a16:creationId xmlns:a16="http://schemas.microsoft.com/office/drawing/2014/main" id="{626102E9-0579-40C5-A7CC-1D03ADEF5618}"/>
                </a:ext>
              </a:extLst>
            </p:cNvPr>
            <p:cNvGrpSpPr/>
            <p:nvPr/>
          </p:nvGrpSpPr>
          <p:grpSpPr>
            <a:xfrm>
              <a:off x="250866" y="1317531"/>
              <a:ext cx="5545235" cy="3796435"/>
              <a:chOff x="6467326" y="1617406"/>
              <a:chExt cx="5545235" cy="3849329"/>
            </a:xfrm>
          </p:grpSpPr>
          <p:pic>
            <p:nvPicPr>
              <p:cNvPr id="18" name="Kuva 17">
                <a:extLst>
                  <a:ext uri="{FF2B5EF4-FFF2-40B4-BE49-F238E27FC236}">
                    <a16:creationId xmlns:a16="http://schemas.microsoft.com/office/drawing/2014/main" id="{4F8529D2-6B88-41A1-99A0-4FBF591A4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C40312-99B5-43FE-9B28-8EBC1864749F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22" name="Suora yhdysviiva 21">
                  <a:extLst>
                    <a:ext uri="{FF2B5EF4-FFF2-40B4-BE49-F238E27FC236}">
                      <a16:creationId xmlns:a16="http://schemas.microsoft.com/office/drawing/2014/main" id="{08AFB4C4-6A19-4131-808D-DF5D828F44C0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uora yhdysviiva 22">
                  <a:extLst>
                    <a:ext uri="{FF2B5EF4-FFF2-40B4-BE49-F238E27FC236}">
                      <a16:creationId xmlns:a16="http://schemas.microsoft.com/office/drawing/2014/main" id="{AACF422C-C31D-499D-9555-99A106436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uora yhdysviiva 23">
                  <a:extLst>
                    <a:ext uri="{FF2B5EF4-FFF2-40B4-BE49-F238E27FC236}">
                      <a16:creationId xmlns:a16="http://schemas.microsoft.com/office/drawing/2014/main" id="{98CC9EFD-03F4-481C-B3BF-EEDE660816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uora yhdysviiva 24">
                  <a:extLst>
                    <a:ext uri="{FF2B5EF4-FFF2-40B4-BE49-F238E27FC236}">
                      <a16:creationId xmlns:a16="http://schemas.microsoft.com/office/drawing/2014/main" id="{3CEFF950-1345-4D26-ACA4-4E1DE5900B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uora yhdysviiva 25">
                  <a:extLst>
                    <a:ext uri="{FF2B5EF4-FFF2-40B4-BE49-F238E27FC236}">
                      <a16:creationId xmlns:a16="http://schemas.microsoft.com/office/drawing/2014/main" id="{E0850D1C-9508-4737-BA54-D7B383DB6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7" name="Suora yhdysviiva 26">
              <a:extLst>
                <a:ext uri="{FF2B5EF4-FFF2-40B4-BE49-F238E27FC236}">
                  <a16:creationId xmlns:a16="http://schemas.microsoft.com/office/drawing/2014/main" id="{D167A710-15BC-440A-A1B6-D8A53FCC3641}"/>
                </a:ext>
              </a:extLst>
            </p:cNvPr>
            <p:cNvCxnSpPr>
              <a:cxnSpLocks/>
            </p:cNvCxnSpPr>
            <p:nvPr/>
          </p:nvCxnSpPr>
          <p:spPr>
            <a:xfrm>
              <a:off x="2830957" y="4386066"/>
              <a:ext cx="119302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Nuoli: Alas 28">
            <a:extLst>
              <a:ext uri="{FF2B5EF4-FFF2-40B4-BE49-F238E27FC236}">
                <a16:creationId xmlns:a16="http://schemas.microsoft.com/office/drawing/2014/main" id="{C82248BD-DC74-4D1F-BE11-C8C235518C15}"/>
              </a:ext>
            </a:extLst>
          </p:cNvPr>
          <p:cNvSpPr/>
          <p:nvPr/>
        </p:nvSpPr>
        <p:spPr>
          <a:xfrm rot="10800000">
            <a:off x="3986075" y="4527612"/>
            <a:ext cx="74386" cy="754602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00B0F0"/>
              </a:solidFill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3E61EB90-699A-49FC-991B-492F2A7D306A}"/>
              </a:ext>
            </a:extLst>
          </p:cNvPr>
          <p:cNvSpPr/>
          <p:nvPr/>
        </p:nvSpPr>
        <p:spPr>
          <a:xfrm>
            <a:off x="6400800" y="2068497"/>
            <a:ext cx="5456903" cy="147516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46214543-F4F0-4291-9640-166456D928A6}"/>
              </a:ext>
            </a:extLst>
          </p:cNvPr>
          <p:cNvSpPr txBox="1"/>
          <p:nvPr/>
        </p:nvSpPr>
        <p:spPr>
          <a:xfrm>
            <a:off x="7475138" y="5182694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4,6 </a:t>
            </a:r>
            <a:r>
              <a:rPr lang="fi-FI" dirty="0" err="1"/>
              <a:t>mrd</a:t>
            </a:r>
            <a:r>
              <a:rPr lang="fi-FI" dirty="0"/>
              <a:t> – 570 milj. v. sitten 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FA58B0B4-7588-4817-A7FB-8294FB34FFFF}"/>
              </a:ext>
            </a:extLst>
          </p:cNvPr>
          <p:cNvSpPr txBox="1"/>
          <p:nvPr/>
        </p:nvSpPr>
        <p:spPr>
          <a:xfrm>
            <a:off x="7501598" y="3781106"/>
            <a:ext cx="117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570–250 milj. v. sitten </a:t>
            </a:r>
          </a:p>
        </p:txBody>
      </p:sp>
    </p:spTree>
    <p:extLst>
      <p:ext uri="{BB962C8B-B14F-4D97-AF65-F5344CB8AC3E}">
        <p14:creationId xmlns:p14="http://schemas.microsoft.com/office/powerpoint/2010/main" val="380430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Elämän keskiaika (</a:t>
            </a:r>
            <a:r>
              <a:rPr lang="fi-FI" dirty="0" err="1">
                <a:solidFill>
                  <a:schemeClr val="accent6">
                    <a:lumMod val="50000"/>
                  </a:schemeClr>
                </a:solidFill>
              </a:rPr>
              <a:t>mesotsooninen</a:t>
            </a:r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72"/>
            <a:ext cx="6420920" cy="500142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250-65 milj. vuotta sitten.</a:t>
            </a:r>
          </a:p>
          <a:p>
            <a:r>
              <a:rPr lang="fi-FI" dirty="0"/>
              <a:t>Permikauden joukkosukupuutto 250 milj. v. sitten. Ilmasto kuivui ja viileni. 90 % lajeista hävisi.</a:t>
            </a:r>
          </a:p>
          <a:p>
            <a:r>
              <a:rPr lang="fi-FI" dirty="0"/>
              <a:t>Matelijat olivat ensimmäiset täysin maaelämään sopeutuneet eläimet.</a:t>
            </a:r>
          </a:p>
          <a:p>
            <a:r>
              <a:rPr lang="fi-FI" b="1" dirty="0"/>
              <a:t>Sisäinen hedelmöitys </a:t>
            </a:r>
            <a:r>
              <a:rPr lang="fi-FI" dirty="0"/>
              <a:t>ja </a:t>
            </a:r>
            <a:r>
              <a:rPr lang="fi-FI" b="1" dirty="0"/>
              <a:t>muna </a:t>
            </a:r>
            <a:r>
              <a:rPr lang="fi-FI" dirty="0"/>
              <a:t>kehittyivät.</a:t>
            </a:r>
          </a:p>
          <a:p>
            <a:r>
              <a:rPr lang="fi-FI" dirty="0"/>
              <a:t>Ensimmäiset dinosaurukset ilmaantuivat 225 milj. v. sitten.</a:t>
            </a:r>
          </a:p>
          <a:p>
            <a:r>
              <a:rPr lang="fi-FI" dirty="0"/>
              <a:t>Nisäkkäät matelijoista 200 milj. v. sitten. </a:t>
            </a:r>
          </a:p>
          <a:p>
            <a:r>
              <a:rPr lang="fi-FI" dirty="0"/>
              <a:t>Linnut dinosauruksista 150 milj. v. sitten.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Nuoli: Alas 20">
            <a:extLst>
              <a:ext uri="{FF2B5EF4-FFF2-40B4-BE49-F238E27FC236}">
                <a16:creationId xmlns:a16="http://schemas.microsoft.com/office/drawing/2014/main" id="{36551EA5-3364-4C91-A998-D3FA2CF59883}"/>
              </a:ext>
            </a:extLst>
          </p:cNvPr>
          <p:cNvSpPr/>
          <p:nvPr/>
        </p:nvSpPr>
        <p:spPr>
          <a:xfrm rot="10800000" flipH="1">
            <a:off x="10539602" y="448911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uoli: Alas 21">
            <a:extLst>
              <a:ext uri="{FF2B5EF4-FFF2-40B4-BE49-F238E27FC236}">
                <a16:creationId xmlns:a16="http://schemas.microsoft.com/office/drawing/2014/main" id="{6388F073-5F74-4113-8CF6-6200A207C510}"/>
              </a:ext>
            </a:extLst>
          </p:cNvPr>
          <p:cNvSpPr/>
          <p:nvPr/>
        </p:nvSpPr>
        <p:spPr>
          <a:xfrm rot="10800000" flipH="1">
            <a:off x="1060322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056E33CD-E39E-4807-A81B-B61B18ED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497" y="5137828"/>
            <a:ext cx="3080892" cy="1733002"/>
          </a:xfrm>
          <a:prstGeom prst="rect">
            <a:avLst/>
          </a:prstGeom>
        </p:spPr>
      </p:pic>
      <p:sp>
        <p:nvSpPr>
          <p:cNvPr id="18" name="Nuoli: Alas 17">
            <a:extLst>
              <a:ext uri="{FF2B5EF4-FFF2-40B4-BE49-F238E27FC236}">
                <a16:creationId xmlns:a16="http://schemas.microsoft.com/office/drawing/2014/main" id="{12A07D5C-58A0-425A-B42A-474CC8F33E3F}"/>
              </a:ext>
            </a:extLst>
          </p:cNvPr>
          <p:cNvSpPr/>
          <p:nvPr/>
        </p:nvSpPr>
        <p:spPr>
          <a:xfrm rot="10800000" flipH="1">
            <a:off x="10699477" y="4490592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Nuoli: Alas 18">
            <a:extLst>
              <a:ext uri="{FF2B5EF4-FFF2-40B4-BE49-F238E27FC236}">
                <a16:creationId xmlns:a16="http://schemas.microsoft.com/office/drawing/2014/main" id="{29E1B33E-EAF7-4899-83A7-5CAD524F67AE}"/>
              </a:ext>
            </a:extLst>
          </p:cNvPr>
          <p:cNvSpPr/>
          <p:nvPr/>
        </p:nvSpPr>
        <p:spPr>
          <a:xfrm rot="10800000" flipH="1">
            <a:off x="10859897" y="448257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605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417C673-F6DA-4ADF-8A19-881E0C9E2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46" y="-103695"/>
            <a:ext cx="9391454" cy="751316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53EB29A-EB7A-4BED-8429-02CBEC7FB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2128" cy="31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824363-49E0-41BB-B226-BDD9C2CA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50000"/>
                  </a:schemeClr>
                </a:solidFill>
              </a:rPr>
              <a:t>Koppisiemenisten kehittyminen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AD6B45-6847-42B2-BC5B-F369C0269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572"/>
            <a:ext cx="6420920" cy="5001426"/>
          </a:xfrm>
        </p:spPr>
        <p:txBody>
          <a:bodyPr>
            <a:normAutofit/>
          </a:bodyPr>
          <a:lstStyle/>
          <a:p>
            <a:r>
              <a:rPr lang="fi-FI" dirty="0"/>
              <a:t>Elämän keskiajan keskivaiheilla.</a:t>
            </a:r>
          </a:p>
          <a:p>
            <a:r>
              <a:rPr lang="fi-FI" dirty="0"/>
              <a:t>Nopea siementen kehitys.</a:t>
            </a:r>
          </a:p>
          <a:p>
            <a:r>
              <a:rPr lang="fi-FI" dirty="0"/>
              <a:t>Kukka ja hedelmä kehittyivät.</a:t>
            </a:r>
          </a:p>
          <a:p>
            <a:r>
              <a:rPr lang="fi-FI" dirty="0"/>
              <a:t>Pölyttävien hyönteisten </a:t>
            </a:r>
            <a:r>
              <a:rPr lang="fi-FI" b="1" dirty="0" err="1"/>
              <a:t>koevoluutio</a:t>
            </a:r>
            <a:r>
              <a:rPr lang="fi-FI" dirty="0"/>
              <a:t> alkoi.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0D919A2F-F675-48F9-A94C-011EBBB4F9C0}"/>
              </a:ext>
            </a:extLst>
          </p:cNvPr>
          <p:cNvGrpSpPr/>
          <p:nvPr/>
        </p:nvGrpSpPr>
        <p:grpSpPr>
          <a:xfrm>
            <a:off x="7483876" y="1617407"/>
            <a:ext cx="4528685" cy="3361000"/>
            <a:chOff x="7483876" y="1617407"/>
            <a:chExt cx="4528685" cy="3361000"/>
          </a:xfrm>
        </p:grpSpPr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05626005-6D1E-42EC-97C0-96E4AF957430}"/>
                </a:ext>
              </a:extLst>
            </p:cNvPr>
            <p:cNvGrpSpPr/>
            <p:nvPr/>
          </p:nvGrpSpPr>
          <p:grpSpPr>
            <a:xfrm>
              <a:off x="7483876" y="1617407"/>
              <a:ext cx="4528685" cy="3361000"/>
              <a:chOff x="6467326" y="1617406"/>
              <a:chExt cx="5545235" cy="3849329"/>
            </a:xfrm>
          </p:grpSpPr>
          <p:pic>
            <p:nvPicPr>
              <p:cNvPr id="4" name="Kuva 3">
                <a:extLst>
                  <a:ext uri="{FF2B5EF4-FFF2-40B4-BE49-F238E27FC236}">
                    <a16:creationId xmlns:a16="http://schemas.microsoft.com/office/drawing/2014/main" id="{B5BD4A80-AF56-426B-BD71-91EF6BC8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7326" y="1617406"/>
                <a:ext cx="5545235" cy="3849329"/>
              </a:xfrm>
              <a:prstGeom prst="rect">
                <a:avLst/>
              </a:prstGeom>
            </p:spPr>
          </p:pic>
          <p:grpSp>
            <p:nvGrpSpPr>
              <p:cNvPr id="20" name="Ryhmä 19">
                <a:extLst>
                  <a:ext uri="{FF2B5EF4-FFF2-40B4-BE49-F238E27FC236}">
                    <a16:creationId xmlns:a16="http://schemas.microsoft.com/office/drawing/2014/main" id="{9C777E2E-72C5-4382-8B98-BF46F2B48536}"/>
                  </a:ext>
                </a:extLst>
              </p:cNvPr>
              <p:cNvGrpSpPr/>
              <p:nvPr/>
            </p:nvGrpSpPr>
            <p:grpSpPr>
              <a:xfrm>
                <a:off x="7235301" y="2059619"/>
                <a:ext cx="3755254" cy="2673659"/>
                <a:chOff x="7235301" y="2059619"/>
                <a:chExt cx="3755254" cy="2673659"/>
              </a:xfrm>
            </p:grpSpPr>
            <p:cxnSp>
              <p:nvCxnSpPr>
                <p:cNvPr id="6" name="Suora yhdysviiva 5">
                  <a:extLst>
                    <a:ext uri="{FF2B5EF4-FFF2-40B4-BE49-F238E27FC236}">
                      <a16:creationId xmlns:a16="http://schemas.microsoft.com/office/drawing/2014/main" id="{1F290C29-CBE0-4229-8AC2-43554D47267F}"/>
                    </a:ext>
                  </a:extLst>
                </p:cNvPr>
                <p:cNvCxnSpPr/>
                <p:nvPr/>
              </p:nvCxnSpPr>
              <p:spPr>
                <a:xfrm>
                  <a:off x="8487052" y="2059619"/>
                  <a:ext cx="2228296" cy="14204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uora yhdysviiva 6">
                  <a:extLst>
                    <a:ext uri="{FF2B5EF4-FFF2-40B4-BE49-F238E27FC236}">
                      <a16:creationId xmlns:a16="http://schemas.microsoft.com/office/drawing/2014/main" id="{7A76B066-E6A1-4CF4-940C-808C57B87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2212019"/>
                  <a:ext cx="3480047" cy="1325563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uora yhdysviiva 9">
                  <a:extLst>
                    <a:ext uri="{FF2B5EF4-FFF2-40B4-BE49-F238E27FC236}">
                      <a16:creationId xmlns:a16="http://schemas.microsoft.com/office/drawing/2014/main" id="{9CBA0514-C42D-44F7-BDB0-C7C5332A3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35301" y="3507690"/>
                  <a:ext cx="3755254" cy="40249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uora yhdysviiva 11">
                  <a:extLst>
                    <a:ext uri="{FF2B5EF4-FFF2-40B4-BE49-F238E27FC236}">
                      <a16:creationId xmlns:a16="http://schemas.microsoft.com/office/drawing/2014/main" id="{F6B678CB-25BE-49E1-8A5C-E22EE8B76E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3507690"/>
                  <a:ext cx="3524435" cy="1215230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uora yhdysviiva 15">
                  <a:extLst>
                    <a:ext uri="{FF2B5EF4-FFF2-40B4-BE49-F238E27FC236}">
                      <a16:creationId xmlns:a16="http://schemas.microsoft.com/office/drawing/2014/main" id="{94F1EECA-169F-4E53-95EA-72B10107AD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6120" y="4722920"/>
                  <a:ext cx="1571348" cy="10358"/>
                </a:xfrm>
                <a:prstGeom prst="line">
                  <a:avLst/>
                </a:prstGeom>
                <a:ln w="571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uora yhdysviiva 8">
              <a:extLst>
                <a:ext uri="{FF2B5EF4-FFF2-40B4-BE49-F238E27FC236}">
                  <a16:creationId xmlns:a16="http://schemas.microsoft.com/office/drawing/2014/main" id="{3E6F82CC-880D-4F30-B884-661B9CA55638}"/>
                </a:ext>
              </a:extLst>
            </p:cNvPr>
            <p:cNvCxnSpPr>
              <a:cxnSpLocks/>
            </p:cNvCxnSpPr>
            <p:nvPr/>
          </p:nvCxnSpPr>
          <p:spPr>
            <a:xfrm>
              <a:off x="9581317" y="4333475"/>
              <a:ext cx="983110" cy="4522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66D4ECA7-4A3F-4D94-AB0E-8FBE372EFFBB}"/>
              </a:ext>
            </a:extLst>
          </p:cNvPr>
          <p:cNvCxnSpPr>
            <a:cxnSpLocks/>
          </p:cNvCxnSpPr>
          <p:nvPr/>
        </p:nvCxnSpPr>
        <p:spPr>
          <a:xfrm>
            <a:off x="10564427" y="4342519"/>
            <a:ext cx="61348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uoli: Alas 21">
            <a:extLst>
              <a:ext uri="{FF2B5EF4-FFF2-40B4-BE49-F238E27FC236}">
                <a16:creationId xmlns:a16="http://schemas.microsoft.com/office/drawing/2014/main" id="{6388F073-5F74-4113-8CF6-6200A207C510}"/>
              </a:ext>
            </a:extLst>
          </p:cNvPr>
          <p:cNvSpPr/>
          <p:nvPr/>
        </p:nvSpPr>
        <p:spPr>
          <a:xfrm rot="10800000" flipH="1">
            <a:off x="10842924" y="4490591"/>
            <a:ext cx="45719" cy="49381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 descr="Mehiläinen keltaisessa kukassa">
            <a:extLst>
              <a:ext uri="{FF2B5EF4-FFF2-40B4-BE49-F238E27FC236}">
                <a16:creationId xmlns:a16="http://schemas.microsoft.com/office/drawing/2014/main" id="{10F16475-635A-4074-AF99-73D90EA26E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91" y="3798420"/>
            <a:ext cx="3906192" cy="26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24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72D60517C314989D813E3C215F105" ma:contentTypeVersion="31" ma:contentTypeDescription="Create a new document." ma:contentTypeScope="" ma:versionID="c58eb16e0a4d3060c4364aecb1ba8665">
  <xsd:schema xmlns:xsd="http://www.w3.org/2001/XMLSchema" xmlns:xs="http://www.w3.org/2001/XMLSchema" xmlns:p="http://schemas.microsoft.com/office/2006/metadata/properties" xmlns:ns3="bca42fc1-4880-40d4-8ef3-5377c753750d" xmlns:ns4="38de771e-5b7d-459a-b0ec-5eb01b48c5e9" targetNamespace="http://schemas.microsoft.com/office/2006/metadata/properties" ma:root="true" ma:fieldsID="3fc8f8f65a893bdb5d4ead1f7a043a6a" ns3:_="" ns4:_="">
    <xsd:import namespace="bca42fc1-4880-40d4-8ef3-5377c753750d"/>
    <xsd:import namespace="38de771e-5b7d-459a-b0ec-5eb01b48c5e9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TeamsChannelId" minOccurs="0"/>
                <xsd:element ref="ns3:Math_Settings" minOccurs="0"/>
                <xsd:element ref="ns3:IsNotebookLocked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42fc1-4880-40d4-8ef3-5377c753750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TeamsChannelId" ma:index="28" nillable="true" ma:displayName="Teams Channel Id" ma:internalName="TeamsChannelId">
      <xsd:simpleType>
        <xsd:restriction base="dms:Text"/>
      </xsd:simpleType>
    </xsd:element>
    <xsd:element name="Math_Settings" ma:index="29" nillable="true" ma:displayName="Math Settings" ma:internalName="Math_Settings">
      <xsd:simpleType>
        <xsd:restriction base="dms:Text"/>
      </xsd:simpleType>
    </xsd:element>
    <xsd:element name="IsNotebookLocked" ma:index="30" nillable="true" ma:displayName="Is Notebook Locked" ma:internalName="IsNotebookLocked">
      <xsd:simpleType>
        <xsd:restriction base="dms:Boolean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6" nillable="true" ma:displayName="Location" ma:internalName="MediaServiceLocatio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771e-5b7d-459a-b0ec-5eb01b48c5e9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bca42fc1-4880-40d4-8ef3-5377c753750d">
      <UserInfo>
        <DisplayName/>
        <AccountId xsi:nil="true"/>
        <AccountType/>
      </UserInfo>
    </Student_Groups>
    <Templates xmlns="bca42fc1-4880-40d4-8ef3-5377c753750d" xsi:nil="true"/>
    <TeamsChannelId xmlns="bca42fc1-4880-40d4-8ef3-5377c753750d" xsi:nil="true"/>
    <NotebookType xmlns="bca42fc1-4880-40d4-8ef3-5377c753750d" xsi:nil="true"/>
    <Students xmlns="bca42fc1-4880-40d4-8ef3-5377c753750d">
      <UserInfo>
        <DisplayName/>
        <AccountId xsi:nil="true"/>
        <AccountType/>
      </UserInfo>
    </Students>
    <Math_Settings xmlns="bca42fc1-4880-40d4-8ef3-5377c753750d" xsi:nil="true"/>
    <FolderType xmlns="bca42fc1-4880-40d4-8ef3-5377c753750d" xsi:nil="true"/>
    <Owner xmlns="bca42fc1-4880-40d4-8ef3-5377c753750d">
      <UserInfo>
        <DisplayName/>
        <AccountId xsi:nil="true"/>
        <AccountType/>
      </UserInfo>
    </Owner>
    <Has_Teacher_Only_SectionGroup xmlns="bca42fc1-4880-40d4-8ef3-5377c753750d" xsi:nil="true"/>
    <DefaultSectionNames xmlns="bca42fc1-4880-40d4-8ef3-5377c753750d" xsi:nil="true"/>
    <AppVersion xmlns="bca42fc1-4880-40d4-8ef3-5377c753750d" xsi:nil="true"/>
    <Invited_Teachers xmlns="bca42fc1-4880-40d4-8ef3-5377c753750d" xsi:nil="true"/>
    <Invited_Students xmlns="bca42fc1-4880-40d4-8ef3-5377c753750d" xsi:nil="true"/>
    <IsNotebookLocked xmlns="bca42fc1-4880-40d4-8ef3-5377c753750d" xsi:nil="true"/>
    <Teachers xmlns="bca42fc1-4880-40d4-8ef3-5377c753750d">
      <UserInfo>
        <DisplayName/>
        <AccountId xsi:nil="true"/>
        <AccountType/>
      </UserInfo>
    </Teachers>
    <Is_Collaboration_Space_Locked xmlns="bca42fc1-4880-40d4-8ef3-5377c753750d" xsi:nil="true"/>
    <CultureName xmlns="bca42fc1-4880-40d4-8ef3-5377c753750d" xsi:nil="true"/>
    <Self_Registration_Enabled xmlns="bca42fc1-4880-40d4-8ef3-5377c753750d" xsi:nil="true"/>
  </documentManagement>
</p:properties>
</file>

<file path=customXml/itemProps1.xml><?xml version="1.0" encoding="utf-8"?>
<ds:datastoreItem xmlns:ds="http://schemas.openxmlformats.org/officeDocument/2006/customXml" ds:itemID="{7BB6CB12-4171-4B8F-AEBF-33C475591C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A37AF1-8380-4D9C-A212-2C8759953D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42fc1-4880-40d4-8ef3-5377c753750d"/>
    <ds:schemaRef ds:uri="38de771e-5b7d-459a-b0ec-5eb01b48c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397D07-6CD5-481F-B320-891B34EDB182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bca42fc1-4880-40d4-8ef3-5377c753750d"/>
    <ds:schemaRef ds:uri="38de771e-5b7d-459a-b0ec-5eb01b48c5e9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9003</TotalTime>
  <Words>359</Words>
  <Application>Microsoft Office PowerPoint</Application>
  <PresentationFormat>Widescreen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Office-teema</vt:lpstr>
      <vt:lpstr>10. Elämän monipuolistuminen</vt:lpstr>
      <vt:lpstr>Elämän vanha aika (paleotsooninen)</vt:lpstr>
      <vt:lpstr>PowerPoint Presentation</vt:lpstr>
      <vt:lpstr>Elämän levittäytyminen maalle</vt:lpstr>
      <vt:lpstr>Selkärankaisten eläinten kehittyminen</vt:lpstr>
      <vt:lpstr>PowerPoint Presentation</vt:lpstr>
      <vt:lpstr>Elämän keskiaika (mesotsooninen)</vt:lpstr>
      <vt:lpstr>PowerPoint Presentation</vt:lpstr>
      <vt:lpstr>Koppisiemenisten kehittyminen</vt:lpstr>
      <vt:lpstr>PowerPoint Presentation</vt:lpstr>
      <vt:lpstr>Elämän uusi aika</vt:lpstr>
      <vt:lpstr>PowerPoint Presentation</vt:lpstr>
      <vt:lpstr>Massasukupuutot</vt:lpstr>
      <vt:lpstr>Avainsopeumat kirjan tehtävät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Kirsi Ukkola</dc:creator>
  <cp:lastModifiedBy>Katri Sarlund</cp:lastModifiedBy>
  <cp:revision>28</cp:revision>
  <dcterms:created xsi:type="dcterms:W3CDTF">2021-02-10T12:11:06Z</dcterms:created>
  <dcterms:modified xsi:type="dcterms:W3CDTF">2022-08-19T11:51:28Z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0x010100EA572D60517C314989D813E3C215F105</vt:lpwstr>
  </property>
</Properties>
</file>