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764" autoAdjust="0"/>
  </p:normalViewPr>
  <p:slideViewPr>
    <p:cSldViewPr snapToGrid="0">
      <p:cViewPr varScale="1">
        <p:scale>
          <a:sx n="89" d="100"/>
          <a:sy n="89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</a:pPr>
            <a:endParaRPr lang="fi" sz="12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</a:pPr>
            <a:endParaRPr lang="fi" sz="14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86200" lvl="8" indent="0">
              <a:spcBef>
                <a:spcPts val="0"/>
              </a:spcBef>
              <a:buClr>
                <a:schemeClr val="dk1"/>
              </a:buClr>
              <a:buNone/>
            </a:pPr>
            <a:endParaRPr lang="fi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endParaRPr lang="fi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har char="-"/>
            </a:pPr>
            <a:endParaRPr lang="fi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36775" y="2561400"/>
            <a:ext cx="8520600" cy="6969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fi"/>
              <a:t>Latinalainen Amerikka: Opitun kertaaminen (intiaanit &amp; itsenäistyminen), eriarvoisuus ja kulttuurit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4010500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r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19.10.2016 - HI6</a:t>
            </a:r>
          </a:p>
          <a:p>
            <a:pPr lvl="0" algn="r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Paavo Yliluoma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Joitain USA:n interventioita: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1850-l: Nicaragua (4 kertaa), Panama</a:t>
            </a:r>
            <a:br>
              <a:rPr lang="fi"/>
            </a:br>
            <a:r>
              <a:rPr lang="fi"/>
              <a:t>1890-l: Kuuba (huom: Guantánamo), Puerto Rico, Argentiina</a:t>
            </a:r>
            <a:br>
              <a:rPr lang="fi"/>
            </a:br>
            <a:r>
              <a:rPr lang="fi"/>
              <a:t>1900-l: Honduras, Dominikaaninen tasavalta, Meksiko</a:t>
            </a:r>
            <a:br>
              <a:rPr lang="fi"/>
            </a:br>
            <a:r>
              <a:rPr lang="fi"/>
              <a:t>1910-l: Haiti, Nicaragua, + samat kuin yllä</a:t>
            </a:r>
            <a:br>
              <a:rPr lang="fi"/>
            </a:br>
            <a:r>
              <a:rPr lang="fi"/>
              <a:t>1920-l: Guatemala, Nicaragua, Panama</a:t>
            </a:r>
            <a:br>
              <a:rPr lang="fi"/>
            </a:br>
            <a:r>
              <a:rPr lang="fi"/>
              <a:t>1930-l: El Salvaror, Dominikaanen tasavalta, Nicaragua, Meksiko</a:t>
            </a:r>
            <a:br>
              <a:rPr lang="fi"/>
            </a:br>
            <a:r>
              <a:rPr lang="fi"/>
              <a:t>1940-l: Costa Rica, El Salvador, Panama</a:t>
            </a:r>
            <a:br>
              <a:rPr lang="fi"/>
            </a:br>
            <a:r>
              <a:rPr lang="fi"/>
              <a:t>1950-l: Guatemala, Puerto Rico, Bolivia</a:t>
            </a:r>
            <a:br>
              <a:rPr lang="fi"/>
            </a:br>
            <a:r>
              <a:rPr lang="fi"/>
              <a:t>1960-l: Kuuba (Sikojenlahden maihinnousu), Ecuador, Brasilia, Guayna, Peru, Bolivia, jne (CIA:lla useita operaatioita eri maissa)</a:t>
            </a:r>
            <a:br>
              <a:rPr lang="fi"/>
            </a:br>
            <a:r>
              <a:rPr lang="fi"/>
              <a:t>1970-l: Chile, Uruguay, El Salvador.</a:t>
            </a:r>
            <a:br>
              <a:rPr lang="fi"/>
            </a:br>
            <a:r>
              <a:rPr lang="fi"/>
              <a:t>...</a:t>
            </a:r>
            <a:br>
              <a:rPr lang="fi"/>
            </a:br>
            <a:endParaRPr lang="fi"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832300" cy="650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fi"/>
              <a:t>Yhteisiä tekijöitä intiaaniyhteiskuntien tuholle: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977625"/>
            <a:ext cx="8736000" cy="398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Väestöromahdus (taudit)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Alkuperäisasukkaat työvoimaksi. 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Kuninkaiden kidnappaus → kiristys → murha 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Hallintojärjestelmien tuhoaminen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Alkuperäisasukkaiden </a:t>
            </a:r>
            <a:r>
              <a:rPr lang="fi" sz="2000" b="1" dirty="0"/>
              <a:t>kulttuurinen identiteetti</a:t>
            </a:r>
            <a:r>
              <a:rPr lang="fi" sz="2000" dirty="0"/>
              <a:t> murskattiin 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Korvattiin täysin vieraalla. 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Ei merkinnyt enää mitään olla asteekki tai inka.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Kulttuurit pyrittiin yhtenäistämään eurooppalaisten ehdoilla. 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Ekosysteemien romahdus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Vieraat viljelylajit syrjäyttivät paikallisia + uudet eläimet horjuttivat tasapainoa ja aiheuttivat eroosiota.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2. Atsteekki- ja inkavaltakuntien tilanne konkistadorien hyökätessä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430475"/>
            <a:ext cx="8520600" cy="3138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fi"/>
              <a:t>ATSTEEKIT: </a:t>
            </a:r>
            <a:br>
              <a:rPr lang="fi"/>
            </a:br>
            <a:r>
              <a:rPr lang="fi"/>
              <a:t>- Jukatanin niemimaalla eripuraisia kansoja.</a:t>
            </a:r>
            <a:br>
              <a:rPr lang="fi"/>
            </a:br>
            <a:r>
              <a:rPr lang="fi"/>
              <a:t>- Cortésilla 400 miestä, MUTTA apuna tuhansia intiaaniheimoja (tolteekkeja) </a:t>
            </a:r>
            <a:r>
              <a:rPr lang="fi" b="1"/>
              <a:t>liittolaisina</a:t>
            </a:r>
            <a:r>
              <a:rPr lang="fi"/>
              <a:t> asteekkeja vastaan välttyäkseen mm. verotukselta ja saavuttaakseen etuoikeuksia espanjalaisilta.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fi"/>
              <a:t>INKAT: </a:t>
            </a:r>
            <a:br>
              <a:rPr lang="fi"/>
            </a:br>
            <a:r>
              <a:rPr lang="fi"/>
              <a:t>- Pizarro ja 106 miestä tuli valtakuntaan, jossa oli vallanperimyskiista ja jota runteli </a:t>
            </a:r>
            <a:r>
              <a:rPr lang="fi" b="1"/>
              <a:t>sisällissota</a:t>
            </a:r>
            <a:r>
              <a:rPr lang="fi"/>
              <a:t>. Huayana Capac kuoli 1525 → Atahualpa ja Huascar jakoivat maan → Atahualpa liittoutui Pizarron kanssa ja tapatti veljensä → Sisällissota kiihtyi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fi" sz="3000">
                <a:solidFill>
                  <a:schemeClr val="dk2"/>
                </a:solidFill>
              </a:rPr>
              <a:t>3. Löytöretkien maailmanpoliittisia seurauksia: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Kirjaimellisesti globalisaation alku</a:t>
            </a:r>
          </a:p>
          <a:p>
            <a:pPr marL="914400" lvl="1" indent="-381000" rtl="0">
              <a:spcBef>
                <a:spcPts val="0"/>
              </a:spcBef>
              <a:buSzPct val="100000"/>
            </a:pPr>
            <a:r>
              <a:rPr lang="fi" sz="2400" dirty="0"/>
              <a:t>Voidaan siirtyä puhumaan todellisesta maailmanhistoriasta. 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Eurooppa # 1</a:t>
            </a:r>
          </a:p>
          <a:p>
            <a:pPr marL="914400" lvl="0" indent="-381000" rtl="0">
              <a:spcBef>
                <a:spcPts val="0"/>
              </a:spcBef>
              <a:buSzPct val="100000"/>
            </a:pPr>
            <a:r>
              <a:rPr lang="fi" sz="2400" dirty="0"/>
              <a:t>Kaupan ja kehityksen kärkeen.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Yhteenveto: Keskeisimmät valtainstituutiot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2400" dirty="0"/>
              <a:t>Espanjan kruunu</a:t>
            </a:r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2400" dirty="0"/>
              <a:t>Kaikista veroista viidennes (“royal fifth”) Espanjaan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2400" dirty="0"/>
              <a:t>Kirkko</a:t>
            </a:r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2400" dirty="0"/>
              <a:t>Eniten valtaa tavalliseen rahvaaseen</a:t>
            </a: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2400" dirty="0"/>
              <a:t>Patriarkkaarisuus</a:t>
            </a:r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2400" dirty="0"/>
              <a:t>Miehillä valta (julkinen ja yksityinen)</a:t>
            </a:r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2400" dirty="0"/>
              <a:t>Perintö miesten kautta, EI naisten → Pojat etusijalla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Piirrä demografinen valtahierarkia Latinalaisessa Amerikassa! 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880557"/>
            <a:ext cx="8520600" cy="268831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err="1"/>
              <a:t>Katso</a:t>
            </a:r>
            <a:r>
              <a:rPr lang="en-US" dirty="0"/>
              <a:t> </a:t>
            </a:r>
            <a:r>
              <a:rPr lang="en-US" dirty="0" err="1"/>
              <a:t>tunnin</a:t>
            </a:r>
            <a:r>
              <a:rPr lang="en-US" dirty="0"/>
              <a:t> 6 </a:t>
            </a:r>
            <a:r>
              <a:rPr lang="en-US" dirty="0" err="1"/>
              <a:t>dia</a:t>
            </a:r>
            <a:r>
              <a:rPr lang="en-US" dirty="0"/>
              <a:t>, </a:t>
            </a:r>
            <a:r>
              <a:rPr lang="en-US" dirty="0" err="1"/>
              <a:t>jossa</a:t>
            </a:r>
            <a:r>
              <a:rPr lang="en-US" dirty="0"/>
              <a:t> </a:t>
            </a:r>
            <a:r>
              <a:rPr lang="en-US" dirty="0" err="1"/>
              <a:t>näkyy</a:t>
            </a:r>
            <a:r>
              <a:rPr lang="en-US" dirty="0"/>
              <a:t> </a:t>
            </a:r>
            <a:r>
              <a:rPr lang="en-US" dirty="0" err="1"/>
              <a:t>väestön</a:t>
            </a:r>
            <a:r>
              <a:rPr lang="en-US" dirty="0"/>
              <a:t> </a:t>
            </a:r>
            <a:r>
              <a:rPr lang="en-US" dirty="0" err="1"/>
              <a:t>valtahierarkiapyramidi</a:t>
            </a:r>
            <a:r>
              <a:rPr lang="en-US" dirty="0"/>
              <a:t> </a:t>
            </a:r>
            <a:r>
              <a:rPr lang="en-US" dirty="0" err="1"/>
              <a:t>yhdessä</a:t>
            </a:r>
            <a:r>
              <a:rPr lang="en-US" dirty="0"/>
              <a:t> </a:t>
            </a:r>
            <a:r>
              <a:rPr lang="en-US" dirty="0" err="1"/>
              <a:t>kuvista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42625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Yhteenveto: Latinalaisen Amerikan valtioiden itsenäistymiseen liittyvät yhteiset tekijät: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533500"/>
            <a:ext cx="8520600" cy="3524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Vanhojen eurooppalaisten siirtomaavaltaimperiumien heikentyminen.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Espanja, Portugali, Ranska...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USA:n itsenäistyminen (1776) konkreettinen innoittaja ja esimerkki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b="1" dirty="0"/>
              <a:t>Ranskan vallankumous</a:t>
            </a:r>
            <a:r>
              <a:rPr lang="fi" sz="2000" dirty="0"/>
              <a:t> (1789) ideologinen innoittaja.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Liberalismi ja nationalismi.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Eliitin (kreolien) pyrkimys saada lisää poliittista ja taloudellista valtaa </a:t>
            </a:r>
            <a:br>
              <a:rPr lang="fi" sz="2000" dirty="0"/>
            </a:br>
            <a:r>
              <a:rPr lang="fi" sz="2000" dirty="0"/>
              <a:t>→ Itsenästymisen perusteleminen kansalle liberalismin ihanteilla. </a:t>
            </a:r>
            <a:br>
              <a:rPr lang="fi" sz="2000" dirty="0"/>
            </a:br>
            <a:r>
              <a:rPr lang="fi" sz="2000" dirty="0"/>
              <a:t>= Ylhäältä johdettuja vallankumouksia (Esim. Simón Bolivar)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T1: Mitä yhteisiä tekijöitä liittyy Latinalaisen Amerikan valtioiden itsenäistymistä seuranneeseen yhteiskunnalliseen kehitykseen?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1946350"/>
            <a:ext cx="8520600" cy="262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dirty="0"/>
              <a:t>Itsenäistyminen ei muuttanut valtarakenteita.</a:t>
            </a:r>
            <a:br>
              <a:rPr lang="fi" dirty="0"/>
            </a:br>
            <a:r>
              <a:rPr lang="fi" dirty="0"/>
              <a:t>1. Kreolit 2. Mestitsit/mulatit 3. </a:t>
            </a:r>
            <a:r>
              <a:rPr lang="fi" sz="1800" dirty="0"/>
              <a:t>Intiaanit</a:t>
            </a:r>
            <a:r>
              <a:rPr lang="fi" dirty="0"/>
              <a:t>/</a:t>
            </a:r>
            <a:r>
              <a:rPr lang="fi" sz="1800" dirty="0"/>
              <a:t>mustat (vaikka orjuus kiellettii</a:t>
            </a:r>
            <a:r>
              <a:rPr lang="fi" dirty="0"/>
              <a:t>n)</a:t>
            </a:r>
          </a:p>
          <a:p>
            <a:pPr marL="5143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dirty="0"/>
              <a:t>Vallassa </a:t>
            </a:r>
            <a:r>
              <a:rPr lang="fi" i="1" dirty="0"/>
              <a:t>caudillot </a:t>
            </a:r>
            <a:r>
              <a:rPr lang="fi" dirty="0"/>
              <a:t>ja suurmaanomistajat (kreoleita).</a:t>
            </a:r>
          </a:p>
          <a:p>
            <a:pPr marL="971550" lvl="1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dirty="0"/>
              <a:t>Caudillo = kenraali, jolla yksityisarmeija. Vallassa lähes kaikissa valtioissa.</a:t>
            </a:r>
          </a:p>
          <a:p>
            <a:pPr marL="5143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dirty="0"/>
              <a:t>Sotilasvallankaappaukset ja -johtajat yleisiä.</a:t>
            </a:r>
          </a:p>
          <a:p>
            <a:pPr marL="5143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dirty="0"/>
              <a:t>Sisäisiä (myös ulkoisia) konflikteja runsaasti.</a:t>
            </a:r>
          </a:p>
          <a:p>
            <a:pPr marL="5143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dirty="0"/>
              <a:t>Talous kuralla → Lainat ulkomailta → Riippuvuus ulkovalloista + rahat sotatoimiin ja oman vallan pönkittämiseen.</a:t>
            </a:r>
          </a:p>
          <a:p>
            <a:pPr marL="5143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dirty="0"/>
              <a:t>Katolisen kirkon vahva vaikutus.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T2: Miksi Latinalaista Amerikkaa on kutsuttu USA:n takapihaksi?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112150" y="1449375"/>
            <a:ext cx="8965200" cy="3627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Taustalla Monroen oppi.</a:t>
            </a:r>
            <a:br>
              <a:rPr lang="fi" sz="2000" dirty="0"/>
            </a:br>
            <a:r>
              <a:rPr lang="fi" sz="2000" dirty="0"/>
              <a:t>→ USA:n oikeudet ja edut Amerikan MANTEREILLA.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Taloudelliset kytkökset.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Latinalaisen Amerikan maat velkaantuivat USA:lle.</a:t>
            </a: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USA:n omistukset (kaivokset, rautatiet, jne) ja suuryritysten edut.</a:t>
            </a:r>
            <a:br>
              <a:rPr lang="fi" sz="2000" dirty="0"/>
            </a:br>
            <a:r>
              <a:rPr lang="fi" sz="2000" dirty="0"/>
              <a:t>→ Taloudellinen riippuvuussuhde (Lat.Am) + intressi (USA)</a:t>
            </a: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000" dirty="0"/>
              <a:t>Lukuisat sotilaallispoliittiset interventiot = USA huseerasi “omalla takapihalla”.</a:t>
            </a:r>
            <a:br>
              <a:rPr lang="fi" sz="2000" dirty="0"/>
            </a:br>
            <a:r>
              <a:rPr lang="fi" sz="2000" dirty="0"/>
              <a:t>→ Järjesteltiin omia etuja mielensä mukaan piittaamatta valtiojärjestyksestä tai demokraattisista ihanteista.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261</Words>
  <Application>Microsoft Office PowerPoint</Application>
  <PresentationFormat>Näytössä katseltava esitys (16:9)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simple-light-2</vt:lpstr>
      <vt:lpstr>Latinalainen Amerikka: Opitun kertaaminen (intiaanit &amp; itsenäistyminen), eriarvoisuus ja kulttuurit</vt:lpstr>
      <vt:lpstr>Yhteisiä tekijöitä intiaaniyhteiskuntien tuholle: </vt:lpstr>
      <vt:lpstr>2. Atsteekki- ja inkavaltakuntien tilanne konkistadorien hyökätessä</vt:lpstr>
      <vt:lpstr>3. Löytöretkien maailmanpoliittisia seurauksia:</vt:lpstr>
      <vt:lpstr>Yhteenveto: Keskeisimmät valtainstituutiot</vt:lpstr>
      <vt:lpstr>Piirrä demografinen valtahierarkia Latinalaisessa Amerikassa! </vt:lpstr>
      <vt:lpstr>Yhteenveto: Latinalaisen Amerikan valtioiden itsenäistymiseen liittyvät yhteiset tekijät:</vt:lpstr>
      <vt:lpstr>T1: Mitä yhteisiä tekijöitä liittyy Latinalaisen Amerikan valtioiden itsenäistymistä seuranneeseen yhteiskunnalliseen kehitykseen?</vt:lpstr>
      <vt:lpstr>T2: Miksi Latinalaista Amerikkaa on kutsuttu USA:n takapihaksi?</vt:lpstr>
      <vt:lpstr>Joitain USA:n interventioita: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Latinalainen Amerikka: Opitun kertaaminen (intiaanit &amp; itsenäistyminen), eriarvoisuus ja kulttuurit</dc:title>
  <dc:creator>Paavo Yliluoma</dc:creator>
  <cp:lastModifiedBy>Paavo Yliluoma</cp:lastModifiedBy>
  <cp:revision>3</cp:revision>
  <dcterms:modified xsi:type="dcterms:W3CDTF">2016-10-20T10:44:13Z</dcterms:modified>
</cp:coreProperties>
</file>