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70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KvQjgC9sIY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95275" rtl="0">
              <a:spcBef>
                <a:spcPts val="0"/>
              </a:spcBef>
              <a:buClr>
                <a:srgbClr val="252525"/>
              </a:buClr>
              <a:buSzPct val="95454"/>
              <a:buChar char="-"/>
            </a:pPr>
            <a:endParaRPr lang="fi" sz="1050" dirty="0">
              <a:solidFill>
                <a:srgbClr val="252525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Char char="-"/>
            </a:pPr>
            <a:endParaRPr lang="fi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04800" rtl="0">
              <a:spcBef>
                <a:spcPts val="0"/>
              </a:spcBef>
              <a:buClr>
                <a:schemeClr val="dk1"/>
              </a:buClr>
              <a:buSzPct val="100000"/>
              <a:buChar char="-"/>
            </a:pPr>
            <a:endParaRPr lang="fi" sz="1200" u="sng" dirty="0">
              <a:solidFill>
                <a:schemeClr val="hlink"/>
              </a:solidFill>
              <a:highlight>
                <a:srgbClr val="FFFFFF"/>
              </a:highlight>
              <a:hlinkClick r:id="rId3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Char char="-"/>
            </a:pPr>
            <a:endParaRPr lang="fi" b="1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fi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95275" rtl="0">
              <a:spcBef>
                <a:spcPts val="0"/>
              </a:spcBef>
              <a:buClr>
                <a:srgbClr val="252525"/>
              </a:buClr>
              <a:buSzPct val="95454"/>
              <a:buChar char="-"/>
            </a:pPr>
            <a:endParaRPr sz="1050" dirty="0">
              <a:solidFill>
                <a:srgbClr val="252525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i"/>
              <a:t>‹#›</a:t>
            </a:fld>
            <a:endParaRPr lang="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i"/>
              <a:t>‹#›</a:t>
            </a:fld>
            <a:endParaRPr lang="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i"/>
              <a:t>‹#›</a:t>
            </a:fld>
            <a:endParaRPr lang="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i"/>
              <a:t>‹#›</a:t>
            </a:fld>
            <a:endParaRPr lang="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i"/>
              <a:t>‹#›</a:t>
            </a:fld>
            <a:endParaRPr lang="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i"/>
              <a:t>‹#›</a:t>
            </a:fld>
            <a:endParaRPr lang="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i"/>
              <a:t>‹#›</a:t>
            </a:fld>
            <a:endParaRPr lang="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i"/>
              <a:t>‹#›</a:t>
            </a:fld>
            <a:endParaRPr lang="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i"/>
              <a:t>‹#›</a:t>
            </a:fld>
            <a:endParaRPr lang="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i"/>
              <a:t>‹#›</a:t>
            </a:fld>
            <a:endParaRPr lang="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i"/>
              <a:t>‹#›</a:t>
            </a:fld>
            <a:endParaRPr lang="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fi" sz="1000">
                <a:solidFill>
                  <a:schemeClr val="dk2"/>
                </a:solidFill>
              </a:rPr>
              <a:t>‹#›</a:t>
            </a:fld>
            <a:endParaRPr lang="fi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i.wikipedia.org/wiki/Mel_Gibson" TargetMode="External"/><Relationship Id="rId7" Type="http://schemas.openxmlformats.org/officeDocument/2006/relationships/hyperlink" Target="https://www.youtube.com/watch?v=_YEIgHn2GXk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fi.wikipedia.org/wiki/Jukatek" TargetMode="External"/><Relationship Id="rId5" Type="http://schemas.openxmlformats.org/officeDocument/2006/relationships/hyperlink" Target="https://fi.wikipedia.org/wiki/Konkistadori" TargetMode="External"/><Relationship Id="rId4" Type="http://schemas.openxmlformats.org/officeDocument/2006/relationships/hyperlink" Target="https://fi.wikipedia.org/wiki/Mayojen_korkeakulttuuri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519183" y="55142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" sz="6000"/>
              <a:t>Latinalaisen Amerikan korkeakulttuurit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483375" y="3728350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fi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12.10.2016 - HI6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fi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Paavo Yliluoma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"/>
              <a:t>Inkojen luokkayhteiskunta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fi" sz="2000" dirty="0"/>
              <a:t>Julkinen valta suuri</a:t>
            </a:r>
          </a:p>
          <a:p>
            <a:pPr marL="457200" lvl="0" indent="-3810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fi" sz="2000" dirty="0"/>
              <a:t>Työverotus (!)</a:t>
            </a:r>
          </a:p>
          <a:p>
            <a:pPr marL="457200" lvl="0" indent="-3810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fi" sz="2000" dirty="0"/>
              <a:t>Työkykyiset rakennusprojekteissa ja armeijassa.</a:t>
            </a:r>
          </a:p>
          <a:p>
            <a:pPr marL="457200" lvl="0" indent="-3810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fi" sz="2000" dirty="0"/>
              <a:t>Kansalaisia valvottiin: määräsi avioliitoista, ammateista, työstä jne.</a:t>
            </a:r>
          </a:p>
          <a:p>
            <a:pPr marL="457200" lvl="0" indent="-3810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fi" sz="2000" dirty="0"/>
              <a:t>Aikansa “hyvinvointivaltio” = Perustoimeentulo valtiolta (ilmainen vilja pula-aikana). Huolenpito vanhuksista, sairaista, leskistä, orvoista. Kaikille oikeudenkäynti. 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Pedanet</a:t>
            </a:r>
            <a:r>
              <a:rPr lang="en-US" dirty="0"/>
              <a:t> –</a:t>
            </a:r>
            <a:r>
              <a:rPr lang="en-US" dirty="0" err="1"/>
              <a:t>tehtävät</a:t>
            </a:r>
            <a:r>
              <a:rPr lang="en-US" dirty="0"/>
              <a:t>!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87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97075" y="118850"/>
            <a:ext cx="2900400" cy="366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"/>
              <a:t>Mesoamerikan korkeakulttuurit</a:t>
            </a:r>
          </a:p>
        </p:txBody>
      </p:sp>
      <p:pic>
        <p:nvPicPr>
          <p:cNvPr id="67" name="Shape 67" descr="mesoamerica-1-63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5800" y="118837"/>
            <a:ext cx="6076950" cy="456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267850" y="8429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"/>
              <a:t>Mayat (n. 1000 eaa – 800 jaa)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267850" y="14156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fi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Teokratia, joka muodostui kaupunkivaltioista (väh. 80 kpl.)</a:t>
            </a:r>
          </a:p>
          <a:p>
            <a:pPr marL="457200" lvl="0" indent="-38100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fi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Maanviljely elinkeinona</a:t>
            </a:r>
          </a:p>
          <a:p>
            <a:pPr marL="914400" lvl="1" indent="-34290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○"/>
            </a:pPr>
            <a:r>
              <a:rPr lang="fi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Maissi, pavut, pengerviljely</a:t>
            </a:r>
          </a:p>
          <a:p>
            <a:pPr marL="457200" lvl="0" indent="-38100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fi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Kirjoitustaito</a:t>
            </a:r>
            <a:r>
              <a:rPr lang="fi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erittäin kehittynyt (kuvakieli) </a:t>
            </a:r>
          </a:p>
          <a:p>
            <a:pPr marL="457200" lvl="0" indent="-38100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fi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Matemaatikkoja</a:t>
            </a:r>
          </a:p>
          <a:p>
            <a:pPr marL="914400" lvl="1" indent="-34290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○"/>
            </a:pPr>
            <a:r>
              <a:rPr lang="fi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Nolla, jota alettiin käyttää Euroopassa vasta 1500-l.</a:t>
            </a:r>
          </a:p>
          <a:p>
            <a:pPr marL="457200" lvl="0" indent="-38100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fi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Huippukehittynyt </a:t>
            </a:r>
            <a:r>
              <a:rPr lang="fi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astronomia</a:t>
            </a:r>
          </a:p>
          <a:p>
            <a:pPr marL="914400" lvl="1" indent="-34290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○"/>
            </a:pPr>
            <a:r>
              <a:rPr lang="fi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Tiesivät aurinkovuoden pituuden → Kalenteri jaettu 365pv, tiedettiin planeettojen liikkeet (Venus)</a:t>
            </a:r>
          </a:p>
          <a:p>
            <a:pPr marL="914400" lvl="1" indent="-34290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○"/>
            </a:pPr>
            <a:r>
              <a:rPr lang="fi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Miksi?</a:t>
            </a:r>
          </a:p>
        </p:txBody>
      </p:sp>
      <p:sp>
        <p:nvSpPr>
          <p:cNvPr id="74" name="Shape 74"/>
          <p:cNvSpPr txBox="1"/>
          <p:nvPr/>
        </p:nvSpPr>
        <p:spPr>
          <a:xfrm>
            <a:off x="431650" y="127475"/>
            <a:ext cx="8282100" cy="82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fi" sz="1800"/>
              <a:t>7000 eKr maanviljely saapuu mesoamerikkaan (Väli-Amerikkaan)</a:t>
            </a:r>
          </a:p>
          <a:p>
            <a:pPr marL="914400" lvl="1" indent="-342900" rtl="0">
              <a:spcBef>
                <a:spcPts val="0"/>
              </a:spcBef>
              <a:buSzPct val="100000"/>
              <a:buChar char="○"/>
            </a:pPr>
            <a:r>
              <a:rPr lang="fi" sz="1800"/>
              <a:t>Mm. Olmeekit, tolteekit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5" name="Shape 75" descr="mayakirjoitus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4150" y="2160973"/>
            <a:ext cx="2683699" cy="1211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"/>
              <a:t>Uskonto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Char char="-"/>
            </a:pPr>
            <a:endParaRPr/>
          </a:p>
        </p:txBody>
      </p:sp>
      <p:pic>
        <p:nvPicPr>
          <p:cNvPr id="82" name="Shape 82" descr="chichen-itza copy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589" y="0"/>
            <a:ext cx="8620659" cy="5114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700900" cy="1057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" sz="1800" b="1" i="1">
                <a:solidFill>
                  <a:srgbClr val="252525"/>
                </a:solidFill>
                <a:highlight>
                  <a:srgbClr val="FFFFFF"/>
                </a:highlight>
              </a:rPr>
              <a:t>Apocalypto</a:t>
            </a:r>
            <a:r>
              <a:rPr lang="fi" sz="1800">
                <a:solidFill>
                  <a:srgbClr val="252525"/>
                </a:solidFill>
                <a:highlight>
                  <a:srgbClr val="FFFFFF"/>
                </a:highlight>
              </a:rPr>
              <a:t> (</a:t>
            </a:r>
            <a:r>
              <a:rPr lang="fi" sz="1800">
                <a:solidFill>
                  <a:srgbClr val="0B0080"/>
                </a:solidFill>
                <a:highlight>
                  <a:srgbClr val="FFFFFF"/>
                </a:highlight>
                <a:hlinkClick r:id="rId3"/>
              </a:rPr>
              <a:t>Mel Gibsonin</a:t>
            </a:r>
            <a:r>
              <a:rPr lang="fi" sz="1800">
                <a:solidFill>
                  <a:srgbClr val="252525"/>
                </a:solidFill>
                <a:highlight>
                  <a:srgbClr val="FFFFFF"/>
                </a:highlight>
              </a:rPr>
              <a:t> 2006). Kuvaa fiktiivisesti </a:t>
            </a:r>
            <a:r>
              <a:rPr lang="fi" sz="1800">
                <a:solidFill>
                  <a:srgbClr val="0B0080"/>
                </a:solidFill>
                <a:highlight>
                  <a:srgbClr val="FFFFFF"/>
                </a:highlight>
                <a:hlinkClick r:id="rId4"/>
              </a:rPr>
              <a:t>mayojen korkeakulttuurin</a:t>
            </a:r>
            <a:r>
              <a:rPr lang="fi" sz="1800">
                <a:solidFill>
                  <a:srgbClr val="252525"/>
                </a:solidFill>
                <a:highlight>
                  <a:srgbClr val="FFFFFF"/>
                </a:highlight>
              </a:rPr>
              <a:t> rappiota ennen </a:t>
            </a:r>
            <a:r>
              <a:rPr lang="fi" sz="1800">
                <a:solidFill>
                  <a:srgbClr val="0B0080"/>
                </a:solidFill>
                <a:highlight>
                  <a:srgbClr val="FFFFFF"/>
                </a:highlight>
                <a:hlinkClick r:id="rId5"/>
              </a:rPr>
              <a:t>konkistadorien</a:t>
            </a:r>
            <a:r>
              <a:rPr lang="fi" sz="1800">
                <a:solidFill>
                  <a:srgbClr val="252525"/>
                </a:solidFill>
                <a:highlight>
                  <a:srgbClr val="FFFFFF"/>
                </a:highlight>
              </a:rPr>
              <a:t> saapumista. Elokuvassa puhutaan </a:t>
            </a:r>
            <a:r>
              <a:rPr lang="fi" sz="1800">
                <a:solidFill>
                  <a:srgbClr val="0B0080"/>
                </a:solidFill>
                <a:highlight>
                  <a:srgbClr val="FFFFFF"/>
                </a:highlight>
                <a:hlinkClick r:id="rId6"/>
              </a:rPr>
              <a:t>jukatekin</a:t>
            </a:r>
            <a:r>
              <a:rPr lang="fi" sz="1800">
                <a:solidFill>
                  <a:srgbClr val="252525"/>
                </a:solidFill>
                <a:highlight>
                  <a:srgbClr val="FFFFFF"/>
                </a:highlight>
              </a:rPr>
              <a:t> mayakieltä: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311700" y="160482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" u="sng">
                <a:solidFill>
                  <a:schemeClr val="hlink"/>
                </a:solidFill>
                <a:hlinkClick r:id="rId7"/>
              </a:rPr>
              <a:t>https://www.youtube.com/watch?v=_YEIgHn2GXk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"/>
              <a:t>Asteekit (n. 1300 jaa – 1521 jaa) 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704500" cy="3799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fi" dirty="0"/>
              <a:t>Kaupunkivaltiokulttuuri viidakossa</a:t>
            </a:r>
          </a:p>
          <a:p>
            <a:pPr marL="457200" lvl="0" indent="-3683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fi" dirty="0"/>
              <a:t>Aluksi valta heimopäälliköillä, sitten valta keskittyi (hierarkia)</a:t>
            </a:r>
          </a:p>
          <a:p>
            <a:pPr marL="914400" lvl="1" indent="-3429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fi" dirty="0"/>
              <a:t>Papisto valta-asemassa</a:t>
            </a:r>
          </a:p>
          <a:p>
            <a:pPr marL="457200" lvl="0" indent="-3683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fi" dirty="0"/>
              <a:t>Valloittajakansaa</a:t>
            </a:r>
          </a:p>
          <a:p>
            <a:pPr marL="914400" lvl="1" indent="-3429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fi" dirty="0"/>
              <a:t>Rituaaliset sodat, ihmisuhrit</a:t>
            </a:r>
          </a:p>
          <a:p>
            <a:pPr marL="457200" lvl="0" indent="-3683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fi" dirty="0"/>
              <a:t>Kehittynyt hallinto (verotus), laki, kauppa, astrologia</a:t>
            </a:r>
          </a:p>
          <a:p>
            <a:pPr marL="457200" lvl="0" indent="-3683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fi" dirty="0"/>
              <a:t>Maa yhteisomistuksessa, johon vain käyttöoikeus</a:t>
            </a:r>
          </a:p>
          <a:p>
            <a:pPr marL="914400" lvl="1" indent="-3429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fi" dirty="0"/>
              <a:t>Maissi, suklaa, tupakka, pippuri, pengerviljely</a:t>
            </a:r>
          </a:p>
          <a:p>
            <a:pPr lvl="0" rtl="0">
              <a:spcBef>
                <a:spcPts val="0"/>
              </a:spcBef>
              <a:buNone/>
            </a:pPr>
            <a:endParaRPr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925" y="101550"/>
            <a:ext cx="4571100" cy="1811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" sz="2250" b="1">
                <a:highlight>
                  <a:srgbClr val="FFFFFF"/>
                </a:highlight>
              </a:rPr>
              <a:t>Tenochtitlán</a:t>
            </a:r>
          </a:p>
          <a:p>
            <a:pPr lvl="0">
              <a:spcBef>
                <a:spcPts val="0"/>
              </a:spcBef>
              <a:buNone/>
            </a:pPr>
            <a:r>
              <a:rPr lang="fi" sz="2250">
                <a:highlight>
                  <a:srgbClr val="FFFFFF"/>
                </a:highlight>
              </a:rPr>
              <a:t>300 000 - 500 000 asukasta</a:t>
            </a:r>
          </a:p>
          <a:p>
            <a:pPr lvl="0">
              <a:spcBef>
                <a:spcPts val="0"/>
              </a:spcBef>
              <a:buNone/>
            </a:pPr>
            <a:r>
              <a:rPr lang="fi" sz="2250">
                <a:highlight>
                  <a:srgbClr val="FFFFFF"/>
                </a:highlight>
              </a:rPr>
              <a:t>(Suurin kaupunki Euroopassa Konstantinopoli 200 000 asukasta)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1" name="Shape 101" descr="tenochtitlan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511950" cy="3914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 descr="tenochtitlan-1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8454" y="1912874"/>
            <a:ext cx="4995551" cy="3230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9" name="Shape 109" descr="SouthAmerica_phy1 (1)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2677" y="0"/>
            <a:ext cx="361864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"/>
              <a:t>Inkat (n. 1000 jaa - 1572 jaa)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fi" sz="1600" dirty="0"/>
              <a:t>Inkat yhdistivät eri kansoja tekivät alueista provinsseja</a:t>
            </a:r>
          </a:p>
          <a:p>
            <a:pPr marL="914400" lvl="1" indent="-3429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fi" dirty="0"/>
              <a:t>Sotilaallinen valloitus vasta viimeinen keino</a:t>
            </a:r>
          </a:p>
          <a:p>
            <a:pPr marL="457200" lvl="0" indent="-3429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fi" sz="1400" dirty="0"/>
              <a:t>Maantieteen (andit) vuoksi valtakuntaa hankala hallita: </a:t>
            </a:r>
          </a:p>
          <a:p>
            <a:pPr marL="914400" lvl="1" indent="-3429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fi" dirty="0"/>
              <a:t>Kapinat yleisiä, eikä valtakunta ehtinyt yhtenäistyä ennen konkistadorien tuloa.</a:t>
            </a:r>
          </a:p>
          <a:p>
            <a:pPr marL="914400" lvl="1" indent="-3429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fi" dirty="0"/>
              <a:t>Väestönsiirrot </a:t>
            </a:r>
          </a:p>
          <a:p>
            <a:pPr marL="914400" lvl="1" indent="-3429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fi" dirty="0"/>
              <a:t>Yhteinen virkakieli (lingua franca): ketšua</a:t>
            </a:r>
          </a:p>
          <a:p>
            <a:pPr marL="457200" lvl="0" indent="-3556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fi" sz="1600" dirty="0"/>
              <a:t>Laajenemisen syitä:  tehokas hallinto, armeija, tieverkosto (huippu!)</a:t>
            </a:r>
          </a:p>
          <a:p>
            <a:pPr marL="457200" lvl="0" indent="-3556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fi" sz="1600" dirty="0"/>
              <a:t>Edistynyt pengerviljely → mahdollisti viljelyn vuorilla (maissi ja peruna)</a:t>
            </a:r>
          </a:p>
          <a:p>
            <a:pPr marL="914400" lvl="1" indent="-3429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fi" dirty="0"/>
              <a:t>Tärkeä kotieläin laama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309</Words>
  <Application>Microsoft Office PowerPoint</Application>
  <PresentationFormat>Näytössä katseltava esitys (16:9)</PresentationFormat>
  <Paragraphs>48</Paragraphs>
  <Slides>11</Slides>
  <Notes>10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4" baseType="lpstr">
      <vt:lpstr>Arial</vt:lpstr>
      <vt:lpstr>Calibri</vt:lpstr>
      <vt:lpstr>simple-light-2</vt:lpstr>
      <vt:lpstr>Latinalaisen Amerikan korkeakulttuurit</vt:lpstr>
      <vt:lpstr>Mesoamerikan korkeakulttuurit</vt:lpstr>
      <vt:lpstr>Mayat (n. 1000 eaa – 800 jaa)</vt:lpstr>
      <vt:lpstr>Uskonto</vt:lpstr>
      <vt:lpstr>Apocalypto (Mel Gibsonin 2006). Kuvaa fiktiivisesti mayojen korkeakulttuurin rappiota ennen konkistadorien saapumista. Elokuvassa puhutaan jukatekin mayakieltä:</vt:lpstr>
      <vt:lpstr>Asteekit (n. 1300 jaa – 1521 jaa) </vt:lpstr>
      <vt:lpstr>Tenochtitlán 300 000 - 500 000 asukasta (Suurin kaupunki Euroopassa Konstantinopoli 200 000 asukasta)</vt:lpstr>
      <vt:lpstr>PowerPoint-esitys</vt:lpstr>
      <vt:lpstr>Inkat (n. 1000 jaa - 1572 jaa)</vt:lpstr>
      <vt:lpstr>Inkojen luokkayhteiskunta</vt:lpstr>
      <vt:lpstr>Pedanet –tehtävät!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Latinalaisen Amerikan korkeakulttuurit</dc:title>
  <dc:creator>Paavo Yliluoma</dc:creator>
  <cp:lastModifiedBy>Paavo Yliluoma</cp:lastModifiedBy>
  <cp:revision>2</cp:revision>
  <dcterms:modified xsi:type="dcterms:W3CDTF">2016-10-14T07:08:33Z</dcterms:modified>
</cp:coreProperties>
</file>