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endParaRPr lang="fi"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fi"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fi"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endParaRPr lang="fi"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23850" rtl="0">
              <a:spcBef>
                <a:spcPts val="0"/>
              </a:spcBef>
              <a:spcAft>
                <a:spcPts val="1600"/>
              </a:spcAft>
              <a:buClr>
                <a:schemeClr val="dk2"/>
              </a:buClr>
              <a:buSzPct val="83333"/>
              <a:buChar char="-"/>
            </a:pPr>
            <a:endParaRPr sz="1800">
              <a:solidFill>
                <a:schemeClr val="dk2"/>
              </a:solidFill>
            </a:endParaRPr>
          </a:p>
          <a:p>
            <a:pPr marL="457200" lvl="0" indent="-342900">
              <a:spcBef>
                <a:spcPts val="0"/>
              </a:spcBef>
              <a:spcAft>
                <a:spcPts val="1600"/>
              </a:spcAft>
              <a:buClr>
                <a:schemeClr val="dk2"/>
              </a:buClr>
              <a:buSzPct val="163636"/>
              <a:buChar cha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fi"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endParaRPr lang="fi" sz="1050" dirty="0">
              <a:solidFill>
                <a:srgbClr val="252525"/>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fi"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endParaRPr lang="fi"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endParaRPr lang="fi"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fi" sz="1000">
                <a:solidFill>
                  <a:schemeClr val="dk2"/>
                </a:solidFill>
              </a:rPr>
              <a:t>‹#›</a:t>
            </a:fld>
            <a:endParaRPr lang="fi"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ess.fi/uutiset/ulkomaat/art227362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omenkuvalehti.fi/jutut/ulkomaat/paivan-kuvat-burka-ja-niqab-ovat-nyt-kiellettyja-ranskassa-mita-ne-ova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Clr>
                <a:schemeClr val="dk1"/>
              </a:buClr>
              <a:buSzPct val="25000"/>
              <a:buFont typeface="Arial"/>
              <a:buNone/>
            </a:pPr>
            <a:r>
              <a:rPr lang="fi"/>
              <a:t>Islam - Siirtomaakaudesta moderniin</a:t>
            </a:r>
          </a:p>
          <a:p>
            <a:pPr lvl="0">
              <a:spcBef>
                <a:spcPts val="0"/>
              </a:spcBef>
              <a:buNone/>
            </a:pPr>
            <a:endParaRP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lgn="r">
              <a:lnSpc>
                <a:spcPct val="90000"/>
              </a:lnSpc>
              <a:spcBef>
                <a:spcPts val="1000"/>
              </a:spcBef>
              <a:buClr>
                <a:schemeClr val="dk1"/>
              </a:buClr>
              <a:buSzPct val="45833"/>
              <a:buFont typeface="Arial"/>
              <a:buNone/>
            </a:pPr>
            <a:r>
              <a:rPr lang="fi" sz="2400">
                <a:solidFill>
                  <a:schemeClr val="dk1"/>
                </a:solidFill>
                <a:latin typeface="Calibri"/>
                <a:ea typeface="Calibri"/>
                <a:cs typeface="Calibri"/>
                <a:sym typeface="Calibri"/>
              </a:rPr>
              <a:t>9.11.2016, HI6.1.</a:t>
            </a:r>
          </a:p>
          <a:p>
            <a:pPr lvl="0" algn="r">
              <a:lnSpc>
                <a:spcPct val="90000"/>
              </a:lnSpc>
              <a:spcBef>
                <a:spcPts val="1000"/>
              </a:spcBef>
              <a:buClr>
                <a:schemeClr val="dk1"/>
              </a:buClr>
              <a:buSzPct val="45833"/>
              <a:buFont typeface="Arial"/>
              <a:buNone/>
            </a:pPr>
            <a:r>
              <a:rPr lang="fi" sz="2400">
                <a:solidFill>
                  <a:schemeClr val="dk1"/>
                </a:solidFill>
                <a:latin typeface="Calibri"/>
                <a:ea typeface="Calibri"/>
                <a:cs typeface="Calibri"/>
                <a:sym typeface="Calibri"/>
              </a:rPr>
              <a:t>Paavo Yliluoma</a:t>
            </a:r>
          </a:p>
          <a:p>
            <a:pPr lvl="0">
              <a:spcBef>
                <a:spcPts val="0"/>
              </a:spcBef>
              <a:buClr>
                <a:schemeClr val="dk1"/>
              </a:buClr>
              <a:buSzPct val="39285"/>
              <a:buFont typeface="Arial"/>
              <a:buNone/>
            </a:pPr>
            <a:endParaRPr/>
          </a:p>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10000" y="125650"/>
            <a:ext cx="3260100" cy="4446300"/>
          </a:xfrm>
          <a:prstGeom prst="rect">
            <a:avLst/>
          </a:prstGeom>
        </p:spPr>
        <p:txBody>
          <a:bodyPr lIns="91425" tIns="91425" rIns="91425" bIns="91425" anchor="t" anchorCtr="0">
            <a:noAutofit/>
          </a:bodyPr>
          <a:lstStyle/>
          <a:p>
            <a:pPr lvl="0">
              <a:spcBef>
                <a:spcPts val="0"/>
              </a:spcBef>
              <a:buNone/>
            </a:pPr>
            <a:r>
              <a:rPr lang="fi"/>
              <a:t>Esimerkki imperialismista Lähi-idässä: Sykes–Picot -sopimus = Britannian ja Ranskan vuonna 1916 solmima salainen etupiirisopimus </a:t>
            </a:r>
          </a:p>
        </p:txBody>
      </p:sp>
      <p:pic>
        <p:nvPicPr>
          <p:cNvPr id="110" name="Shape 110" descr="sykes-picot.jpg"/>
          <p:cNvPicPr preferRelativeResize="0"/>
          <p:nvPr/>
        </p:nvPicPr>
        <p:blipFill>
          <a:blip r:embed="rId3">
            <a:alphaModFix/>
          </a:blip>
          <a:stretch>
            <a:fillRect/>
          </a:stretch>
        </p:blipFill>
        <p:spPr>
          <a:xfrm>
            <a:off x="3429000" y="0"/>
            <a:ext cx="5715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7" name="Shape 117" descr="fasadihalal.jpg"/>
          <p:cNvPicPr preferRelativeResize="0"/>
          <p:nvPr/>
        </p:nvPicPr>
        <p:blipFill>
          <a:blip r:embed="rId3">
            <a:alphaModFix/>
          </a:blip>
          <a:stretch>
            <a:fillRect/>
          </a:stretch>
        </p:blipFill>
        <p:spPr>
          <a:xfrm>
            <a:off x="4924975" y="-42037"/>
            <a:ext cx="4286250" cy="3419475"/>
          </a:xfrm>
          <a:prstGeom prst="rect">
            <a:avLst/>
          </a:prstGeom>
          <a:noFill/>
          <a:ln>
            <a:noFill/>
          </a:ln>
        </p:spPr>
      </p:pic>
      <p:pic>
        <p:nvPicPr>
          <p:cNvPr id="118" name="Shape 118" descr="fingerpori.jpg"/>
          <p:cNvPicPr preferRelativeResize="0"/>
          <p:nvPr/>
        </p:nvPicPr>
        <p:blipFill>
          <a:blip r:embed="rId4">
            <a:alphaModFix/>
          </a:blip>
          <a:stretch>
            <a:fillRect/>
          </a:stretch>
        </p:blipFill>
        <p:spPr>
          <a:xfrm>
            <a:off x="459425" y="2458000"/>
            <a:ext cx="7999349" cy="2685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i"/>
              <a:t>5) Kansallisvaltioiden aika</a:t>
            </a:r>
          </a:p>
        </p:txBody>
      </p:sp>
      <p:sp>
        <p:nvSpPr>
          <p:cNvPr id="124" name="Shape 124"/>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25" name="Shape 125" descr="dates-independence.gif"/>
          <p:cNvPicPr preferRelativeResize="0"/>
          <p:nvPr/>
        </p:nvPicPr>
        <p:blipFill>
          <a:blip r:embed="rId3">
            <a:alphaModFix/>
          </a:blip>
          <a:stretch>
            <a:fillRect/>
          </a:stretch>
        </p:blipFill>
        <p:spPr>
          <a:xfrm>
            <a:off x="1086024" y="1017724"/>
            <a:ext cx="7397442" cy="57161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i"/>
              <a:t>Lue sivut 28-29 ja mieti: </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406400" rtl="0">
              <a:lnSpc>
                <a:spcPct val="100000"/>
              </a:lnSpc>
              <a:spcBef>
                <a:spcPts val="0"/>
              </a:spcBef>
              <a:spcAft>
                <a:spcPts val="0"/>
              </a:spcAft>
              <a:buClr>
                <a:schemeClr val="dk1"/>
              </a:buClr>
              <a:buSzPct val="100000"/>
            </a:pPr>
            <a:r>
              <a:rPr lang="fi" sz="2800">
                <a:solidFill>
                  <a:schemeClr val="dk1"/>
                </a:solidFill>
              </a:rPr>
              <a:t>Mitä ongelmia islamilaisilla valtiolla on ja mistä arvelisitte niiden johtuvan?</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79425"/>
            <a:ext cx="8520600" cy="572700"/>
          </a:xfrm>
          <a:prstGeom prst="rect">
            <a:avLst/>
          </a:prstGeom>
        </p:spPr>
        <p:txBody>
          <a:bodyPr lIns="91425" tIns="91425" rIns="91425" bIns="91425" anchor="t" anchorCtr="0">
            <a:noAutofit/>
          </a:bodyPr>
          <a:lstStyle/>
          <a:p>
            <a:pPr lvl="0">
              <a:spcBef>
                <a:spcPts val="0"/>
              </a:spcBef>
              <a:buNone/>
            </a:pPr>
            <a:r>
              <a:rPr lang="fi" sz="4000"/>
              <a:t>Islamilaisten valtioiden ongelmia:</a:t>
            </a:r>
          </a:p>
        </p:txBody>
      </p:sp>
      <p:sp>
        <p:nvSpPr>
          <p:cNvPr id="137" name="Shape 137"/>
          <p:cNvSpPr txBox="1">
            <a:spLocks noGrp="1"/>
          </p:cNvSpPr>
          <p:nvPr>
            <p:ph type="body" idx="1"/>
          </p:nvPr>
        </p:nvSpPr>
        <p:spPr>
          <a:xfrm>
            <a:off x="311700" y="869950"/>
            <a:ext cx="8637000" cy="3747600"/>
          </a:xfrm>
          <a:prstGeom prst="rect">
            <a:avLst/>
          </a:prstGeom>
        </p:spPr>
        <p:txBody>
          <a:bodyPr lIns="91425" tIns="91425" rIns="91425" bIns="91425" anchor="t" anchorCtr="0">
            <a:noAutofit/>
          </a:bodyPr>
          <a:lstStyle/>
          <a:p>
            <a:pPr marL="457200" lvl="0" indent="-381000" rtl="0">
              <a:spcBef>
                <a:spcPts val="0"/>
              </a:spcBef>
              <a:buSzPct val="100000"/>
            </a:pPr>
            <a:r>
              <a:rPr lang="fi" sz="2400"/>
              <a:t>Siirtomaakauden jättämät arvet:</a:t>
            </a:r>
          </a:p>
          <a:p>
            <a:pPr marL="914400" lvl="1" indent="-355600" rtl="0">
              <a:spcBef>
                <a:spcPts val="0"/>
              </a:spcBef>
              <a:buSzPct val="100000"/>
            </a:pPr>
            <a:r>
              <a:rPr lang="fi" sz="2000"/>
              <a:t>Tuhoava vaikutus talouden ja eri instituutioihin.</a:t>
            </a:r>
          </a:p>
          <a:p>
            <a:pPr marL="457200" lvl="0" indent="-381000" rtl="0">
              <a:spcBef>
                <a:spcPts val="0"/>
              </a:spcBef>
              <a:buSzPct val="100000"/>
            </a:pPr>
            <a:r>
              <a:rPr lang="fi" sz="2400"/>
              <a:t>Sukuvaltainen hallintotapa → korruptio, nepotismi, demokratian ongelmat.</a:t>
            </a:r>
          </a:p>
          <a:p>
            <a:pPr marL="457200" lvl="0" indent="-381000" rtl="0">
              <a:spcBef>
                <a:spcPts val="0"/>
              </a:spcBef>
              <a:buSzPct val="100000"/>
            </a:pPr>
            <a:r>
              <a:rPr lang="fi" sz="2400"/>
              <a:t>Paine uudistaa, toisaalta vanhoillisten muslimien paine</a:t>
            </a:r>
          </a:p>
          <a:p>
            <a:pPr marL="914400" lvl="1" indent="-355600" rtl="0">
              <a:spcBef>
                <a:spcPts val="0"/>
              </a:spcBef>
              <a:buSzPct val="100000"/>
            </a:pPr>
            <a:r>
              <a:rPr lang="fi" sz="2000"/>
              <a:t>Kansalaisyhteiskunta heikko.</a:t>
            </a:r>
          </a:p>
          <a:p>
            <a:pPr marL="457200" lvl="0" indent="-381000" rtl="0">
              <a:spcBef>
                <a:spcPts val="0"/>
              </a:spcBef>
              <a:buSzPct val="100000"/>
            </a:pPr>
            <a:r>
              <a:rPr lang="fi" sz="2400"/>
              <a:t>Öljytulot harvoille.</a:t>
            </a:r>
          </a:p>
          <a:p>
            <a:pPr marL="457200" lvl="0" indent="-381000" rtl="0">
              <a:spcBef>
                <a:spcPts val="0"/>
              </a:spcBef>
              <a:buSzPct val="100000"/>
            </a:pPr>
            <a:r>
              <a:rPr lang="fi" sz="2400"/>
              <a:t>Sosiaaliset ongelmat ratkaisematta.</a:t>
            </a:r>
          </a:p>
          <a:p>
            <a:pPr marL="457200" lvl="0" indent="-381000" rtl="0">
              <a:spcBef>
                <a:spcPts val="0"/>
              </a:spcBef>
              <a:buSzPct val="100000"/>
            </a:pPr>
            <a:r>
              <a:rPr lang="fi" sz="2400"/>
              <a:t>Kansallisvaltio vs. sirpalaiset heimot/uskontokunnat.</a:t>
            </a:r>
          </a:p>
          <a:p>
            <a:pPr marL="914400" lvl="1" indent="-355600" rtl="0">
              <a:spcBef>
                <a:spcPts val="0"/>
              </a:spcBef>
              <a:buSzPct val="100000"/>
            </a:pPr>
            <a:r>
              <a:rPr lang="fi" sz="2000"/>
              <a:t>Esim. “Libya on heimovaltio”</a:t>
            </a:r>
          </a:p>
          <a:p>
            <a:pPr lvl="0">
              <a:spcBef>
                <a:spcPts val="0"/>
              </a:spcBef>
              <a:buClr>
                <a:schemeClr val="dk1"/>
              </a:buClr>
              <a:buSzPct val="61111"/>
              <a:buFont typeface="Arial"/>
              <a:buNone/>
            </a:pPr>
            <a:endParaRP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fi"/>
              <a:t>Lue sivut 38-40 ja mieti:</a:t>
            </a: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406400">
              <a:lnSpc>
                <a:spcPct val="100000"/>
              </a:lnSpc>
              <a:spcBef>
                <a:spcPts val="0"/>
              </a:spcBef>
              <a:spcAft>
                <a:spcPts val="0"/>
              </a:spcAft>
              <a:buClr>
                <a:schemeClr val="dk1"/>
              </a:buClr>
              <a:buSzPct val="100000"/>
            </a:pPr>
            <a:r>
              <a:rPr lang="fi" sz="2800">
                <a:solidFill>
                  <a:schemeClr val="dk1"/>
                </a:solidFill>
              </a:rPr>
              <a:t>Mistä johtuu islamilaisten maiden kriittisyys länttä kohtaan? Mitkä asiat herättävät muslimeissa ristiriitaisia tunteita?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112650"/>
            <a:ext cx="8520600" cy="572700"/>
          </a:xfrm>
          <a:prstGeom prst="rect">
            <a:avLst/>
          </a:prstGeom>
        </p:spPr>
        <p:txBody>
          <a:bodyPr lIns="91425" tIns="91425" rIns="91425" bIns="91425" anchor="t" anchorCtr="0">
            <a:noAutofit/>
          </a:bodyPr>
          <a:lstStyle/>
          <a:p>
            <a:pPr lvl="0">
              <a:spcBef>
                <a:spcPts val="0"/>
              </a:spcBef>
              <a:buClr>
                <a:schemeClr val="dk1"/>
              </a:buClr>
              <a:buSzPct val="30555"/>
              <a:buFont typeface="Arial"/>
              <a:buNone/>
            </a:pPr>
            <a:r>
              <a:rPr lang="fi" sz="3600"/>
              <a:t>“Miksi muslimimaat ei tykkää meistä nykyään?”</a:t>
            </a:r>
          </a:p>
        </p:txBody>
      </p:sp>
      <p:sp>
        <p:nvSpPr>
          <p:cNvPr id="149" name="Shape 149"/>
          <p:cNvSpPr txBox="1">
            <a:spLocks noGrp="1"/>
          </p:cNvSpPr>
          <p:nvPr>
            <p:ph type="body" idx="1"/>
          </p:nvPr>
        </p:nvSpPr>
        <p:spPr>
          <a:xfrm>
            <a:off x="106400" y="1941425"/>
            <a:ext cx="9071100" cy="3202200"/>
          </a:xfrm>
          <a:prstGeom prst="rect">
            <a:avLst/>
          </a:prstGeom>
        </p:spPr>
        <p:txBody>
          <a:bodyPr lIns="91425" tIns="91425" rIns="91425" bIns="91425" anchor="t" anchorCtr="0">
            <a:noAutofit/>
          </a:bodyPr>
          <a:lstStyle/>
          <a:p>
            <a:pPr lvl="0" algn="ctr" rtl="0">
              <a:lnSpc>
                <a:spcPct val="100000"/>
              </a:lnSpc>
              <a:spcBef>
                <a:spcPts val="0"/>
              </a:spcBef>
              <a:buNone/>
            </a:pPr>
            <a:r>
              <a:rPr lang="fi" sz="3600"/>
              <a:t>Historiallisia syitä:</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3175" y="276950"/>
            <a:ext cx="4201500" cy="1353600"/>
          </a:xfrm>
          <a:prstGeom prst="rect">
            <a:avLst/>
          </a:prstGeom>
        </p:spPr>
        <p:txBody>
          <a:bodyPr lIns="91425" tIns="91425" rIns="91425" bIns="91425" anchor="t" anchorCtr="0">
            <a:noAutofit/>
          </a:bodyPr>
          <a:lstStyle/>
          <a:p>
            <a:pPr lvl="0">
              <a:spcBef>
                <a:spcPts val="0"/>
              </a:spcBef>
              <a:spcAft>
                <a:spcPts val="1600"/>
              </a:spcAft>
              <a:buClr>
                <a:schemeClr val="dk1"/>
              </a:buClr>
              <a:buSzPct val="39285"/>
              <a:buFont typeface="Arial"/>
              <a:buNone/>
            </a:pPr>
            <a:r>
              <a:rPr lang="fi">
                <a:solidFill>
                  <a:schemeClr val="dk2"/>
                </a:solidFill>
              </a:rPr>
              <a:t>Länsimaisten öljy-yhtiöiden valta 1950-l. </a:t>
            </a:r>
          </a:p>
        </p:txBody>
      </p:sp>
      <p:sp>
        <p:nvSpPr>
          <p:cNvPr id="155" name="Shape 155"/>
          <p:cNvSpPr txBox="1">
            <a:spLocks noGrp="1"/>
          </p:cNvSpPr>
          <p:nvPr>
            <p:ph type="body" idx="1"/>
          </p:nvPr>
        </p:nvSpPr>
        <p:spPr>
          <a:xfrm>
            <a:off x="59550" y="2901125"/>
            <a:ext cx="8520600" cy="3416400"/>
          </a:xfrm>
          <a:prstGeom prst="rect">
            <a:avLst/>
          </a:prstGeom>
        </p:spPr>
        <p:txBody>
          <a:bodyPr lIns="91425" tIns="91425" rIns="91425" bIns="91425" anchor="t" anchorCtr="0">
            <a:noAutofit/>
          </a:bodyPr>
          <a:lstStyle/>
          <a:p>
            <a:pPr lvl="0" rtl="0">
              <a:lnSpc>
                <a:spcPct val="100000"/>
              </a:lnSpc>
              <a:spcBef>
                <a:spcPts val="0"/>
              </a:spcBef>
              <a:buNone/>
            </a:pPr>
            <a:r>
              <a:rPr lang="fi" sz="2000"/>
              <a:t>Kartellia pyörittivät: Exxon, Shell, Texaco, British Petroleum, Chevron, Mobil ja Gulf.</a:t>
            </a:r>
          </a:p>
          <a:p>
            <a:pPr marL="457200" lvl="0" indent="-355600">
              <a:lnSpc>
                <a:spcPct val="100000"/>
              </a:lnSpc>
              <a:spcBef>
                <a:spcPts val="0"/>
              </a:spcBef>
              <a:buSzPct val="100000"/>
              <a:buChar char="-"/>
            </a:pPr>
            <a:r>
              <a:rPr lang="fi" sz="2000"/>
              <a:t>Omistivat 85% kaikista maailman öljyvarannoista (ennen öljykriisiä -73).</a:t>
            </a:r>
            <a:br>
              <a:rPr lang="fi" sz="2000"/>
            </a:br>
            <a:r>
              <a:rPr lang="fi" sz="2000"/>
              <a:t>→ Shaahin valtaannousun tukeminen Iranissa 1953.</a:t>
            </a:r>
            <a:br>
              <a:rPr lang="fi" sz="2000"/>
            </a:br>
            <a:r>
              <a:rPr lang="fi" sz="2000"/>
              <a:t>→ Islamilainen vallankumous 1979 Shaahia ja USA:ta vastaan.</a:t>
            </a:r>
          </a:p>
        </p:txBody>
      </p:sp>
      <p:pic>
        <p:nvPicPr>
          <p:cNvPr id="156" name="Shape 156" descr="exxon iran.jpg"/>
          <p:cNvPicPr preferRelativeResize="0"/>
          <p:nvPr/>
        </p:nvPicPr>
        <p:blipFill>
          <a:blip r:embed="rId3">
            <a:alphaModFix/>
          </a:blip>
          <a:stretch>
            <a:fillRect/>
          </a:stretch>
        </p:blipFill>
        <p:spPr>
          <a:xfrm>
            <a:off x="3916450" y="0"/>
            <a:ext cx="5227550" cy="2940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159275"/>
            <a:ext cx="8520600" cy="572700"/>
          </a:xfrm>
          <a:prstGeom prst="rect">
            <a:avLst/>
          </a:prstGeom>
        </p:spPr>
        <p:txBody>
          <a:bodyPr lIns="91425" tIns="91425" rIns="91425" bIns="91425" anchor="t" anchorCtr="0">
            <a:noAutofit/>
          </a:bodyPr>
          <a:lstStyle/>
          <a:p>
            <a:pPr lvl="0">
              <a:spcBef>
                <a:spcPts val="0"/>
              </a:spcBef>
              <a:spcAft>
                <a:spcPts val="1600"/>
              </a:spcAft>
              <a:buNone/>
            </a:pPr>
            <a:r>
              <a:rPr lang="fi" sz="3000">
                <a:solidFill>
                  <a:schemeClr val="dk2"/>
                </a:solidFill>
              </a:rPr>
              <a:t>Israelin politiikka</a:t>
            </a:r>
          </a:p>
        </p:txBody>
      </p:sp>
      <p:sp>
        <p:nvSpPr>
          <p:cNvPr id="162" name="Shape 162"/>
          <p:cNvSpPr txBox="1">
            <a:spLocks noGrp="1"/>
          </p:cNvSpPr>
          <p:nvPr>
            <p:ph type="body" idx="1"/>
          </p:nvPr>
        </p:nvSpPr>
        <p:spPr>
          <a:xfrm>
            <a:off x="101600" y="1068450"/>
            <a:ext cx="8579700" cy="3888300"/>
          </a:xfrm>
          <a:prstGeom prst="rect">
            <a:avLst/>
          </a:prstGeom>
        </p:spPr>
        <p:txBody>
          <a:bodyPr lIns="91425" tIns="91425" rIns="91425" bIns="91425" anchor="t" anchorCtr="0">
            <a:noAutofit/>
          </a:bodyPr>
          <a:lstStyle/>
          <a:p>
            <a:pPr marL="457200" lvl="0" indent="-381000" rtl="0">
              <a:lnSpc>
                <a:spcPct val="100000"/>
              </a:lnSpc>
              <a:spcBef>
                <a:spcPts val="0"/>
              </a:spcBef>
              <a:buSzPct val="100000"/>
              <a:buChar char="-"/>
            </a:pPr>
            <a:r>
              <a:rPr lang="fi" sz="2400"/>
              <a:t>USA vahva liittolainen.</a:t>
            </a:r>
          </a:p>
          <a:p>
            <a:pPr marL="457200" lvl="0" indent="-381000" rtl="0">
              <a:lnSpc>
                <a:spcPct val="100000"/>
              </a:lnSpc>
              <a:spcBef>
                <a:spcPts val="0"/>
              </a:spcBef>
              <a:buSzPct val="100000"/>
              <a:buChar char="-"/>
            </a:pPr>
            <a:r>
              <a:rPr lang="fi" sz="2400"/>
              <a:t>Länsi kylmässä sodassa Israelin puolella, NL arabimaiden puolella.</a:t>
            </a:r>
          </a:p>
          <a:p>
            <a:pPr marL="457200" lvl="0" indent="-381000" rtl="0">
              <a:lnSpc>
                <a:spcPct val="100000"/>
              </a:lnSpc>
              <a:spcBef>
                <a:spcPts val="0"/>
              </a:spcBef>
              <a:buSzPct val="100000"/>
              <a:buChar char="-"/>
            </a:pPr>
            <a:r>
              <a:rPr lang="fi" sz="2400"/>
              <a:t>Israel ollut sodassa mm. Egyptiä, Jordaniaa, Irakia, Saudi-Arabiaa, Libanonia, Syyriaa, Jemeniä, Algeriaa ja Marokkoa vastaan.</a:t>
            </a:r>
          </a:p>
          <a:p>
            <a:pPr marL="457200" lvl="0" indent="-381000" rtl="0">
              <a:lnSpc>
                <a:spcPct val="100000"/>
              </a:lnSpc>
              <a:spcBef>
                <a:spcPts val="0"/>
              </a:spcBef>
              <a:buSzPct val="100000"/>
              <a:buChar char="-"/>
            </a:pPr>
            <a:r>
              <a:rPr lang="fi" sz="2400"/>
              <a:t>Palestiinan kysymys.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txBox="1">
            <a:spLocks noGrp="1"/>
          </p:cNvSpPr>
          <p:nvPr>
            <p:ph type="body" idx="1"/>
          </p:nvPr>
        </p:nvSpPr>
        <p:spPr>
          <a:xfrm>
            <a:off x="106350" y="1721875"/>
            <a:ext cx="1620600" cy="4103100"/>
          </a:xfrm>
          <a:prstGeom prst="rect">
            <a:avLst/>
          </a:prstGeom>
        </p:spPr>
        <p:txBody>
          <a:bodyPr lIns="91425" tIns="91425" rIns="91425" bIns="91425" anchor="t" anchorCtr="0">
            <a:noAutofit/>
          </a:bodyPr>
          <a:lstStyle/>
          <a:p>
            <a:pPr lvl="0">
              <a:spcBef>
                <a:spcPts val="0"/>
              </a:spcBef>
              <a:buNone/>
            </a:pPr>
            <a:r>
              <a:rPr lang="fi" sz="2000" i="1"/>
              <a:t>“Israel is only defending itself against terrorism?”</a:t>
            </a:r>
          </a:p>
        </p:txBody>
      </p:sp>
      <p:pic>
        <p:nvPicPr>
          <p:cNvPr id="169" name="Shape 169" descr="palestine-israel.png"/>
          <p:cNvPicPr preferRelativeResize="0"/>
          <p:nvPr/>
        </p:nvPicPr>
        <p:blipFill>
          <a:blip r:embed="rId3">
            <a:alphaModFix/>
          </a:blip>
          <a:stretch>
            <a:fillRect/>
          </a:stretch>
        </p:blipFill>
        <p:spPr>
          <a:xfrm>
            <a:off x="1766775" y="-112024"/>
            <a:ext cx="7738200" cy="5255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fi"/>
              <a:t>Lue oppikirjasta “Islamilainen laki”, s.20.</a:t>
            </a:r>
          </a:p>
          <a:p>
            <a:pPr lvl="0">
              <a:spcBef>
                <a:spcPts val="0"/>
              </a:spcBef>
              <a:buNone/>
            </a:pPr>
            <a:endParaRP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spcAft>
                <a:spcPts val="1600"/>
              </a:spcAft>
              <a:buNone/>
            </a:pPr>
            <a:r>
              <a:rPr lang="fi" sz="3000">
                <a:solidFill>
                  <a:schemeClr val="dk2"/>
                </a:solidFill>
              </a:rPr>
              <a:t>USA:n terrorismin vastaisen sodan nimissä tehdyt interventiot.</a:t>
            </a:r>
          </a:p>
        </p:txBody>
      </p:sp>
      <p:sp>
        <p:nvSpPr>
          <p:cNvPr id="175" name="Shape 175"/>
          <p:cNvSpPr txBox="1">
            <a:spLocks noGrp="1"/>
          </p:cNvSpPr>
          <p:nvPr>
            <p:ph type="body" idx="1"/>
          </p:nvPr>
        </p:nvSpPr>
        <p:spPr>
          <a:xfrm>
            <a:off x="252875" y="1572675"/>
            <a:ext cx="4588200" cy="3416400"/>
          </a:xfrm>
          <a:prstGeom prst="rect">
            <a:avLst/>
          </a:prstGeom>
        </p:spPr>
        <p:txBody>
          <a:bodyPr lIns="91425" tIns="91425" rIns="91425" bIns="91425" anchor="t" anchorCtr="0">
            <a:noAutofit/>
          </a:bodyPr>
          <a:lstStyle/>
          <a:p>
            <a:pPr marL="457200" lvl="0" indent="-381000" rtl="0">
              <a:lnSpc>
                <a:spcPct val="100000"/>
              </a:lnSpc>
              <a:spcBef>
                <a:spcPts val="0"/>
              </a:spcBef>
              <a:buSzPct val="100000"/>
              <a:buChar char="-"/>
            </a:pPr>
            <a:r>
              <a:rPr lang="fi" sz="2400"/>
              <a:t>Afganistan: Auttoi itse valtaan talibanit 1970-luvulla.</a:t>
            </a:r>
          </a:p>
          <a:p>
            <a:pPr marL="457200" lvl="0" indent="-381000" rtl="0">
              <a:lnSpc>
                <a:spcPct val="100000"/>
              </a:lnSpc>
              <a:spcBef>
                <a:spcPts val="0"/>
              </a:spcBef>
              <a:buSzPct val="100000"/>
              <a:buChar char="-"/>
            </a:pPr>
            <a:r>
              <a:rPr lang="fi" sz="2400"/>
              <a:t>Irak: Tuki aluksi Saddamin hallintoa ja sittemmin hyökkäsi ilman YK:n hyväksyntää.</a:t>
            </a:r>
            <a:br>
              <a:rPr lang="fi" sz="2400"/>
            </a:br>
            <a:r>
              <a:rPr lang="fi" sz="2400"/>
              <a:t>→ Epävakauden luominen.</a:t>
            </a:r>
          </a:p>
        </p:txBody>
      </p:sp>
      <p:pic>
        <p:nvPicPr>
          <p:cNvPr id="176" name="Shape 176" descr="oilfreedom.jpg"/>
          <p:cNvPicPr preferRelativeResize="0"/>
          <p:nvPr/>
        </p:nvPicPr>
        <p:blipFill>
          <a:blip r:embed="rId3">
            <a:alphaModFix/>
          </a:blip>
          <a:stretch>
            <a:fillRect/>
          </a:stretch>
        </p:blipFill>
        <p:spPr>
          <a:xfrm>
            <a:off x="4908175" y="1966631"/>
            <a:ext cx="4235825" cy="3176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51200"/>
            <a:ext cx="8520600" cy="572700"/>
          </a:xfrm>
          <a:prstGeom prst="rect">
            <a:avLst/>
          </a:prstGeom>
        </p:spPr>
        <p:txBody>
          <a:bodyPr lIns="91425" tIns="91425" rIns="91425" bIns="91425" anchor="t" anchorCtr="0">
            <a:noAutofit/>
          </a:bodyPr>
          <a:lstStyle/>
          <a:p>
            <a:pPr lvl="0" rtl="0">
              <a:spcBef>
                <a:spcPts val="0"/>
              </a:spcBef>
              <a:buNone/>
            </a:pPr>
            <a:endParaRPr sz="2400"/>
          </a:p>
        </p:txBody>
      </p:sp>
      <p:sp>
        <p:nvSpPr>
          <p:cNvPr id="182" name="Shape 182"/>
          <p:cNvSpPr txBox="1">
            <a:spLocks noGrp="1"/>
          </p:cNvSpPr>
          <p:nvPr>
            <p:ph type="body" idx="1"/>
          </p:nvPr>
        </p:nvSpPr>
        <p:spPr>
          <a:xfrm>
            <a:off x="311700" y="1459050"/>
            <a:ext cx="8520600" cy="3109800"/>
          </a:xfrm>
          <a:prstGeom prst="rect">
            <a:avLst/>
          </a:prstGeom>
        </p:spPr>
        <p:txBody>
          <a:bodyPr lIns="91425" tIns="91425" rIns="91425" bIns="91425" anchor="t" anchorCtr="0">
            <a:noAutofit/>
          </a:bodyPr>
          <a:lstStyle/>
          <a:p>
            <a:pPr lvl="0" rtl="0">
              <a:spcBef>
                <a:spcPts val="0"/>
              </a:spcBef>
              <a:buNone/>
            </a:pPr>
            <a:endParaRPr/>
          </a:p>
        </p:txBody>
      </p:sp>
      <p:pic>
        <p:nvPicPr>
          <p:cNvPr id="183" name="Shape 183" descr="muslim_2000_final.jpg"/>
          <p:cNvPicPr preferRelativeResize="0"/>
          <p:nvPr/>
        </p:nvPicPr>
        <p:blipFill>
          <a:blip r:embed="rId3">
            <a:alphaModFix/>
          </a:blip>
          <a:stretch>
            <a:fillRect/>
          </a:stretch>
        </p:blipFill>
        <p:spPr>
          <a:xfrm>
            <a:off x="1238250" y="623902"/>
            <a:ext cx="7735257" cy="451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1700" y="371400"/>
            <a:ext cx="8670900" cy="44847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fi"/>
              <a:t>“Britannia tutkii islamilaisten sharia-tuomioistuinten toiminnan maassa.</a:t>
            </a:r>
          </a:p>
          <a:p>
            <a:pPr lvl="0" rtl="0">
              <a:spcBef>
                <a:spcPts val="0"/>
              </a:spcBef>
              <a:spcAft>
                <a:spcPts val="0"/>
              </a:spcAft>
              <a:buClr>
                <a:schemeClr val="dk1"/>
              </a:buClr>
              <a:buSzPct val="61111"/>
              <a:buFont typeface="Arial"/>
              <a:buNone/>
            </a:pPr>
            <a:r>
              <a:rPr lang="fi"/>
              <a:t>Brittimedian mukaan maassa toimii arviolta 30 sharia-tuomioistuinta. Vaikka tuomioistuinten päätöksillä ei ole lainvoimaa, muslimiyhteisöissä niillä on paljon valtaa. Britannian sisäministeriö haluaa selvittää, antavatko tuomioistuimet ratkaisuja, jotka ovat ristiriidassa Britannian lainsäädännön kanssa. Ministeriötä huolestuttaa erityisesti naisten asema. Tietoon on tullut tapauksia, joissa sharia-tuomioistuinten epäillään esimerkiksi hyväksyneen pakkoavioliittoja”.</a:t>
            </a:r>
          </a:p>
          <a:p>
            <a:pPr lvl="0" rtl="0">
              <a:spcBef>
                <a:spcPts val="0"/>
              </a:spcBef>
              <a:spcAft>
                <a:spcPts val="0"/>
              </a:spcAft>
              <a:buNone/>
            </a:pPr>
            <a:r>
              <a:rPr lang="fi" sz="1600" u="sng">
                <a:solidFill>
                  <a:schemeClr val="hlink"/>
                </a:solidFill>
                <a:hlinkClick r:id="rId3"/>
              </a:rPr>
              <a:t>http://www.ess.fi/uutiset/ulkomaat/art2273622</a:t>
            </a:r>
          </a:p>
          <a:p>
            <a:pPr lvl="0" rtl="0">
              <a:spcBef>
                <a:spcPts val="0"/>
              </a:spcBef>
              <a:spcAft>
                <a:spcPts val="0"/>
              </a:spcAft>
              <a:buNone/>
            </a:pPr>
            <a:endParaRPr sz="2400"/>
          </a:p>
          <a:p>
            <a:pPr marL="457200" lvl="0" indent="-381000" rtl="0">
              <a:spcBef>
                <a:spcPts val="0"/>
              </a:spcBef>
              <a:spcAft>
                <a:spcPts val="0"/>
              </a:spcAft>
              <a:buSzPct val="100000"/>
            </a:pPr>
            <a:r>
              <a:rPr lang="fi" sz="2400"/>
              <a:t>Olisiko mielestäsi I-B:n muslimeilla heidän omassa yhteisössään oikeus käyttää sharia-tuomioistuimia, jos sen käyttö perustuu kaikkien osapuolten vapaaehtoisuuteen?</a:t>
            </a:r>
          </a:p>
          <a:p>
            <a:pPr lvl="0" rt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fi"/>
              <a:t>Lue oppikirjasta “Huntu”, s.36.</a:t>
            </a:r>
          </a:p>
          <a:p>
            <a:pPr lvl="0">
              <a:spcBef>
                <a:spcPts val="0"/>
              </a:spcBef>
              <a:buNone/>
            </a:pPr>
            <a:endParaRP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a:p>
            <a:pPr lvl="0">
              <a:spcBef>
                <a:spcPts val="0"/>
              </a:spcBef>
              <a:buClr>
                <a:schemeClr val="dk1"/>
              </a:buClr>
              <a:buSzPct val="61111"/>
              <a:buFont typeface="Arial"/>
              <a:buNone/>
            </a:pPr>
            <a:endParaRP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fi"/>
              <a:t>“Ranskassa on voimassa huntukielto. Se tarkoittaa, että kasvoja peittäviä huntuja ei saa enää käyttää julkisilla paikoilla”. </a:t>
            </a:r>
            <a:r>
              <a:rPr lang="fi" sz="1200" u="sng">
                <a:solidFill>
                  <a:schemeClr val="accent5"/>
                </a:solidFill>
                <a:hlinkClick r:id="rId3"/>
              </a:rPr>
              <a:t>http://suomenkuvalehti.fi/jutut/ulkomaat/paivan-kuvat-burka-ja-niqab-ovat-nyt-kiellettyja-ranskassa-mita-ne-ovat/</a:t>
            </a:r>
          </a:p>
          <a:p>
            <a:pPr marL="457200" lvl="0" indent="-228600">
              <a:spcBef>
                <a:spcPts val="0"/>
              </a:spcBef>
            </a:pPr>
            <a:r>
              <a:rPr lang="fi"/>
              <a:t>Mitä mieltä olet huntukiellosta? Tulisiko Suomessakin käyttää sitä?</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a:p>
        </p:txBody>
      </p:sp>
      <p:sp>
        <p:nvSpPr>
          <p:cNvPr id="84" name="Shape 84"/>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85" name="Shape 85" descr="548x331_afghan_women_1970s_via_twitter.jpg"/>
          <p:cNvPicPr preferRelativeResize="0"/>
          <p:nvPr/>
        </p:nvPicPr>
        <p:blipFill>
          <a:blip r:embed="rId3">
            <a:alphaModFix/>
          </a:blip>
          <a:stretch>
            <a:fillRect/>
          </a:stretch>
        </p:blipFill>
        <p:spPr>
          <a:xfrm>
            <a:off x="311700" y="-4111"/>
            <a:ext cx="8175075" cy="4942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a:p>
        </p:txBody>
      </p:sp>
      <p:sp>
        <p:nvSpPr>
          <p:cNvPr id="91" name="Shape 91"/>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92" name="Shape 92" descr="iran_70s_5.jpg"/>
          <p:cNvPicPr preferRelativeResize="0"/>
          <p:nvPr/>
        </p:nvPicPr>
        <p:blipFill>
          <a:blip r:embed="rId3">
            <a:alphaModFix/>
          </a:blip>
          <a:stretch>
            <a:fillRect/>
          </a:stretch>
        </p:blipFill>
        <p:spPr>
          <a:xfrm>
            <a:off x="2175986" y="0"/>
            <a:ext cx="4792027"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i" sz="4000"/>
              <a:t>4) Siirtomaakausi (1850 – 1945)</a:t>
            </a:r>
          </a:p>
          <a:p>
            <a:pPr lvl="0">
              <a:spcBef>
                <a:spcPts val="0"/>
              </a:spcBef>
              <a:buClr>
                <a:schemeClr val="dk1"/>
              </a:buClr>
              <a:buSzPct val="27500"/>
              <a:buFont typeface="Arial"/>
              <a:buNone/>
            </a:pPr>
            <a:endParaRPr sz="4000"/>
          </a:p>
          <a:p>
            <a:pPr lvl="0">
              <a:spcBef>
                <a:spcPts val="0"/>
              </a:spcBef>
              <a:buNone/>
            </a:pPr>
            <a:endParaRPr sz="4000"/>
          </a:p>
        </p:txBody>
      </p:sp>
      <p:sp>
        <p:nvSpPr>
          <p:cNvPr id="98" name="Shape 98"/>
          <p:cNvSpPr txBox="1">
            <a:spLocks noGrp="1"/>
          </p:cNvSpPr>
          <p:nvPr>
            <p:ph type="body" idx="1"/>
          </p:nvPr>
        </p:nvSpPr>
        <p:spPr>
          <a:xfrm>
            <a:off x="206325" y="1152475"/>
            <a:ext cx="8864700" cy="3740400"/>
          </a:xfrm>
          <a:prstGeom prst="rect">
            <a:avLst/>
          </a:prstGeom>
        </p:spPr>
        <p:txBody>
          <a:bodyPr lIns="91425" tIns="91425" rIns="91425" bIns="91425" anchor="t" anchorCtr="0">
            <a:noAutofit/>
          </a:bodyPr>
          <a:lstStyle/>
          <a:p>
            <a:pPr marL="457200" lvl="0" indent="-406400" rtl="0">
              <a:lnSpc>
                <a:spcPct val="90000"/>
              </a:lnSpc>
              <a:spcBef>
                <a:spcPts val="700"/>
              </a:spcBef>
              <a:spcAft>
                <a:spcPts val="0"/>
              </a:spcAft>
              <a:buClr>
                <a:schemeClr val="dk1"/>
              </a:buClr>
              <a:buSzPct val="100000"/>
              <a:buChar char="-"/>
            </a:pPr>
            <a:r>
              <a:rPr lang="fi" sz="2800">
                <a:solidFill>
                  <a:schemeClr val="dk1"/>
                </a:solidFill>
              </a:rPr>
              <a:t>Napoleonin (1799 – 1815) kaudella alkaa eurooppalainen kulttuurivaikutus.</a:t>
            </a:r>
          </a:p>
          <a:p>
            <a:pPr marL="457200" lvl="0" indent="0" rtl="0">
              <a:lnSpc>
                <a:spcPct val="90000"/>
              </a:lnSpc>
              <a:spcBef>
                <a:spcPts val="700"/>
              </a:spcBef>
              <a:spcAft>
                <a:spcPts val="0"/>
              </a:spcAft>
              <a:buNone/>
            </a:pPr>
            <a:r>
              <a:rPr lang="fi" sz="2800">
                <a:solidFill>
                  <a:schemeClr val="dk1"/>
                </a:solidFill>
              </a:rPr>
              <a:t>→ Nationalismin aatteet Lähi-itään.</a:t>
            </a:r>
          </a:p>
          <a:p>
            <a:pPr marL="457200" lvl="0" indent="-406400" rtl="0">
              <a:lnSpc>
                <a:spcPct val="90000"/>
              </a:lnSpc>
              <a:spcBef>
                <a:spcPts val="700"/>
              </a:spcBef>
              <a:spcAft>
                <a:spcPts val="0"/>
              </a:spcAft>
              <a:buClr>
                <a:schemeClr val="dk1"/>
              </a:buClr>
              <a:buSzPct val="100000"/>
              <a:buChar char="-"/>
            </a:pPr>
            <a:r>
              <a:rPr lang="fi" sz="2800">
                <a:solidFill>
                  <a:schemeClr val="dk1"/>
                </a:solidFill>
              </a:rPr>
              <a:t>Osmanien valta heikkeni (“Euroopan sairas mies”) → Valtatyhjiö → Pelikenttä Eurooppalaisille.</a:t>
            </a:r>
          </a:p>
          <a:p>
            <a:pPr marL="457200" lvl="0" indent="-406400" rtl="0">
              <a:lnSpc>
                <a:spcPct val="90000"/>
              </a:lnSpc>
              <a:spcBef>
                <a:spcPts val="700"/>
              </a:spcBef>
              <a:spcAft>
                <a:spcPts val="0"/>
              </a:spcAft>
              <a:buClr>
                <a:schemeClr val="dk1"/>
              </a:buClr>
              <a:buSzPct val="100000"/>
              <a:buChar char="-"/>
            </a:pPr>
            <a:r>
              <a:rPr lang="fi" sz="2800">
                <a:solidFill>
                  <a:schemeClr val="dk1"/>
                </a:solidFill>
              </a:rPr>
              <a:t>Egypti alkoi länsimaistua ensimmäisenä 1850 – luvulla, mutta joutui sitten brittimiehitykseen 1882.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endParaRPr/>
          </a:p>
          <a:p>
            <a:pPr lvl="0">
              <a:spcBef>
                <a:spcPts val="0"/>
              </a:spcBef>
              <a:buClr>
                <a:schemeClr val="dk1"/>
              </a:buClr>
              <a:buSzPct val="61111"/>
              <a:buFont typeface="Arial"/>
              <a:buNone/>
            </a:pPr>
            <a:endParaRPr/>
          </a:p>
          <a:p>
            <a:pPr lvl="0">
              <a:spcBef>
                <a:spcPts val="0"/>
              </a:spcBef>
              <a:buNone/>
            </a:pPr>
            <a:endParaRPr/>
          </a:p>
        </p:txBody>
      </p:sp>
      <p:pic>
        <p:nvPicPr>
          <p:cNvPr id="104" name="Shape 104" descr="imperialismi islamilaisissa valtioissa.jpg"/>
          <p:cNvPicPr preferRelativeResize="0"/>
          <p:nvPr/>
        </p:nvPicPr>
        <p:blipFill>
          <a:blip r:embed="rId3">
            <a:alphaModFix/>
          </a:blip>
          <a:stretch>
            <a:fillRect/>
          </a:stretch>
        </p:blipFill>
        <p:spPr>
          <a:xfrm>
            <a:off x="849625" y="8"/>
            <a:ext cx="7962073" cy="514349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436</Words>
  <Application>Microsoft Office PowerPoint</Application>
  <PresentationFormat>Näytössä katseltava esitys (16:9)</PresentationFormat>
  <Paragraphs>49</Paragraphs>
  <Slides>21</Slides>
  <Notes>21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21</vt:i4>
      </vt:variant>
    </vt:vector>
  </HeadingPairs>
  <TitlesOfParts>
    <vt:vector size="24" baseType="lpstr">
      <vt:lpstr>Arial</vt:lpstr>
      <vt:lpstr>Calibri</vt:lpstr>
      <vt:lpstr>simple-light-2</vt:lpstr>
      <vt:lpstr>Islam - Siirtomaakaudesta moderniin </vt:lpstr>
      <vt:lpstr>Lue oppikirjasta “Islamilainen laki”, s.20. </vt:lpstr>
      <vt:lpstr>PowerPoint-esitys</vt:lpstr>
      <vt:lpstr>Lue oppikirjasta “Huntu”, s.36. </vt:lpstr>
      <vt:lpstr>PowerPoint-esitys</vt:lpstr>
      <vt:lpstr>PowerPoint-esitys</vt:lpstr>
      <vt:lpstr>PowerPoint-esitys</vt:lpstr>
      <vt:lpstr>4) Siirtomaakausi (1850 – 1945)  </vt:lpstr>
      <vt:lpstr>PowerPoint-esitys</vt:lpstr>
      <vt:lpstr>Esimerkki imperialismista Lähi-idässä: Sykes–Picot -sopimus = Britannian ja Ranskan vuonna 1916 solmima salainen etupiirisopimus </vt:lpstr>
      <vt:lpstr>PowerPoint-esitys</vt:lpstr>
      <vt:lpstr>5) Kansallisvaltioiden aika</vt:lpstr>
      <vt:lpstr>Lue sivut 28-29 ja mieti: </vt:lpstr>
      <vt:lpstr>Islamilaisten valtioiden ongelmia:</vt:lpstr>
      <vt:lpstr>Lue sivut 38-40 ja mieti:</vt:lpstr>
      <vt:lpstr>“Miksi muslimimaat ei tykkää meistä nykyään?”</vt:lpstr>
      <vt:lpstr>Länsimaisten öljy-yhtiöiden valta 1950-l. </vt:lpstr>
      <vt:lpstr>Israelin politiikka</vt:lpstr>
      <vt:lpstr>PowerPoint-esitys</vt:lpstr>
      <vt:lpstr>USA:n terrorismin vastaisen sodan nimissä tehdyt interventiot.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 Siirtomaakaudesta moderniin </dc:title>
  <cp:lastModifiedBy>Paavo Yliluoma</cp:lastModifiedBy>
  <cp:revision>2</cp:revision>
  <dcterms:modified xsi:type="dcterms:W3CDTF">2016-11-11T07:08:53Z</dcterms:modified>
</cp:coreProperties>
</file>