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fi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fi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i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chemeClr val="dk1"/>
              </a:buClr>
              <a:buAutoNum type="arabicPeriod"/>
            </a:pPr>
            <a:endParaRPr lang="fi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i" sz="1000">
                <a:solidFill>
                  <a:schemeClr val="dk2"/>
                </a:solidFill>
              </a:rPr>
              <a:t>‹#›</a:t>
            </a:fld>
            <a:endParaRPr lang="fi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"/>
              <a:t>Islamilainen imperiumi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49225" y="406680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8.11.2016, HI6.1.</a:t>
            </a:r>
          </a:p>
          <a:p>
            <a:pPr lvl="0" algn="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Paavo Yliluoma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i"/>
              <a:t>Islamin kultakauden tärkein merkitys eurooppalaisille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fi" sz="2800">
                <a:solidFill>
                  <a:schemeClr val="dk1"/>
                </a:solidFill>
              </a:rPr>
              <a:t>= antiikin kreikkalaisen perinnön säilyttäminen!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fi" sz="2000">
                <a:solidFill>
                  <a:schemeClr val="dk1"/>
                </a:solidFill>
              </a:rPr>
              <a:t>Esim. Aristoteleen teoksia ei varhaisella keskiajalla Euroopassa ei ollut lainkaan saatavilla.</a:t>
            </a:r>
          </a:p>
          <a:p>
            <a:pPr marL="1371600" lvl="1" indent="-3556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fi" sz="2000">
                <a:solidFill>
                  <a:schemeClr val="dk1"/>
                </a:solidFill>
              </a:rPr>
              <a:t>Antiikin teokset käännettiin siis kreikasta arabiaksi ja sitten arabiasta latinaksi.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40000" y="106075"/>
            <a:ext cx="89163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700"/>
              </a:spcBef>
              <a:buNone/>
            </a:pPr>
            <a:r>
              <a:rPr lang="fi" sz="2400"/>
              <a:t>Islamin ja Euroopan välille repesi kuilu 1100 – ja 1200 - luvuilla. 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724325"/>
            <a:ext cx="3542100" cy="284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fi" sz="2400">
                <a:solidFill>
                  <a:schemeClr val="dk1"/>
                </a:solidFill>
              </a:rPr>
              <a:t>Mistä oli kyse?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0850" y="1009550"/>
            <a:ext cx="4876299" cy="40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1725" y="216575"/>
            <a:ext cx="7823700" cy="35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Mikä on jihad?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508700" y="1079825"/>
            <a:ext cx="8159700" cy="394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</a:pPr>
            <a:r>
              <a:rPr lang="fi" sz="2000"/>
              <a:t>Jihad = “kamppailu” (sanatarkka käännös arabiasta)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" sz="2000"/>
              <a:t>Uskonnollinen merkitys: Kilvoittelua yhteisön hyvän eteen tai itsehillintää syntien välttämiseksi.</a:t>
            </a:r>
          </a:p>
          <a:p>
            <a:pPr marL="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2000"/>
              <a:t>→ Jihad ei tarkoita sodanjulistusta toisia uskontoja vastaan.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" sz="2000"/>
              <a:t>Sotilaallinen jihad: Vain korkea viranomainen ylimmän papiston neuvosta voi julistaa siinä tapauksessa, että uskonto ja kansa ovat vaarassa.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" sz="2000"/>
              <a:t>Monet poliittiset ja uskonnolliset ääriryhmät käyttävät ilmaisua pyhä sota oikeuttaakseen omat tekonsa ja poliittisen väkivallan.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479" y="0"/>
            <a:ext cx="654468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37" y="0"/>
            <a:ext cx="891292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60150" y="1785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Osmanien / Ottomaanien imperiumi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68900" cy="397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" sz="2000" b="1"/>
              <a:t>Mongolit</a:t>
            </a:r>
            <a:r>
              <a:rPr lang="fi" sz="2000"/>
              <a:t> valtasivat Bagdadin 1258 (myös Eurooppaa he uhkasivat).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fi" sz="2000" b="1"/>
              <a:t>Osmanit</a:t>
            </a:r>
            <a:r>
              <a:rPr lang="fi" sz="2000"/>
              <a:t> islamilaisen maailman johtoon nousivat 1300 – luvulla.</a:t>
            </a:r>
            <a:r>
              <a:rPr lang="fi"/>
              <a:t> 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fi" sz="1600"/>
              <a:t>Karkottivat mongolit ja tuhosivat Bysantin v. 1453. Piirittivät Wieniä 1500 – luvulla.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" sz="2000"/>
              <a:t>Osmanien valtakunta oli vahvimmillaan 1500 – ja 1600 -luvuilla. 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fi" sz="1600"/>
              <a:t>Suleiman Suuri (1494-1566).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fi" sz="1600"/>
              <a:t>Hallitsi silkkitietä, taide ja tiede kukoistivat jälleen. 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" sz="2000"/>
              <a:t>Osmanien imperiumi heikkeni 1600 -luvulla.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fi" sz="1600"/>
              <a:t>Islamilainen maailma kääntyi sisäänpäin (vrt. Kiina!). 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fi" sz="1600"/>
              <a:t>Hallitsijat olivat vanhoillisia, etääntyivät kansasta.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fi" sz="1600"/>
              <a:t>Innovatiivisuus romahti.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fi" sz="1600"/>
              <a:t>Valloituksia ei enää tehty.</a:t>
            </a:r>
          </a:p>
          <a:p>
            <a:pPr marL="914400" lvl="1" indent="-330200" rtl="0">
              <a:spcBef>
                <a:spcPts val="0"/>
              </a:spcBef>
              <a:buSzPct val="100000"/>
            </a:pPr>
            <a:r>
              <a:rPr lang="fi" sz="1600"/>
              <a:t>Verotulot laskivat.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i"/>
              <a:t>Euroopan talous ja sotilaallinen voima ohittivat ottomaanit 1600 – luvun aikana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 descr="Ottoma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651" y="1"/>
            <a:ext cx="645394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Tehtävä: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/>
              <a:t>Jaa parin kanssa seuraavat aiheet ja valmistaudu selittämään asiasisältö parille ilman oppikirjaa omin sanoin: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fi" sz="2400"/>
              <a:t>Islamilainen laki (s.20).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fi" sz="2400"/>
              <a:t>Huntu (s.36).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 descr="Byzantine_and_Sassanid_Empires_in_600_C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9171"/>
            <a:ext cx="9143999" cy="4505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07" y="0"/>
            <a:ext cx="775158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i"/>
              <a:t>Miksi islam levisi niin nopeasti?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9101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Yhdisti eri heimoja ja lopetti heimosotia.</a:t>
            </a:r>
          </a:p>
          <a:p>
            <a:pPr marL="457200" lvl="0" indent="-3810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Suvaitsi toiset uskonnot, kunhan veroa maksettiin.</a:t>
            </a:r>
          </a:p>
          <a:p>
            <a:pPr marL="45720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</a:rPr>
              <a:t>→ A) Kannusti hyväksymään muslimien vallan.</a:t>
            </a:r>
          </a:p>
          <a:p>
            <a:pPr marL="45720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</a:rPr>
              <a:t>→ B) Kannatti kääntyä islamiin, niin välttyi veroilta.</a:t>
            </a:r>
          </a:p>
          <a:p>
            <a:pPr marL="457200" lvl="0" indent="-3810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Kulttuurinen avoimuus.</a:t>
            </a:r>
          </a:p>
          <a:p>
            <a:pPr marL="457200" lvl="0" indent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i" sz="2400">
                <a:solidFill>
                  <a:schemeClr val="dk1"/>
                </a:solidFill>
              </a:rPr>
              <a:t>→ Kiinnostunut muista kulttuureista, filosofiasta ja tieteestä, joista opittiin ja niitä kehitettiin eteenpäin → nousu sivistyksen huipulle.</a:t>
            </a:r>
          </a:p>
          <a:p>
            <a:pPr marL="457200" lvl="0" indent="-3810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Taistelutaito (etenkin aavikolla) ja -tahto.</a:t>
            </a:r>
          </a:p>
          <a:p>
            <a:pPr marL="457200" lvl="0" indent="-3810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2400">
                <a:solidFill>
                  <a:schemeClr val="dk1"/>
                </a:solidFill>
              </a:rPr>
              <a:t>Arabian kieli!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i"/>
              <a:t>Suhtautumistapoja monikulttuurisuuteen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fi" sz="2400"/>
              <a:t>Mitä on monikulttuurisuus?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-"/>
            </a:pPr>
            <a:r>
              <a:rPr lang="fi" sz="2400"/>
              <a:t>Elämmekö mielestäsi monikulttuurisessa yhteiskunnassa? Eletäänkö jossain monokulttuurisesssa yhteiskunnassa?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fi" sz="2400"/>
              <a:t>Mitä on yhtenäiskulttuuri? </a:t>
            </a:r>
          </a:p>
          <a:p>
            <a:pPr marL="914400" lvl="1" indent="-381000">
              <a:spcBef>
                <a:spcPts val="0"/>
              </a:spcBef>
              <a:buSzPct val="100000"/>
              <a:buChar char="-"/>
            </a:pPr>
            <a:r>
              <a:rPr lang="fi" sz="2400"/>
              <a:t>Onko Suomessa joskus vallinnut yhtenäiskulttuuri?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MONISMI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fi"/>
              <a:t>Yhden hyvän ja yhden totuuden näkemys: oma yhteisö ja omat arvot ovat ainoita oikeita, erilaiset tavat koetaan uhkaavina pelottavina ja vastenmielisinä.</a:t>
            </a:r>
            <a:br>
              <a:rPr lang="fi"/>
            </a:br>
            <a:r>
              <a:rPr lang="fi"/>
              <a:t>→ Millaisessa yhteiskunnassa vallitsee usein monismi?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fi"/>
              <a:t>Vanhoillisuus.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fi"/>
              <a:t>Ennakkoluuloinen ja torjuva suhtautuminen uusiin asioihin.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fi"/>
              <a:t>Vahva autoritaarisuus.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fi"/>
              <a:t>Monimutkaisiin ongelmiin haetaan yksinkertaisia ratkaisuja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i"/>
              <a:t>Miksi sopii huonosti nykyaikaiseen maailmaan?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fi"/>
              <a:t>Nykyaikana korostuu voimakas yksilöllisyys.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fi"/>
              <a:t>Monikulttuurisuus on tosiasia.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fi"/>
              <a:t>Jos kaikki pitävät tiukasti kiinni omista näkemyksistään ja tuomitsevat kaiken, joka on niiden kanssa ristiriidassa, seurauksena on paljon konflikteja.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KULTTUURIRELATIVISMI 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49000" cy="379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fi"/>
              <a:t>Päinvastainen näkemys kuin monismi.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i"/>
              <a:t>Kaikki arvot ja näkemykset ovat suhteellisia: jokaisella kulttuurilla on omat arvonsa, jotka eivät ole parempia kuin muiden kulttuurien arvot.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i"/>
              <a:t>Korostaa suvaitsevaisuutta: jokaisella on oikeus ajatella ja toimia kuten parhaakseen näkee.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fi"/>
              <a:t>Mitä ongelmia kulttuurirelativismissa on?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fi"/>
              <a:t>Ristiriitatilanteet, kun eri kulttuurien arvot joutuvat vastakkain, jos ei ole yleismaailmallisia periaatteita.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fi"/>
              <a:t>Hyväksymmekö jossakin maassa tappotuomion esimerkiksi mielipiteen ilmaisemisen vuoksi?</a:t>
            </a:r>
          </a:p>
          <a:p>
            <a:pPr marL="914400" lvl="1" indent="-228600">
              <a:spcBef>
                <a:spcPts val="0"/>
              </a:spcBef>
              <a:buChar char="-"/>
            </a:pPr>
            <a:r>
              <a:rPr lang="fi"/>
              <a:t>Kaiken hyväksyminen ja tuomitseminen on vaikeaa.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PLURALISMI 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fi" sz="2000"/>
              <a:t>Hyväksytään kullekin kulttuurille yksilölliset arvot, mutta samalla hyväksytään, että kaikkien tulisi sitoutua joihinkin yleispäteviin arvoihin ja periaatteisiin </a:t>
            </a:r>
          </a:p>
          <a:p>
            <a:pPr marL="914400" lvl="1" indent="-355600" rtl="0">
              <a:spcBef>
                <a:spcPts val="0"/>
              </a:spcBef>
              <a:buSzPct val="100000"/>
              <a:buChar char="-"/>
            </a:pPr>
            <a:r>
              <a:rPr lang="fi" sz="2000"/>
              <a:t>Esim. jokaisen ihmisen oikeus ravintoon, hengen suojaan, uskontoon, perusturvaan ja seksuaalisten tarpeiden tyydyttämiseen </a:t>
            </a:r>
            <a:r>
              <a:rPr lang="fi" sz="2000" b="1"/>
              <a:t>kulttuurista riippumatta</a:t>
            </a:r>
            <a:r>
              <a:rPr lang="fi" sz="2000"/>
              <a:t>.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-"/>
            </a:pPr>
            <a:r>
              <a:rPr lang="fi" sz="2000"/>
              <a:t>Mitä ongelmia on pluralismissa?</a:t>
            </a:r>
          </a:p>
          <a:p>
            <a:pPr marL="914400" lvl="1" indent="-355600" rtl="0">
              <a:spcBef>
                <a:spcPts val="0"/>
              </a:spcBef>
              <a:buSzPct val="100000"/>
              <a:buChar char="-"/>
            </a:pPr>
            <a:r>
              <a:rPr lang="fi" sz="2000"/>
              <a:t>Mitkä olisivat kaikille kulttuureille yhteiset arvot ja periaatteet? </a:t>
            </a:r>
          </a:p>
          <a:p>
            <a:pPr marL="914400" lvl="1" indent="-355600" rtl="0">
              <a:spcBef>
                <a:spcPts val="0"/>
              </a:spcBef>
              <a:buSzPct val="100000"/>
              <a:buChar char="-"/>
            </a:pPr>
            <a:r>
              <a:rPr lang="fi" sz="2000"/>
              <a:t>Miten nämä määritellään ja perustellaan?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55900" y="2534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i"/>
              <a:t>3) Islamilainen imperiumi 850 – 1850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6325" y="909775"/>
            <a:ext cx="8724900" cy="395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fi" sz="2000">
                <a:solidFill>
                  <a:schemeClr val="dk1"/>
                </a:solidFill>
              </a:rPr>
              <a:t>Abbasidien valtakauden 300 ensimmäistä vuotta n. 750 – 1050 islamilaisen kulttuurin kulta-aika.</a:t>
            </a:r>
          </a:p>
          <a:p>
            <a:pPr marL="914400" lvl="1" indent="-3556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fi" sz="2000">
                <a:solidFill>
                  <a:schemeClr val="dk1"/>
                </a:solidFill>
              </a:rPr>
              <a:t>Taide, tiede ja talous kukoistivat. </a:t>
            </a:r>
          </a:p>
          <a:p>
            <a:pPr marL="914400" lvl="1" indent="-3556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fi" sz="2000">
                <a:solidFill>
                  <a:schemeClr val="dk1"/>
                </a:solidFill>
              </a:rPr>
              <a:t>Tiede Eurooppaa edellä:</a:t>
            </a:r>
          </a:p>
          <a:p>
            <a:pPr marL="1371600" lvl="2" indent="-3556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fi" sz="2000">
                <a:solidFill>
                  <a:schemeClr val="dk1"/>
                </a:solidFill>
              </a:rPr>
              <a:t>Lääketiede</a:t>
            </a:r>
          </a:p>
          <a:p>
            <a:pPr marL="1371600" lvl="2" indent="-3556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fi" sz="2000">
                <a:solidFill>
                  <a:schemeClr val="dk1"/>
                </a:solidFill>
              </a:rPr>
              <a:t>Tähtitiede (almanakka)</a:t>
            </a:r>
          </a:p>
          <a:p>
            <a:pPr marL="1371600" lvl="2" indent="-3556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fi" sz="2000">
                <a:solidFill>
                  <a:schemeClr val="dk1"/>
                </a:solidFill>
              </a:rPr>
              <a:t>Matematiikka </a:t>
            </a:r>
            <a:br>
              <a:rPr lang="fi" sz="2000">
                <a:solidFill>
                  <a:schemeClr val="dk1"/>
                </a:solidFill>
              </a:rPr>
            </a:br>
            <a:r>
              <a:rPr lang="fi" sz="2000">
                <a:solidFill>
                  <a:schemeClr val="dk1"/>
                </a:solidFill>
              </a:rPr>
              <a:t>(arabialaiset numerot)</a:t>
            </a:r>
          </a:p>
          <a:p>
            <a:pPr marL="1371600" lvl="2" indent="-3556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fi" sz="2000">
                <a:solidFill>
                  <a:schemeClr val="dk1"/>
                </a:solidFill>
              </a:rPr>
              <a:t>(Al)kemia</a:t>
            </a:r>
          </a:p>
          <a:p>
            <a:pPr marL="914400" lvl="1" indent="-35560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fi" sz="2000">
                <a:solidFill>
                  <a:schemeClr val="dk1"/>
                </a:solidFill>
              </a:rPr>
              <a:t>Eurooppaa sivistyneempi </a:t>
            </a:r>
            <a:br>
              <a:rPr lang="fi" sz="2000">
                <a:solidFill>
                  <a:schemeClr val="dk1"/>
                </a:solidFill>
              </a:rPr>
            </a:br>
            <a:r>
              <a:rPr lang="fi" sz="2000">
                <a:solidFill>
                  <a:schemeClr val="dk1"/>
                </a:solidFill>
              </a:rPr>
              <a:t>ja “humaanimpi”.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Shape 106" descr="aladdin-disne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3849" y="2387524"/>
            <a:ext cx="4900149" cy="27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Näytössä katseltava esitys (16:9)</PresentationFormat>
  <Paragraphs>82</Paragraphs>
  <Slides>17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Arial</vt:lpstr>
      <vt:lpstr>Calibri</vt:lpstr>
      <vt:lpstr>simple-light-2</vt:lpstr>
      <vt:lpstr>Islamilainen imperiumi</vt:lpstr>
      <vt:lpstr>PowerPoint-esitys</vt:lpstr>
      <vt:lpstr>PowerPoint-esitys</vt:lpstr>
      <vt:lpstr>Miksi islam levisi niin nopeasti? </vt:lpstr>
      <vt:lpstr>Suhtautumistapoja monikulttuurisuuteen  </vt:lpstr>
      <vt:lpstr>MONISMI</vt:lpstr>
      <vt:lpstr>KULTTUURIRELATIVISMI </vt:lpstr>
      <vt:lpstr>PLURALISMI </vt:lpstr>
      <vt:lpstr>3) Islamilainen imperiumi 850 – 1850 </vt:lpstr>
      <vt:lpstr>Islamin kultakauden tärkein merkitys eurooppalaisille</vt:lpstr>
      <vt:lpstr>Islamin ja Euroopan välille repesi kuilu 1100 – ja 1200 - luvuilla. </vt:lpstr>
      <vt:lpstr>Mikä on jihad?</vt:lpstr>
      <vt:lpstr>PowerPoint-esitys</vt:lpstr>
      <vt:lpstr>PowerPoint-esitys</vt:lpstr>
      <vt:lpstr>Osmanien / Ottomaanien imperiumi</vt:lpstr>
      <vt:lpstr>PowerPoint-esitys</vt:lpstr>
      <vt:lpstr>Tehtävä: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Islamilainen imperiumi</dc:title>
  <cp:lastModifiedBy>Paavo Yliluoma</cp:lastModifiedBy>
  <cp:revision>2</cp:revision>
  <dcterms:modified xsi:type="dcterms:W3CDTF">2016-11-09T05:24:55Z</dcterms:modified>
</cp:coreProperties>
</file>