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fi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endParaRPr lang="fi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-"/>
            </a:pPr>
            <a:endParaRPr lang="fi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rgbClr val="252525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fi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i" sz="1000">
                <a:solidFill>
                  <a:schemeClr val="dk2"/>
                </a:solidFill>
              </a:rPr>
              <a:t>‹#›</a:t>
            </a:fld>
            <a:endParaRPr lang="fi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.fi/ulkomaat/a140262434735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reena.yle.fi/1-3081645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3.11.2016, HI6.1. </a:t>
            </a:r>
          </a:p>
          <a:p>
            <a:pPr lvl="0">
              <a:spcBef>
                <a:spcPts val="0"/>
              </a:spcBef>
              <a:buNone/>
            </a:pPr>
            <a:r>
              <a:rPr lang="fi"/>
              <a:t>Islamin synty ja leviäminen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49225" y="4066800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3.11.2016 - HI6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Paavo Yliluoma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242975" y="3762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Keitä on shiiat ja sunnit?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 u="sng">
                <a:solidFill>
                  <a:schemeClr val="hlink"/>
                </a:solidFill>
                <a:hlinkClick r:id="rId3"/>
              </a:rPr>
              <a:t>http://www.hs.fi/ulkomaat/a1402624347359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8" name="Shape 118" descr="shiiat ja sunni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-135349"/>
            <a:ext cx="7253474" cy="544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Kuunnellaanpas radiota! :)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252475" y="112710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 u="sng">
                <a:solidFill>
                  <a:schemeClr val="hlink"/>
                </a:solidFill>
                <a:hlinkClick r:id="rId3"/>
              </a:rPr>
              <a:t>http://areena.yle.fi/1-3081645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Karttaharjoitus, oppikirjan sivu 14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fi" dirty="0"/>
              <a:t>Indonesia, 205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fi" dirty="0"/>
              <a:t>Pakistan, 178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fi" dirty="0"/>
              <a:t>Intia, 172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fi" dirty="0"/>
              <a:t>Bangladesh, 145</a:t>
            </a:r>
          </a:p>
          <a:p>
            <a:pPr lvl="0" rtl="0">
              <a:spcBef>
                <a:spcPts val="0"/>
              </a:spcBef>
              <a:buNone/>
            </a:pPr>
            <a:r>
              <a:rPr lang="fi" dirty="0"/>
              <a:t>...</a:t>
            </a:r>
          </a:p>
          <a:p>
            <a:pPr marL="228600" lvl="0" rtl="0">
              <a:spcBef>
                <a:spcPts val="0"/>
              </a:spcBef>
            </a:pPr>
            <a:r>
              <a:rPr lang="fi" dirty="0"/>
              <a:t>5. Nigeria, 94</a:t>
            </a:r>
          </a:p>
          <a:p>
            <a:pPr marL="228600" lvl="0" rtl="0">
              <a:spcBef>
                <a:spcPts val="0"/>
              </a:spcBef>
            </a:pPr>
            <a:r>
              <a:rPr lang="fi" dirty="0"/>
              <a:t>6. Iran, 75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Islamin synty ja kehitys: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fi" sz="2800">
                <a:solidFill>
                  <a:schemeClr val="dk1"/>
                </a:solidFill>
              </a:rPr>
              <a:t>1) Jahilya, eli tietämättömyyden aika, 600-l. asti</a:t>
            </a:r>
          </a:p>
          <a:p>
            <a:pPr lv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fi" sz="2800">
                <a:solidFill>
                  <a:schemeClr val="dk1"/>
                </a:solidFill>
              </a:rPr>
              <a:t>2) Myöhäisantiikin aika n. 600 – 850</a:t>
            </a:r>
          </a:p>
          <a:p>
            <a:pPr lv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fi" sz="2800">
                <a:solidFill>
                  <a:schemeClr val="dk1"/>
                </a:solidFill>
              </a:rPr>
              <a:t>3) Islamilainen imperiumi 850 – 1850</a:t>
            </a:r>
          </a:p>
          <a:p>
            <a:pPr lv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fi" sz="2800">
                <a:solidFill>
                  <a:schemeClr val="dk1"/>
                </a:solidFill>
              </a:rPr>
              <a:t>4) Siirtomaakausi 1850 – 1945</a:t>
            </a:r>
          </a:p>
          <a:p>
            <a:pPr lvl="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fi" sz="2800">
                <a:solidFill>
                  <a:schemeClr val="dk1"/>
                </a:solidFill>
              </a:rPr>
              <a:t>5) Kansallisvaltioiden aika 1945 =&gt;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buSzPct val="100000"/>
              <a:buAutoNum type="arabicParenR"/>
            </a:pPr>
            <a:r>
              <a:rPr lang="fi" sz="3000"/>
              <a:t>Tietämättömyyden aika (600-luvulle asti)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fi" sz="3000">
                <a:solidFill>
                  <a:schemeClr val="dk1"/>
                </a:solidFill>
              </a:rPr>
              <a:t>Arabikansat saapuivat Lähi-Itään ~2000 eKr.</a:t>
            </a:r>
          </a:p>
          <a:p>
            <a:pPr marL="457200" lvl="0" indent="-41910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fi" sz="3000">
                <a:solidFill>
                  <a:schemeClr val="dk1"/>
                </a:solidFill>
              </a:rPr>
              <a:t>Rooman valta 106 eKr. lähtien.</a:t>
            </a:r>
          </a:p>
          <a:p>
            <a:pPr marL="457200" lvl="0" indent="-41910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fi" sz="3000">
                <a:solidFill>
                  <a:schemeClr val="dk1"/>
                </a:solidFill>
              </a:rPr>
              <a:t>Persian (zarahustralaisuus) ja Bysantti (roomalaiskatolilaisuus) kilpailivat Lähi-idässä 500– luvulla. → Uskonnoista valloituspolitiikan työkalu.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0" name="Shape 80" descr="Byzantine_and_Sassanid_Empires_in_600_C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9171"/>
            <a:ext cx="9143999" cy="4505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Miksi Islam syntyi?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722000" cy="262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i" sz="2400">
                <a:solidFill>
                  <a:schemeClr val="dk1"/>
                </a:solidFill>
              </a:rPr>
              <a:t>Islamin taustalla on vapautumisen halu. </a:t>
            </a:r>
          </a:p>
          <a:p>
            <a:pPr marL="914400" lvl="1" indent="-35560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fi" sz="2000">
                <a:solidFill>
                  <a:schemeClr val="dk1"/>
                </a:solidFill>
              </a:rPr>
              <a:t>Arabit halusivat päästä eroon </a:t>
            </a:r>
            <a:r>
              <a:rPr lang="fi" sz="2000" b="1">
                <a:solidFill>
                  <a:schemeClr val="dk1"/>
                </a:solidFill>
              </a:rPr>
              <a:t>Bysantin</a:t>
            </a:r>
            <a:r>
              <a:rPr lang="fi" sz="2000">
                <a:solidFill>
                  <a:schemeClr val="dk1"/>
                </a:solidFill>
              </a:rPr>
              <a:t> vallasta ja kreikkalaiskatolisesta kristinuskosta + </a:t>
            </a:r>
            <a:r>
              <a:rPr lang="fi" sz="2000" b="1">
                <a:solidFill>
                  <a:schemeClr val="dk1"/>
                </a:solidFill>
              </a:rPr>
              <a:t>persialaisuuden</a:t>
            </a:r>
            <a:r>
              <a:rPr lang="fi" sz="2000">
                <a:solidFill>
                  <a:schemeClr val="dk1"/>
                </a:solidFill>
              </a:rPr>
              <a:t> vaikutuksesta ja sen zarathustralaisesta filosofiasta.</a:t>
            </a:r>
          </a:p>
          <a:p>
            <a:pPr marL="457200" lvl="0" indent="-381000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i" sz="2400">
                <a:solidFill>
                  <a:schemeClr val="dk1"/>
                </a:solidFill>
              </a:rPr>
              <a:t>Islam oli vastaus tähän tarpeeseen.</a:t>
            </a:r>
          </a:p>
          <a:p>
            <a:pPr marL="457200" lvl="0" indent="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fi" sz="2400" b="1">
                <a:solidFill>
                  <a:schemeClr val="dk1"/>
                </a:solidFill>
              </a:rPr>
              <a:t>→ Antoi arabeille oman riippumattoman identiteetin!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216575"/>
            <a:ext cx="8441100" cy="41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fi"/>
              <a:t>2) Myöhäisantiikin aika n. 600 – 850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29200" y="916675"/>
            <a:ext cx="8760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i" sz="2400">
                <a:solidFill>
                  <a:schemeClr val="dk1"/>
                </a:solidFill>
              </a:rPr>
              <a:t>Islamin uskonnon perusti profeetta Muhammed (570 – 632).</a:t>
            </a:r>
          </a:p>
          <a:p>
            <a:pPr marL="914400" lvl="1" indent="-35560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fi" sz="2000">
                <a:solidFill>
                  <a:schemeClr val="dk1"/>
                </a:solidFill>
              </a:rPr>
              <a:t>Syntyi Mekassa.</a:t>
            </a:r>
          </a:p>
          <a:p>
            <a:pPr marL="914400" lvl="1" indent="-35560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fi" sz="2000">
                <a:solidFill>
                  <a:schemeClr val="dk1"/>
                </a:solidFill>
              </a:rPr>
              <a:t>Sai arkkienkeli Gabrielilta ilmoituksena koraanin. </a:t>
            </a:r>
          </a:p>
          <a:p>
            <a:pPr marL="457200" lvl="0" indent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i" sz="2000">
                <a:solidFill>
                  <a:schemeClr val="dk1"/>
                </a:solidFill>
              </a:rPr>
              <a:t>→ Koraani siis Jumalan sanaa </a:t>
            </a:r>
            <a:r>
              <a:rPr lang="fi" sz="2000" b="1">
                <a:solidFill>
                  <a:schemeClr val="dk1"/>
                </a:solidFill>
              </a:rPr>
              <a:t>kirjaimellisesti</a:t>
            </a:r>
            <a:r>
              <a:rPr lang="fi" sz="2000">
                <a:solidFill>
                  <a:schemeClr val="dk1"/>
                </a:solidFill>
              </a:rPr>
              <a:t> (vrt. Raamattu).</a:t>
            </a:r>
          </a:p>
          <a:p>
            <a:pPr marL="457200" lvl="0" indent="-38100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i" sz="2400">
                <a:solidFill>
                  <a:schemeClr val="dk1"/>
                </a:solidFill>
              </a:rPr>
              <a:t>Mekassa islamista ei diggailla → Muhammed Medinaan v. 622, joka islamin syntyvuosi.</a:t>
            </a:r>
          </a:p>
          <a:p>
            <a:pPr marL="457200" lvl="0" indent="-38100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i" sz="2400">
                <a:solidFill>
                  <a:schemeClr val="dk1"/>
                </a:solidFill>
              </a:rPr>
              <a:t>Medinassa Muhammedista valtiomies ja sotapäällikkö.</a:t>
            </a:r>
          </a:p>
          <a:p>
            <a:pPr marL="914400" lvl="1" indent="-38100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fi" sz="2400">
                <a:solidFill>
                  <a:schemeClr val="dk1"/>
                </a:solidFill>
              </a:rPr>
              <a:t> Syntyy islamiyhteisö </a:t>
            </a:r>
            <a:r>
              <a:rPr lang="fi" sz="2400" i="1">
                <a:solidFill>
                  <a:schemeClr val="dk1"/>
                </a:solidFill>
              </a:rPr>
              <a:t>umma.</a:t>
            </a:r>
          </a:p>
          <a:p>
            <a:pPr marL="457200" lvl="0" indent="-38100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i" sz="2400">
                <a:solidFill>
                  <a:schemeClr val="dk1"/>
                </a:solidFill>
              </a:rPr>
              <a:t>Medinan ja Mekan sota, v.624 → </a:t>
            </a:r>
          </a:p>
          <a:p>
            <a:pPr marL="457200" lvl="0" indent="-38100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i" sz="2400">
                <a:solidFill>
                  <a:schemeClr val="dk1"/>
                </a:solidFill>
              </a:rPr>
              <a:t>V. 632 Mekasta islamin keskus.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07" y="0"/>
            <a:ext cx="775158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Miksi islam levisi niin nopeasti?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91010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i" sz="2400">
                <a:solidFill>
                  <a:schemeClr val="dk1"/>
                </a:solidFill>
              </a:rPr>
              <a:t>Yhdisti eri heimoja ja lopetti heimosotia.</a:t>
            </a:r>
          </a:p>
          <a:p>
            <a:pPr marL="457200" lvl="0" indent="-38100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i" sz="2400">
                <a:solidFill>
                  <a:schemeClr val="dk1"/>
                </a:solidFill>
              </a:rPr>
              <a:t>Suvaitsi toiset uskonnot, kunhan veroa maksettiin.</a:t>
            </a:r>
          </a:p>
          <a:p>
            <a:pPr marL="45720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i" sz="2400">
                <a:solidFill>
                  <a:schemeClr val="dk1"/>
                </a:solidFill>
              </a:rPr>
              <a:t>→ A) Kannusti hyväksymään muslimien vallan.</a:t>
            </a:r>
          </a:p>
          <a:p>
            <a:pPr marL="45720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i" sz="2400">
                <a:solidFill>
                  <a:schemeClr val="dk1"/>
                </a:solidFill>
              </a:rPr>
              <a:t>→ B) Kannatti kääntyä islamiin, niin välttyi veroilta.</a:t>
            </a:r>
          </a:p>
          <a:p>
            <a:pPr marL="457200" lvl="0" indent="-38100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i" sz="2400">
                <a:solidFill>
                  <a:schemeClr val="dk1"/>
                </a:solidFill>
              </a:rPr>
              <a:t>Kulttuurinen avoimuus.</a:t>
            </a:r>
          </a:p>
          <a:p>
            <a:pPr marL="45720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i" sz="2400">
                <a:solidFill>
                  <a:schemeClr val="dk1"/>
                </a:solidFill>
              </a:rPr>
              <a:t>→ Kiinnostunut muista kulttuureista, filosofiasta ja tieteestä, joista opittiin ja niitä kehitettiin eteenpäin → nousu sivistyksen huipulle.</a:t>
            </a:r>
          </a:p>
          <a:p>
            <a:pPr marL="457200" lvl="0" indent="-3810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i" sz="2400">
                <a:solidFill>
                  <a:schemeClr val="dk1"/>
                </a:solidFill>
              </a:rPr>
              <a:t>Taistelutaito (etenkin aavikolla, “camel archers”) ja -tahto.</a:t>
            </a:r>
          </a:p>
          <a:p>
            <a:pPr marL="457200" lvl="0" indent="-3810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i" sz="2400">
                <a:solidFill>
                  <a:schemeClr val="dk1"/>
                </a:solidFill>
              </a:rPr>
              <a:t>Arabian kieli!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Office PowerPoint</Application>
  <PresentationFormat>Näytössä katseltava esitys (16:9)</PresentationFormat>
  <Paragraphs>50</Paragraphs>
  <Slides>12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5" baseType="lpstr">
      <vt:lpstr>Arial</vt:lpstr>
      <vt:lpstr>Calibri</vt:lpstr>
      <vt:lpstr>simple-light-2</vt:lpstr>
      <vt:lpstr>3.11.2016, HI6.1.  Islamin synty ja leviäminen</vt:lpstr>
      <vt:lpstr>Karttaharjoitus, oppikirjan sivu 14</vt:lpstr>
      <vt:lpstr>Islamin synty ja kehitys:</vt:lpstr>
      <vt:lpstr>Tietämättömyyden aika (600-luvulle asti)</vt:lpstr>
      <vt:lpstr>PowerPoint-esitys</vt:lpstr>
      <vt:lpstr>Miksi Islam syntyi?</vt:lpstr>
      <vt:lpstr>2) Myöhäisantiikin aika n. 600 – 850</vt:lpstr>
      <vt:lpstr>PowerPoint-esitys</vt:lpstr>
      <vt:lpstr>Miksi islam levisi niin nopeasti?</vt:lpstr>
      <vt:lpstr>Keitä on shiiat ja sunnit?</vt:lpstr>
      <vt:lpstr>PowerPoint-esitys</vt:lpstr>
      <vt:lpstr>Kuunnellaanpas radiota! :)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3.11.2016, HI6.1.  Islamin synty ja leviäminen</dc:title>
  <cp:lastModifiedBy>Paavo Yliluoma</cp:lastModifiedBy>
  <cp:revision>2</cp:revision>
  <dcterms:modified xsi:type="dcterms:W3CDTF">2016-11-06T07:09:38Z</dcterms:modified>
</cp:coreProperties>
</file>