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smtClean="0"/>
              <a:pPr/>
              <a:t>8/16/2021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9599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8/16/2021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498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8/16/2021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843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8/16/2021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357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8/16/2021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1696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8/16/2021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110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8/16/2021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272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8/16/2021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48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8/16/2021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708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0DF5E60-9974-AC48-9591-99C2BB44B7CF}" type="datetimeFigureOut">
              <a:rPr lang="en-US" smtClean="0"/>
              <a:pPr/>
              <a:t>8/16/2021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158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8/16/2021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61108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8/16/2021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2261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SELKOVIESTINTÄ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2989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selkoviestintä on?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fi-FI" dirty="0" smtClean="0"/>
              <a:t>- kirjallista </a:t>
            </a:r>
            <a:r>
              <a:rPr lang="fi-FI" dirty="0"/>
              <a:t>ja suullista viestintää, jossa otetaan huomioon vastaanottajan kielelliset taidot</a:t>
            </a:r>
          </a:p>
          <a:p>
            <a:pPr marL="0" lvl="0" indent="0">
              <a:buNone/>
            </a:pPr>
            <a:r>
              <a:rPr lang="fi-FI" dirty="0" smtClean="0"/>
              <a:t>- mukautettua </a:t>
            </a:r>
            <a:r>
              <a:rPr lang="fi-FI" dirty="0"/>
              <a:t>viestintää niille, joilla on vaikeuksia lukemisessa tai ymmärtämisessä</a:t>
            </a:r>
          </a:p>
          <a:p>
            <a:pPr marL="0" indent="0">
              <a:buNone/>
            </a:pPr>
            <a:r>
              <a:rPr lang="fi-FI" dirty="0" smtClean="0"/>
              <a:t>- tavoitteena, </a:t>
            </a:r>
            <a:r>
              <a:rPr lang="fi-FI" dirty="0"/>
              <a:t>että kielen käyttäjät </a:t>
            </a:r>
            <a:r>
              <a:rPr lang="fi-FI" dirty="0" smtClean="0"/>
              <a:t>voivat </a:t>
            </a:r>
            <a:r>
              <a:rPr lang="fi-FI" dirty="0"/>
              <a:t>tasa-arvoisesti vaikuttaa ja osallistua yhteiskunnan </a:t>
            </a:r>
            <a:r>
              <a:rPr lang="fi-FI" dirty="0" smtClean="0"/>
              <a:t>toimintaan</a:t>
            </a:r>
            <a:endParaRPr lang="fi-FI" dirty="0"/>
          </a:p>
          <a:p>
            <a:pPr marL="0" indent="0">
              <a:buNone/>
            </a:pPr>
            <a:r>
              <a:rPr lang="fi-FI" dirty="0" smtClean="0"/>
              <a:t>- sisältöjä</a:t>
            </a:r>
            <a:r>
              <a:rPr lang="fi-FI" dirty="0"/>
              <a:t>, rakenteita ja sanastoa </a:t>
            </a:r>
            <a:r>
              <a:rPr lang="fi-FI" dirty="0" smtClean="0"/>
              <a:t>muutettu </a:t>
            </a:r>
            <a:r>
              <a:rPr lang="fi-FI" dirty="0"/>
              <a:t>helpommin luettavaksi ja </a:t>
            </a:r>
            <a:r>
              <a:rPr lang="fi-FI" dirty="0" smtClean="0"/>
              <a:t>ymmärrettäväksi</a:t>
            </a:r>
            <a:endParaRPr lang="fi-FI" dirty="0"/>
          </a:p>
          <a:p>
            <a:pPr marL="0" indent="0">
              <a:buNone/>
            </a:pPr>
            <a:r>
              <a:rPr lang="fi-FI" dirty="0" smtClean="0"/>
              <a:t>- tarve </a:t>
            </a:r>
            <a:r>
              <a:rPr lang="fi-FI" dirty="0"/>
              <a:t>perustellaan </a:t>
            </a:r>
            <a:r>
              <a:rPr lang="fi-FI" i="1" dirty="0"/>
              <a:t>saavutettavuus</a:t>
            </a:r>
            <a:r>
              <a:rPr lang="fi-FI" dirty="0"/>
              <a:t>-käsitteen kautta: </a:t>
            </a:r>
          </a:p>
          <a:p>
            <a:pPr marL="201168" lvl="1" indent="0">
              <a:buNone/>
            </a:pPr>
            <a:r>
              <a:rPr lang="fi-FI" dirty="0"/>
              <a:t>	</a:t>
            </a:r>
            <a:r>
              <a:rPr lang="fi-FI" dirty="0" smtClean="0"/>
              <a:t>- ymmärtämistä </a:t>
            </a:r>
            <a:r>
              <a:rPr lang="fi-FI" dirty="0"/>
              <a:t>ja tiedon saantia </a:t>
            </a:r>
            <a:r>
              <a:rPr lang="fi-FI" dirty="0" smtClean="0"/>
              <a:t>helpotetaan: </a:t>
            </a:r>
            <a:r>
              <a:rPr lang="fi-FI" dirty="0"/>
              <a:t>esimerkiksi museon </a:t>
            </a:r>
            <a:r>
              <a:rPr lang="fi-FI" dirty="0" smtClean="0"/>
              <a:t>näyttelytekstit </a:t>
            </a:r>
            <a:r>
              <a:rPr lang="fi-FI" dirty="0"/>
              <a:t>ja </a:t>
            </a:r>
            <a:r>
              <a:rPr lang="fi-FI" dirty="0" smtClean="0"/>
              <a:t>opastus</a:t>
            </a:r>
            <a:endParaRPr lang="fi-FI" dirty="0"/>
          </a:p>
          <a:p>
            <a:pPr marL="201168" lvl="1" indent="0">
              <a:buNone/>
            </a:pPr>
            <a:r>
              <a:rPr lang="fi-FI" dirty="0" smtClean="0"/>
              <a:t>	- tiedottaminen selkeää</a:t>
            </a:r>
            <a:r>
              <a:rPr lang="fi-FI" dirty="0"/>
              <a:t>: esimerkiksi esitteet, opasteet ja tiedotteet </a:t>
            </a:r>
            <a:r>
              <a:rPr lang="fi-FI" dirty="0" smtClean="0"/>
              <a:t>visuaalisesti </a:t>
            </a:r>
            <a:r>
              <a:rPr lang="fi-FI" dirty="0"/>
              <a:t>ja </a:t>
            </a:r>
            <a:r>
              <a:rPr lang="fi-FI" dirty="0" smtClean="0"/>
              <a:t>	kielellisesti </a:t>
            </a:r>
            <a:r>
              <a:rPr lang="fi-FI" dirty="0"/>
              <a:t>selkeitä, monilla virastoilla </a:t>
            </a:r>
            <a:r>
              <a:rPr lang="fi-FI" dirty="0" smtClean="0"/>
              <a:t>saavutettavat </a:t>
            </a:r>
            <a:r>
              <a:rPr lang="fi-FI" dirty="0"/>
              <a:t>verkkosivut ym.</a:t>
            </a:r>
          </a:p>
          <a:p>
            <a:r>
              <a:rPr lang="fi-FI" dirty="0"/>
              <a:t>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99936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Asiakasryhmät, joilla mahdollisia ongelmia kommunikaatiossa: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pPr lvl="0"/>
            <a:r>
              <a:rPr lang="fi-FI" dirty="0" smtClean="0"/>
              <a:t>1. eri </a:t>
            </a:r>
            <a:r>
              <a:rPr lang="fi-FI" dirty="0"/>
              <a:t>vammaisryhmiin kuuluvat, mm. kehitysvammaiset, autistit, afaatikot (=afasia), syntymäkuurot</a:t>
            </a:r>
          </a:p>
          <a:p>
            <a:pPr lvl="0"/>
            <a:r>
              <a:rPr lang="fi-FI" dirty="0" smtClean="0"/>
              <a:t>2. ne</a:t>
            </a:r>
            <a:r>
              <a:rPr lang="fi-FI" dirty="0"/>
              <a:t>, joilla on kielellinen erityisvaikeus, SLI (= </a:t>
            </a:r>
            <a:r>
              <a:rPr lang="fi-FI" dirty="0" err="1"/>
              <a:t>specific</a:t>
            </a:r>
            <a:r>
              <a:rPr lang="fi-FI" dirty="0"/>
              <a:t> </a:t>
            </a:r>
            <a:r>
              <a:rPr lang="fi-FI" dirty="0" err="1"/>
              <a:t>language</a:t>
            </a:r>
            <a:r>
              <a:rPr lang="fi-FI" dirty="0"/>
              <a:t> </a:t>
            </a:r>
            <a:r>
              <a:rPr lang="fi-FI" dirty="0" err="1"/>
              <a:t>impairment</a:t>
            </a:r>
            <a:r>
              <a:rPr lang="fi-FI" dirty="0"/>
              <a:t>)</a:t>
            </a:r>
          </a:p>
          <a:p>
            <a:pPr lvl="0"/>
            <a:r>
              <a:rPr lang="fi-FI" dirty="0" smtClean="0"/>
              <a:t>3. erilaiset </a:t>
            </a:r>
            <a:r>
              <a:rPr lang="fi-FI" dirty="0"/>
              <a:t>oppijat</a:t>
            </a:r>
          </a:p>
          <a:p>
            <a:pPr lvl="0"/>
            <a:r>
              <a:rPr lang="fi-FI" dirty="0" smtClean="0"/>
              <a:t>4. osa </a:t>
            </a:r>
            <a:r>
              <a:rPr lang="fi-FI" dirty="0"/>
              <a:t>vanhuksista, mm. muistisairaat ja hyvin vanhat ihmiset</a:t>
            </a:r>
          </a:p>
          <a:p>
            <a:pPr lvl="0"/>
            <a:r>
              <a:rPr lang="fi-FI" dirty="0" smtClean="0"/>
              <a:t>5. ihmiset</a:t>
            </a:r>
            <a:r>
              <a:rPr lang="fi-FI" dirty="0"/>
              <a:t>, joiden äidinkieli ei ole </a:t>
            </a:r>
            <a:r>
              <a:rPr lang="fi-FI" dirty="0" smtClean="0"/>
              <a:t>suomi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37836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Selkokielen kirjoitusohjeet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800" dirty="0" smtClean="0"/>
              <a:t>• </a:t>
            </a:r>
            <a:r>
              <a:rPr lang="fi-FI" sz="2800" dirty="0"/>
              <a:t>Noudata yleisiä kirjoitusohjeita.</a:t>
            </a:r>
            <a:br>
              <a:rPr lang="fi-FI" sz="2800" dirty="0"/>
            </a:br>
            <a:endParaRPr lang="fi-FI" sz="2800" dirty="0" smtClean="0"/>
          </a:p>
          <a:p>
            <a:pPr marL="0" indent="0">
              <a:buNone/>
            </a:pPr>
            <a:r>
              <a:rPr lang="fi-FI" sz="2800" dirty="0" smtClean="0"/>
              <a:t>• </a:t>
            </a:r>
            <a:r>
              <a:rPr lang="fi-FI" sz="2800" dirty="0"/>
              <a:t>Noudata kielenhuollon suosituksia.</a:t>
            </a:r>
            <a:br>
              <a:rPr lang="fi-FI" sz="2800" dirty="0"/>
            </a:br>
            <a:endParaRPr lang="fi-FI" sz="2800" dirty="0" smtClean="0"/>
          </a:p>
          <a:p>
            <a:pPr marL="0" indent="0">
              <a:buNone/>
            </a:pPr>
            <a:r>
              <a:rPr lang="fi-FI" sz="2800" dirty="0" smtClean="0"/>
              <a:t>• </a:t>
            </a:r>
            <a:r>
              <a:rPr lang="fi-FI" sz="2800" dirty="0"/>
              <a:t>Muista: selkotekstin kirjoittaminen ei ole pelkkää ohjeiden noudattamista, vaan </a:t>
            </a:r>
            <a:r>
              <a:rPr lang="fi-FI" sz="2800" u="sng" dirty="0">
                <a:solidFill>
                  <a:schemeClr val="tx1"/>
                </a:solidFill>
              </a:rPr>
              <a:t>kirjoittajan luova panos </a:t>
            </a:r>
            <a:r>
              <a:rPr lang="fi-FI" sz="2800" dirty="0"/>
              <a:t>on ensiarvoisen tärkeä samalla tavalla kuin kaikessa kirjoittamisessa.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5503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Tekstin aihe ja rakenne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pPr lvl="0"/>
            <a:r>
              <a:rPr lang="fi-FI" dirty="0" smtClean="0"/>
              <a:t>1. Pohdi</a:t>
            </a:r>
            <a:r>
              <a:rPr lang="fi-FI" dirty="0"/>
              <a:t>, onko aihe oikein valittu.</a:t>
            </a:r>
          </a:p>
          <a:p>
            <a:pPr lvl="0"/>
            <a:r>
              <a:rPr lang="fi-FI" dirty="0" smtClean="0"/>
              <a:t>2. Mieti</a:t>
            </a:r>
            <a:r>
              <a:rPr lang="fi-FI" dirty="0"/>
              <a:t>, kenelle teksti on suunnattu.</a:t>
            </a:r>
          </a:p>
          <a:p>
            <a:pPr lvl="0"/>
            <a:r>
              <a:rPr lang="fi-FI" dirty="0" smtClean="0"/>
              <a:t>3. Jos </a:t>
            </a:r>
            <a:r>
              <a:rPr lang="fi-FI" dirty="0"/>
              <a:t>teksti on suunnattu aikuisille, käytä aikuisten kieltä. Älä aliarvioi lukijaa.</a:t>
            </a:r>
          </a:p>
          <a:p>
            <a:pPr lvl="0"/>
            <a:r>
              <a:rPr lang="fi-FI" dirty="0" smtClean="0"/>
              <a:t>4. Mieti</a:t>
            </a:r>
            <a:r>
              <a:rPr lang="fi-FI" dirty="0"/>
              <a:t>, missä järjestyksessä esität asiat, jotta rakenteesta tulee looginen.</a:t>
            </a:r>
          </a:p>
          <a:p>
            <a:pPr lvl="0"/>
            <a:r>
              <a:rPr lang="fi-FI" dirty="0" smtClean="0"/>
              <a:t>5. Mieti</a:t>
            </a:r>
            <a:r>
              <a:rPr lang="fi-FI" dirty="0"/>
              <a:t>, mitä haluat lukijan tai kuulijan todella oppivan, muistavan tai omaksuvan asiasta. </a:t>
            </a:r>
            <a:r>
              <a:rPr lang="fi-FI" dirty="0"/>
              <a:t> </a:t>
            </a:r>
            <a:r>
              <a:rPr lang="fi-FI" dirty="0" smtClean="0"/>
              <a:t>                  Vai </a:t>
            </a:r>
            <a:r>
              <a:rPr lang="fi-FI" dirty="0"/>
              <a:t>onko tekstin tarkoitus antaa elämyksiä ja viihdyttää?</a:t>
            </a:r>
          </a:p>
          <a:p>
            <a:pPr lvl="0"/>
            <a:r>
              <a:rPr lang="fi-FI" dirty="0" smtClean="0"/>
              <a:t>6. Ole </a:t>
            </a:r>
            <a:r>
              <a:rPr lang="fi-FI" dirty="0"/>
              <a:t>havainnollinen: anna esimerkkejä.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40901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SANASTO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pPr lvl="0"/>
            <a:r>
              <a:rPr lang="fi-FI" dirty="0" smtClean="0"/>
              <a:t>- Käytä </a:t>
            </a:r>
            <a:r>
              <a:rPr lang="fi-FI" dirty="0"/>
              <a:t>lyhyitä, tuttuja sanoja.</a:t>
            </a:r>
          </a:p>
          <a:p>
            <a:pPr lvl="0"/>
            <a:r>
              <a:rPr lang="fi-FI" dirty="0" smtClean="0"/>
              <a:t>- Vältä </a:t>
            </a:r>
            <a:r>
              <a:rPr lang="fi-FI" dirty="0"/>
              <a:t>vierasperäisiä, erikoiskielten ja murresanoja sekä lyhenteitä.</a:t>
            </a:r>
          </a:p>
          <a:p>
            <a:pPr lvl="0"/>
            <a:r>
              <a:rPr lang="fi-FI" dirty="0" smtClean="0"/>
              <a:t>- Selitä </a:t>
            </a:r>
            <a:r>
              <a:rPr lang="fi-FI" dirty="0"/>
              <a:t>käsitteet, termit ja vaikeat sanat tekstissä.</a:t>
            </a:r>
          </a:p>
          <a:p>
            <a:pPr lvl="0"/>
            <a:r>
              <a:rPr lang="fi-FI" dirty="0" smtClean="0"/>
              <a:t>- Vältä </a:t>
            </a:r>
            <a:r>
              <a:rPr lang="fi-FI" dirty="0"/>
              <a:t>hyvin pitkiä sanoja. (Niitä on suomen kielessä paljon.)</a:t>
            </a:r>
          </a:p>
          <a:p>
            <a:pPr lvl="0"/>
            <a:r>
              <a:rPr lang="fi-FI" dirty="0" smtClean="0"/>
              <a:t>- Vältä </a:t>
            </a:r>
            <a:r>
              <a:rPr lang="fi-FI" dirty="0"/>
              <a:t>kielikuvia tai sanontoja. (Esim. </a:t>
            </a:r>
            <a:r>
              <a:rPr lang="fi-FI" i="1" dirty="0"/>
              <a:t>peukalo keskellä kämmentä</a:t>
            </a:r>
            <a:r>
              <a:rPr lang="fi-FI" dirty="0"/>
              <a:t>)</a:t>
            </a:r>
          </a:p>
          <a:p>
            <a:pPr lvl="0"/>
            <a:r>
              <a:rPr lang="fi-FI" dirty="0" smtClean="0"/>
              <a:t>- Myös </a:t>
            </a:r>
            <a:r>
              <a:rPr lang="fi-FI" dirty="0"/>
              <a:t>mittayksiköt ja isot luvut ovat vaikeita.</a:t>
            </a:r>
          </a:p>
          <a:p>
            <a:r>
              <a:rPr lang="fi-FI" dirty="0"/>
              <a:t>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68880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LAUSEET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pPr lvl="0"/>
            <a:r>
              <a:rPr lang="fi-FI" dirty="0" smtClean="0"/>
              <a:t>- Kirjoita </a:t>
            </a:r>
            <a:r>
              <a:rPr lang="fi-FI" dirty="0"/>
              <a:t>lyhyitä lauseita ja virkkeitä.</a:t>
            </a:r>
          </a:p>
          <a:p>
            <a:pPr lvl="0"/>
            <a:r>
              <a:rPr lang="fi-FI" dirty="0" smtClean="0"/>
              <a:t>- Kerro </a:t>
            </a:r>
            <a:r>
              <a:rPr lang="fi-FI" dirty="0"/>
              <a:t>vain yksi tärkeä asia yhdessä lauseessa.</a:t>
            </a:r>
          </a:p>
          <a:p>
            <a:pPr lvl="0"/>
            <a:r>
              <a:rPr lang="fi-FI" dirty="0" smtClean="0"/>
              <a:t>- Sijoita </a:t>
            </a:r>
            <a:r>
              <a:rPr lang="fi-FI" dirty="0"/>
              <a:t>tuttu asia lauseen alkuun ja uusi asia loppuun.</a:t>
            </a:r>
          </a:p>
          <a:p>
            <a:pPr lvl="0"/>
            <a:r>
              <a:rPr lang="fi-FI" dirty="0" smtClean="0"/>
              <a:t>- Vältä </a:t>
            </a:r>
            <a:r>
              <a:rPr lang="fi-FI" dirty="0"/>
              <a:t>vaikeita tai pitkiä lauseita.</a:t>
            </a:r>
          </a:p>
          <a:p>
            <a:pPr lvl="0"/>
            <a:r>
              <a:rPr lang="fi-FI" dirty="0" smtClean="0"/>
              <a:t>- Tee lauserakenne mahdollisimman helpoksi.</a:t>
            </a:r>
            <a:endParaRPr lang="fi-FI" dirty="0"/>
          </a:p>
          <a:p>
            <a:r>
              <a:rPr lang="fi-FI" dirty="0"/>
              <a:t>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3116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Tekstin tarkistus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pPr lvl="0"/>
            <a:r>
              <a:rPr lang="fi-FI" dirty="0" smtClean="0"/>
              <a:t>- </a:t>
            </a:r>
            <a:r>
              <a:rPr lang="fi-FI" u="sng" dirty="0" smtClean="0"/>
              <a:t>Lue </a:t>
            </a:r>
            <a:r>
              <a:rPr lang="fi-FI" u="sng" dirty="0"/>
              <a:t>teksti uudelleen </a:t>
            </a:r>
            <a:r>
              <a:rPr lang="fi-FI" dirty="0"/>
              <a:t>jonkin ajan kuluttua ja parantele sitä tarpeen mukaan.</a:t>
            </a:r>
          </a:p>
          <a:p>
            <a:pPr lvl="0"/>
            <a:r>
              <a:rPr lang="fi-FI" dirty="0" smtClean="0"/>
              <a:t>- Tarkista</a:t>
            </a:r>
            <a:r>
              <a:rPr lang="fi-FI" dirty="0"/>
              <a:t>, että tekstin </a:t>
            </a:r>
            <a:r>
              <a:rPr lang="fi-FI" u="sng" dirty="0"/>
              <a:t>rakenne on looginen</a:t>
            </a:r>
            <a:r>
              <a:rPr lang="fi-FI" dirty="0"/>
              <a:t>.</a:t>
            </a:r>
          </a:p>
          <a:p>
            <a:pPr lvl="0"/>
            <a:r>
              <a:rPr lang="fi-FI" dirty="0" smtClean="0"/>
              <a:t>- Mieti</a:t>
            </a:r>
            <a:r>
              <a:rPr lang="fi-FI" dirty="0"/>
              <a:t>, ovatko kaikki </a:t>
            </a:r>
            <a:r>
              <a:rPr lang="fi-FI" u="sng" dirty="0"/>
              <a:t>yksityiskohdat </a:t>
            </a:r>
            <a:r>
              <a:rPr lang="fi-FI" dirty="0"/>
              <a:t>todella tarpeen.</a:t>
            </a:r>
          </a:p>
          <a:p>
            <a:pPr lvl="0"/>
            <a:r>
              <a:rPr lang="fi-FI" dirty="0" smtClean="0"/>
              <a:t>- Mieti </a:t>
            </a:r>
            <a:r>
              <a:rPr lang="fi-FI" dirty="0"/>
              <a:t>myös vastakkaisesti: sisältääkö kirjoituksesi </a:t>
            </a:r>
            <a:r>
              <a:rPr lang="fi-FI" u="sng" dirty="0"/>
              <a:t>tarpeeksi uutta tietoa</a:t>
            </a:r>
            <a:r>
              <a:rPr lang="fi-FI" dirty="0"/>
              <a:t>, vai oletko toistanut vain itsestäänselvyyksiä?</a:t>
            </a:r>
          </a:p>
          <a:p>
            <a:r>
              <a:rPr lang="fi-FI" dirty="0" smtClean="0"/>
              <a:t>- Tekstin </a:t>
            </a:r>
            <a:r>
              <a:rPr lang="fi-FI" u="sng" dirty="0"/>
              <a:t>ääneen lukeminen </a:t>
            </a:r>
            <a:r>
              <a:rPr lang="fi-FI" dirty="0"/>
              <a:t>auttaa usein viimeistelyssä. Silloin huomaa, jos tekstiin on jäänyt vaikeita ilmaisuja.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4391291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">
  <a:themeElements>
    <a:clrScheme name="Retro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43</TotalTime>
  <Words>457</Words>
  <Application>Microsoft Office PowerPoint</Application>
  <PresentationFormat>Laajakuva</PresentationFormat>
  <Paragraphs>53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Calibri</vt:lpstr>
      <vt:lpstr>Calibri Light</vt:lpstr>
      <vt:lpstr>Retro</vt:lpstr>
      <vt:lpstr>SELKOVIESTINTÄ</vt:lpstr>
      <vt:lpstr>Mitä selkoviestintä on?</vt:lpstr>
      <vt:lpstr>Asiakasryhmät, joilla mahdollisia ongelmia kommunikaatiossa:</vt:lpstr>
      <vt:lpstr>Selkokielen kirjoitusohjeet</vt:lpstr>
      <vt:lpstr>Tekstin aihe ja rakenne</vt:lpstr>
      <vt:lpstr>SANASTO</vt:lpstr>
      <vt:lpstr>LAUSEET</vt:lpstr>
      <vt:lpstr>Tekstin tarkistus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Joutjärvi Kati</dc:creator>
  <cp:lastModifiedBy>Joutjärvi Kati</cp:lastModifiedBy>
  <cp:revision>5</cp:revision>
  <dcterms:created xsi:type="dcterms:W3CDTF">2021-08-16T13:11:03Z</dcterms:created>
  <dcterms:modified xsi:type="dcterms:W3CDTF">2021-08-16T13:54:57Z</dcterms:modified>
</cp:coreProperties>
</file>