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8"/>
  </p:notesMasterIdLst>
  <p:handoutMasterIdLst>
    <p:handoutMasterId r:id="rId9"/>
  </p:handoutMasterIdLst>
  <p:sldIdLst>
    <p:sldId id="256" r:id="rId2"/>
    <p:sldId id="298" r:id="rId3"/>
    <p:sldId id="299" r:id="rId4"/>
    <p:sldId id="300" r:id="rId5"/>
    <p:sldId id="301" r:id="rId6"/>
    <p:sldId id="302" r:id="rId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006DA7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1" autoAdjust="0"/>
    <p:restoredTop sz="94718" autoAdjust="0"/>
  </p:normalViewPr>
  <p:slideViewPr>
    <p:cSldViewPr>
      <p:cViewPr>
        <p:scale>
          <a:sx n="114" d="100"/>
          <a:sy n="114" d="100"/>
        </p:scale>
        <p:origin x="-229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5885-56CE-4CDF-85EA-745288205565}" type="datetimeFigureOut">
              <a:rPr lang="fi-FI" smtClean="0"/>
              <a:pPr/>
              <a:t>22.3.2013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937A-5CBD-4CBD-81F8-73050A7833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8346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04800" y="533400"/>
            <a:ext cx="7020272" cy="119675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sz="4000" dirty="0" smtClean="0">
                <a:solidFill>
                  <a:srgbClr val="006DA7"/>
                </a:solidFill>
              </a:rPr>
              <a:t>15. Muuntelu ja mutaatiot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9" name="Kuva 8" descr="maissimuuntel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057400"/>
            <a:ext cx="4800203" cy="3429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Muuntelu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0010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Saman lajin yksilöt keskenään erilaisia.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Muuntelua tuottavat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Sukusolujen syntyminen (meioosin vähennysjako)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Tekijäinvaihdunta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Sukusolujen kohtaaminen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Mutaatiot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Suvuttomassa lisääntymisessä vain mutaatiot.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Lisäksi ympäristö aiheuttaa muuntelua.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Muovautumismuuntelu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10" name="Kuva 9" descr="kaali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629" y="2362200"/>
            <a:ext cx="3677371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Pistemutaatiot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52578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Yhden emäksen muuttuminen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Ei välttämättä muutosta proteiiniin (hiljainen mutaatio)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Substituutio eli korvautuminen </a:t>
            </a:r>
            <a:r>
              <a:rPr lang="fi-FI" b="1" dirty="0" smtClean="0">
                <a:solidFill>
                  <a:schemeClr val="tx1"/>
                </a:solidFill>
                <a:sym typeface="Wingdings"/>
              </a:rPr>
              <a:t> emäs muuttuu toiseksi.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err="1" smtClean="0">
                <a:solidFill>
                  <a:schemeClr val="tx1"/>
                </a:solidFill>
                <a:sym typeface="Wingdings"/>
              </a:rPr>
              <a:t>Deleetio</a:t>
            </a:r>
            <a:r>
              <a:rPr lang="fi-FI" b="1" dirty="0" smtClean="0">
                <a:solidFill>
                  <a:schemeClr val="tx1"/>
                </a:solidFill>
                <a:sym typeface="Wingdings"/>
              </a:rPr>
              <a:t> (lisää emäksiä) tai </a:t>
            </a:r>
            <a:r>
              <a:rPr lang="fi-FI" b="1" dirty="0" err="1" smtClean="0">
                <a:solidFill>
                  <a:schemeClr val="tx1"/>
                </a:solidFill>
                <a:sym typeface="Wingdings"/>
              </a:rPr>
              <a:t>insertio</a:t>
            </a:r>
            <a:r>
              <a:rPr lang="fi-FI" b="1" dirty="0" smtClean="0">
                <a:solidFill>
                  <a:schemeClr val="tx1"/>
                </a:solidFill>
                <a:sym typeface="Wingdings"/>
              </a:rPr>
              <a:t> (emäksiä pois) voi muuttaa proteiinia.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" name="Kuva 4" descr="BI2_pistemutaatio_olli_seppala_eoppi_153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743200"/>
            <a:ext cx="3614738" cy="271105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Kromosomimutaatiot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Kromosomin rakenteessa tapahtuvia muutoksia.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Usein haitallisia.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Voivat kiihdyttää </a:t>
            </a:r>
            <a:r>
              <a:rPr lang="fi-FI" b="1" dirty="0" err="1" smtClean="0">
                <a:solidFill>
                  <a:schemeClr val="tx1"/>
                </a:solidFill>
              </a:rPr>
              <a:t>lajiutumista</a:t>
            </a:r>
            <a:r>
              <a:rPr lang="fi-FI" b="1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Häviämä eli </a:t>
            </a:r>
            <a:r>
              <a:rPr lang="fi-FI" b="1" dirty="0" err="1" smtClean="0">
                <a:solidFill>
                  <a:schemeClr val="tx1"/>
                </a:solidFill>
              </a:rPr>
              <a:t>deleetio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Kahdentuma eli </a:t>
            </a:r>
            <a:r>
              <a:rPr lang="fi-FI" b="1" dirty="0" err="1" smtClean="0">
                <a:solidFill>
                  <a:schemeClr val="tx1"/>
                </a:solidFill>
              </a:rPr>
              <a:t>duplikaatio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Kääntymä eli inversio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Liittymä eli </a:t>
            </a:r>
            <a:r>
              <a:rPr lang="fi-FI" b="1" dirty="0" err="1" smtClean="0">
                <a:solidFill>
                  <a:schemeClr val="tx1"/>
                </a:solidFill>
              </a:rPr>
              <a:t>insertio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Siirtymä eli </a:t>
            </a:r>
            <a:r>
              <a:rPr lang="fi-FI" b="1" dirty="0" err="1" smtClean="0">
                <a:solidFill>
                  <a:schemeClr val="tx1"/>
                </a:solidFill>
              </a:rPr>
              <a:t>translokaatio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6" name="Kuva 5" descr="kromosomistomutaati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5146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Kromosomistomutaatiot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0" y="1447800"/>
            <a:ext cx="5562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Kromosomien määrä muuttuu.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Yksittäinen kromosomin poikkeava määrä = </a:t>
            </a:r>
            <a:r>
              <a:rPr lang="fi-FI" b="1" dirty="0" err="1" smtClean="0">
                <a:solidFill>
                  <a:schemeClr val="tx1"/>
                </a:solidFill>
              </a:rPr>
              <a:t>aneuploidia</a:t>
            </a:r>
            <a:endParaRPr lang="fi-FI" b="1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Downin syndrooma (21 </a:t>
            </a:r>
            <a:r>
              <a:rPr lang="fi-FI" b="1" dirty="0" err="1" smtClean="0">
                <a:solidFill>
                  <a:schemeClr val="tx1"/>
                </a:solidFill>
              </a:rPr>
              <a:t>trisomia</a:t>
            </a:r>
            <a:r>
              <a:rPr lang="fi-FI" b="1" dirty="0" smtClean="0">
                <a:solidFill>
                  <a:schemeClr val="tx1"/>
                </a:solidFill>
              </a:rPr>
              <a:t>)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Turnerin syndrooma (X monosomia)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err="1" smtClean="0">
                <a:solidFill>
                  <a:schemeClr val="tx1"/>
                </a:solidFill>
              </a:rPr>
              <a:t>Polyploidia</a:t>
            </a:r>
            <a:r>
              <a:rPr lang="fi-FI" b="1" dirty="0" smtClean="0">
                <a:solidFill>
                  <a:schemeClr val="tx1"/>
                </a:solidFill>
              </a:rPr>
              <a:t> = kromosomisto moninkertaistuu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err="1" smtClean="0">
                <a:solidFill>
                  <a:schemeClr val="tx1"/>
                </a:solidFill>
              </a:rPr>
              <a:t>Autopolyploidia</a:t>
            </a:r>
            <a:endParaRPr lang="fi-FI" b="1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err="1" smtClean="0">
                <a:solidFill>
                  <a:schemeClr val="tx1"/>
                </a:solidFill>
              </a:rPr>
              <a:t>Allopolyploidia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5" name="Kuva 4" descr="BI2_kromosomistomutaatio_olli_seppala_just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9718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i-FI" dirty="0" smtClean="0">
                <a:solidFill>
                  <a:srgbClr val="0070C0"/>
                </a:solidFill>
              </a:rPr>
              <a:t>Muuntelu, mutaatiot ja evoluutio</a:t>
            </a:r>
            <a:endParaRPr lang="fi" dirty="0">
              <a:solidFill>
                <a:srgbClr val="0070C0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0" y="1447800"/>
            <a:ext cx="5562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Mahdollistavat evoluution.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Suvuttomasti lisääntyvillä mutaatiot ainoa evoluution lähde.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Suvullisessa lisääntymisessä enemmän muuntelua.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err="1" smtClean="0">
                <a:solidFill>
                  <a:schemeClr val="tx1"/>
                </a:solidFill>
              </a:rPr>
              <a:t>Lajiutuminen</a:t>
            </a:r>
            <a:endParaRPr lang="fi-FI" b="1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Pistemutaatiot (vähittäinen)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Kromosomi- ja kromosomistomutaatiot (joskus nopeaa)</a:t>
            </a: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b="1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i-FI" sz="12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6" name="Kuva 5" descr="vehnat_shutterstock_88233835_31112758_peda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752599"/>
            <a:ext cx="3371850" cy="348061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25748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160</Words>
  <Application>Microsoft Macintosh PowerPoint</Application>
  <PresentationFormat>Näytössä katseltava diaesitys (4:3)</PresentationFormat>
  <Paragraphs>45</Paragraphs>
  <Slides>6</Slides>
  <Notes>6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/>
      <vt:lpstr>15. Muuntelu ja mutaatiot</vt:lpstr>
      <vt:lpstr>Muuntelu</vt:lpstr>
      <vt:lpstr>Pistemutaatiot</vt:lpstr>
      <vt:lpstr>Kromosomimutaatiot</vt:lpstr>
      <vt:lpstr>Kromosomistomutaatiot</vt:lpstr>
      <vt:lpstr>Muuntelu, mutaatiot ja evoluutio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69</cp:revision>
  <dcterms:created xsi:type="dcterms:W3CDTF">2013-03-21T22:46:59Z</dcterms:created>
  <dcterms:modified xsi:type="dcterms:W3CDTF">2013-03-22T10:30:41Z</dcterms:modified>
</cp:coreProperties>
</file>