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Merriweather Sans" panose="020B0604020202020204" charset="0"/>
      <p:italic r:id="rId14"/>
      <p:boldItalic r:id="rId15"/>
    </p:embeddedFont>
    <p:embeddedFont>
      <p:font typeface="Verdana" panose="020B0604030504040204" pitchFamily="3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91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tableStyles" Target="tableStyle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51414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9696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82401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3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2056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2909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5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886133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6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43420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fi-FI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7501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Otsikko ja pystysuora teksti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24099" y="-38100"/>
            <a:ext cx="4495800" cy="7772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Pystysuora otsikko ja teksti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552949" y="2190750"/>
            <a:ext cx="5867400" cy="1943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90549" y="323850"/>
            <a:ext cx="5867400" cy="567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Osan ylätunniste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38099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38099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tailu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Vain otsikko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tsikollinen sisältö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tsikollinen kuva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/>
          <p:nvPr/>
        </p:nvSpPr>
        <p:spPr>
          <a:xfrm>
            <a:off x="228600" y="6453335"/>
            <a:ext cx="3429000" cy="2746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fi-FI" sz="1200" b="0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Idea 01 – Johdatus filosofiaan</a:t>
            </a:r>
          </a:p>
        </p:txBody>
      </p:sp>
      <p:pic>
        <p:nvPicPr>
          <p:cNvPr id="13" name="Shape 13" descr="Idea3_pp_kehys.png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hape 14"/>
          <p:cNvSpPr txBox="1"/>
          <p:nvPr/>
        </p:nvSpPr>
        <p:spPr>
          <a:xfrm>
            <a:off x="206895" y="6453335"/>
            <a:ext cx="3429000" cy="2746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fi-FI" sz="1200" b="0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Idea 3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Shape 89" descr="Idea3_pp_etusivu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Shape 90"/>
          <p:cNvSpPr txBox="1"/>
          <p:nvPr/>
        </p:nvSpPr>
        <p:spPr>
          <a:xfrm>
            <a:off x="4267200" y="2035760"/>
            <a:ext cx="4472072" cy="19389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Verdana"/>
              <a:buNone/>
            </a:pPr>
            <a:r>
              <a:rPr lang="fi-FI" sz="2400" b="0" i="0" u="none" strike="noStrike" cap="none" dirty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Luku </a:t>
            </a:r>
            <a:r>
              <a:rPr lang="fi-FI" sz="2400" dirty="0" smtClean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endParaRPr lang="fi-FI" sz="2400" b="0" i="0" u="none" strike="noStrike" cap="none" dirty="0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</a:pPr>
            <a:endParaRPr sz="2400" b="0" i="0" u="none" strike="noStrike" cap="none" dirty="0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Verdana"/>
              <a:buNone/>
            </a:pPr>
            <a:r>
              <a:rPr lang="fi-FI" sz="2400" b="1" dirty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Yhteiskunta on sopimus – vai onko?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Verdana"/>
              <a:buNone/>
            </a:pPr>
            <a:endParaRPr sz="2400" b="0" i="0" u="none" strike="noStrike" cap="none" dirty="0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Virittäytyminen aiheeseen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90825" y="1569492"/>
            <a:ext cx="8240700" cy="424010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dirty="0"/>
              <a:t>Kuvitelkaa ja keskustelkaa, millaista elämä oli ennen järjestäytynyttä </a:t>
            </a:r>
            <a:r>
              <a:rPr lang="fi-FI" dirty="0" smtClean="0"/>
              <a:t>yhteiskuntaa.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</a:pPr>
            <a:r>
              <a:rPr lang="fi-FI" dirty="0"/>
              <a:t>e</a:t>
            </a:r>
            <a:r>
              <a:rPr lang="fi-FI" dirty="0" smtClean="0"/>
              <a:t>sim</a:t>
            </a:r>
            <a:r>
              <a:rPr lang="fi-FI" dirty="0"/>
              <a:t>. keräily- ja pyyntikulttuurit, Amerikan alkuperäiskansat, paimentolaiset tai sademetsien heimoyhteisöt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fi-FI" dirty="0"/>
              <a:t>Miten elämäntapa </a:t>
            </a:r>
            <a:r>
              <a:rPr lang="fi-FI" dirty="0" smtClean="0"/>
              <a:t>muuttuu, kun siirrytään yhteiskuntaan</a:t>
            </a:r>
            <a:r>
              <a:rPr lang="fi-FI" dirty="0"/>
              <a:t>?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fi-FI" dirty="0"/>
              <a:t>Ota kantaa: Siirtymä luonnontilasta yhteiskuntaan on kehitystä!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/>
              <a:t>Luonnontila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448725" y="1143000"/>
            <a:ext cx="8070900" cy="4710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dirty="0"/>
              <a:t>Ihmiset eivät ole aina eläneet - tai elä edelleenkään -  </a:t>
            </a:r>
            <a:r>
              <a:rPr lang="fi-FI" dirty="0" smtClean="0"/>
              <a:t>järjestäytyneissä yhteiskunnissa.</a:t>
            </a:r>
            <a:endParaRPr lang="fi-FI" dirty="0"/>
          </a:p>
          <a:p>
            <a:pPr marL="342900" marR="0" lvl="0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dirty="0"/>
              <a:t>Aikaa ennen tai ilman yhteiskuntaa kutsutaan </a:t>
            </a:r>
            <a:r>
              <a:rPr lang="fi-FI" b="1" dirty="0" smtClean="0"/>
              <a:t>luonnontilaksi.</a:t>
            </a:r>
            <a:endParaRPr lang="fi-FI" b="1" dirty="0"/>
          </a:p>
          <a:p>
            <a:pPr marR="0" lvl="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fi-FI" dirty="0" smtClean="0"/>
              <a:t>Huomio: Tämä </a:t>
            </a:r>
            <a:r>
              <a:rPr lang="fi-FI" dirty="0"/>
              <a:t>ei välttämättä vastaa mitään </a:t>
            </a:r>
            <a:r>
              <a:rPr lang="fi-FI" dirty="0" err="1"/>
              <a:t>tiettyä</a:t>
            </a:r>
            <a:r>
              <a:rPr lang="fi-FI" dirty="0"/>
              <a:t> historiallista ajanjaksoa, vaan </a:t>
            </a:r>
            <a:r>
              <a:rPr lang="fi-FI" dirty="0" smtClean="0"/>
              <a:t>on lähinnä ajatuskoe.</a:t>
            </a:r>
            <a:endParaRPr b="1" dirty="0"/>
          </a:p>
          <a:p>
            <a:pPr marL="342900" marR="0" lvl="0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dirty="0"/>
              <a:t>Millainen luonnontila on?</a:t>
            </a:r>
          </a:p>
          <a:p>
            <a:pPr marR="0" lvl="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fi-FI" b="1" dirty="0"/>
              <a:t>Thomas </a:t>
            </a:r>
            <a:r>
              <a:rPr lang="fi-FI" b="1" dirty="0" err="1" smtClean="0"/>
              <a:t>Hobbes</a:t>
            </a:r>
            <a:endParaRPr lang="fi-FI" dirty="0"/>
          </a:p>
          <a:p>
            <a:pPr marR="0" lvl="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i-FI" dirty="0"/>
              <a:t>Kaikkien sota kaikkia </a:t>
            </a:r>
            <a:r>
              <a:rPr lang="fi-FI" dirty="0" smtClean="0"/>
              <a:t>vastaan.</a:t>
            </a:r>
            <a:endParaRPr lang="fi-FI" dirty="0"/>
          </a:p>
          <a:p>
            <a:pPr marR="0" lvl="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i-FI" dirty="0"/>
              <a:t>y</a:t>
            </a:r>
            <a:r>
              <a:rPr lang="fi-FI" dirty="0" smtClean="0"/>
              <a:t>ksinäinen</a:t>
            </a:r>
            <a:r>
              <a:rPr lang="fi-FI" dirty="0"/>
              <a:t>, kurja, raaka ja lyhyt</a:t>
            </a:r>
          </a:p>
          <a:p>
            <a:pPr marR="0" lvl="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fi-FI" b="1" dirty="0"/>
              <a:t>Jean-Jacques </a:t>
            </a:r>
            <a:r>
              <a:rPr lang="fi-FI" b="1" dirty="0" err="1"/>
              <a:t>Rousseau</a:t>
            </a:r>
            <a:endParaRPr lang="fi-FI" b="1" dirty="0"/>
          </a:p>
          <a:p>
            <a:pPr marR="0" lvl="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i-FI" dirty="0"/>
              <a:t>Luonnontilassa ihminen on luonnostaan hyvä </a:t>
            </a:r>
            <a:r>
              <a:rPr lang="fi-FI" b="1" i="1" dirty="0"/>
              <a:t>jalo </a:t>
            </a:r>
            <a:r>
              <a:rPr lang="fi-FI" b="1" i="1" dirty="0" smtClean="0"/>
              <a:t>villi.</a:t>
            </a:r>
            <a:endParaRPr lang="fi-FI" b="1" i="1" dirty="0"/>
          </a:p>
          <a:p>
            <a:pPr marR="0" lvl="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i-FI" i="1" dirty="0"/>
              <a:t>“Ihminen syntyy vapaana, mutta kaikkialla hän on </a:t>
            </a:r>
            <a:r>
              <a:rPr lang="fi-FI" i="1" dirty="0" smtClean="0"/>
              <a:t>kahleissa.”</a:t>
            </a:r>
            <a:endParaRPr lang="fi-FI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/>
              <a:t>Yhteiskuntasopimus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460050" y="1143000"/>
            <a:ext cx="8223900" cy="4780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165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Char char="•"/>
            </a:pPr>
            <a:r>
              <a:rPr lang="fi-FI" dirty="0"/>
              <a:t>Kuvitteellinen sopimus, jolla yhteisö siirtyy luonnontilasta järjestäytyneeseen yhteiskuntaan</a:t>
            </a:r>
          </a:p>
          <a:p>
            <a:pPr marL="342900" marR="0" lvl="0" indent="-165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Char char="•"/>
            </a:pPr>
            <a:r>
              <a:rPr lang="fi-FI" b="1" dirty="0"/>
              <a:t>Miksi ihmiset haluavat siirtyä yhteiskuntaan?</a:t>
            </a:r>
          </a:p>
          <a:p>
            <a:pPr marL="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  <a:p>
            <a:pPr marR="0" lvl="0" indent="50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fi-FI" sz="2000" b="1" dirty="0"/>
              <a:t>Thomas </a:t>
            </a:r>
            <a:r>
              <a:rPr lang="fi-FI" sz="2000" b="1" dirty="0" err="1"/>
              <a:t>Hobbes</a:t>
            </a:r>
            <a:r>
              <a:rPr lang="fi-FI" sz="2000" b="1" dirty="0"/>
              <a:t>:</a:t>
            </a:r>
            <a:r>
              <a:rPr lang="fi-FI" sz="2000" dirty="0"/>
              <a:t> </a:t>
            </a:r>
            <a:r>
              <a:rPr lang="fi-FI" sz="2000" dirty="0" smtClean="0"/>
              <a:t>Ihmiset </a:t>
            </a:r>
            <a:r>
              <a:rPr lang="fi-FI" sz="2000" dirty="0"/>
              <a:t>luovuttavat sopimuksella vallan </a:t>
            </a:r>
            <a:r>
              <a:rPr lang="fi-FI" sz="2000" dirty="0" smtClean="0"/>
              <a:t>valtiolle, </a:t>
            </a:r>
            <a:r>
              <a:rPr lang="fi-FI" sz="2000" dirty="0"/>
              <a:t>jotta se voi turvata rauhan ja </a:t>
            </a:r>
            <a:r>
              <a:rPr lang="fi-FI" sz="2000" dirty="0" smtClean="0"/>
              <a:t>järjestyksen.</a:t>
            </a:r>
            <a:endParaRPr lang="fi-FI" sz="2000" dirty="0"/>
          </a:p>
          <a:p>
            <a:pPr marR="0"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fi-FI" dirty="0"/>
              <a:t>v</a:t>
            </a:r>
            <a:r>
              <a:rPr lang="fi-FI" dirty="0" smtClean="0"/>
              <a:t>apaus </a:t>
            </a:r>
            <a:r>
              <a:rPr lang="fi-FI" dirty="0"/>
              <a:t>→ </a:t>
            </a:r>
            <a:r>
              <a:rPr lang="fi-FI" dirty="0" smtClean="0"/>
              <a:t>turvallisuus</a:t>
            </a:r>
            <a:endParaRPr lang="fi-FI" dirty="0"/>
          </a:p>
          <a:p>
            <a:pPr marR="0"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fi-FI" dirty="0"/>
              <a:t>Jotta järjestys säilyisi, vallan käytön on </a:t>
            </a:r>
            <a:r>
              <a:rPr lang="fi-FI" dirty="0" smtClean="0"/>
              <a:t>oltava</a:t>
            </a:r>
            <a:endParaRPr lang="fi-FI" dirty="0"/>
          </a:p>
          <a:p>
            <a:pPr marR="0"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fi-FI" dirty="0"/>
              <a:t>s</a:t>
            </a:r>
            <a:r>
              <a:rPr lang="fi-FI" dirty="0" smtClean="0"/>
              <a:t>uvereenia </a:t>
            </a:r>
            <a:r>
              <a:rPr lang="fi-FI" dirty="0"/>
              <a:t>eli rajoittamatonta</a:t>
            </a:r>
          </a:p>
          <a:p>
            <a:pPr marR="0"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fi-FI" dirty="0"/>
              <a:t>a</a:t>
            </a:r>
            <a:r>
              <a:rPr lang="fi-FI" dirty="0" smtClean="0"/>
              <a:t>bsoluuttista </a:t>
            </a:r>
            <a:r>
              <a:rPr lang="fi-FI" dirty="0"/>
              <a:t>eli </a:t>
            </a:r>
            <a:r>
              <a:rPr lang="fi-FI" dirty="0" smtClean="0"/>
              <a:t>ehdotonta.</a:t>
            </a:r>
            <a:endParaRPr lang="fi-FI" dirty="0"/>
          </a:p>
          <a:p>
            <a:pPr marL="91440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dirty="0"/>
          </a:p>
          <a:p>
            <a:pPr lvl="0" indent="50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Char char="•"/>
            </a:pPr>
            <a:r>
              <a:rPr lang="fi-FI" sz="2000" b="1" dirty="0"/>
              <a:t>John </a:t>
            </a:r>
            <a:r>
              <a:rPr lang="fi-FI" sz="2000" b="1" dirty="0" err="1"/>
              <a:t>Locke</a:t>
            </a:r>
            <a:r>
              <a:rPr lang="fi-FI" sz="2000" b="1" dirty="0"/>
              <a:t>:</a:t>
            </a:r>
            <a:r>
              <a:rPr lang="fi-FI" sz="2000" dirty="0"/>
              <a:t> </a:t>
            </a:r>
            <a:r>
              <a:rPr lang="fi-FI" sz="2000" dirty="0" smtClean="0"/>
              <a:t>Yhteiskuntasopimus </a:t>
            </a:r>
            <a:r>
              <a:rPr lang="fi-FI" sz="2000" dirty="0"/>
              <a:t>turvaa </a:t>
            </a:r>
            <a:r>
              <a:rPr lang="fi-FI" sz="2000" i="1" dirty="0"/>
              <a:t>luonnonoikeuksien</a:t>
            </a:r>
            <a:r>
              <a:rPr lang="fi-FI" sz="2000" dirty="0"/>
              <a:t> </a:t>
            </a:r>
            <a:r>
              <a:rPr lang="fi-FI" sz="2000" dirty="0" smtClean="0"/>
              <a:t>toteutumisen.</a:t>
            </a:r>
            <a:endParaRPr lang="fi-FI" sz="2000" dirty="0"/>
          </a:p>
          <a:p>
            <a:pPr lvl="1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fi-FI" dirty="0"/>
              <a:t>elämä, vapaus ja omistusoikeus</a:t>
            </a:r>
          </a:p>
          <a:p>
            <a:pPr marL="9144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None/>
            </a:pPr>
            <a:endParaRPr sz="2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/>
              <a:t>Soraääniä: Jean-Jacques Rousseau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0010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dirty="0"/>
              <a:t>Yhteiskuntaan siirtymisestä ei seuraa vain hyviä </a:t>
            </a:r>
            <a:r>
              <a:rPr lang="fi-FI" dirty="0" smtClean="0"/>
              <a:t>asioita, </a:t>
            </a:r>
            <a:r>
              <a:rPr lang="fi-FI" dirty="0"/>
              <a:t>kuten järjestystä ja </a:t>
            </a:r>
            <a:r>
              <a:rPr lang="fi-FI" dirty="0" smtClean="0"/>
              <a:t>turvaa.</a:t>
            </a:r>
            <a:endParaRPr lang="fi-FI" dirty="0"/>
          </a:p>
          <a:p>
            <a:pPr marL="3429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dirty="0"/>
              <a:t>Omistusoikeus turmelee sekä luontosuhteen että ihmisten </a:t>
            </a:r>
            <a:r>
              <a:rPr lang="fi-FI" dirty="0" smtClean="0"/>
              <a:t>luonteen.</a:t>
            </a:r>
            <a:endParaRPr lang="fi-FI" dirty="0"/>
          </a:p>
          <a:p>
            <a:pPr marR="0" lvl="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fi-FI" b="1" dirty="0"/>
              <a:t>Ihmisten välillä</a:t>
            </a:r>
            <a:r>
              <a:rPr lang="fi-FI" dirty="0"/>
              <a:t>: </a:t>
            </a:r>
            <a:r>
              <a:rPr lang="fi-FI" dirty="0" smtClean="0"/>
              <a:t>ahneus</a:t>
            </a:r>
            <a:r>
              <a:rPr lang="fi-FI" dirty="0"/>
              <a:t>, kateus ja kilpailu</a:t>
            </a:r>
          </a:p>
          <a:p>
            <a:pPr marR="0" lvl="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fi-FI" b="1" dirty="0"/>
              <a:t>Yhteiskunnassa</a:t>
            </a:r>
            <a:r>
              <a:rPr lang="fi-FI" dirty="0"/>
              <a:t>: </a:t>
            </a:r>
            <a:r>
              <a:rPr lang="fi-FI" dirty="0" smtClean="0"/>
              <a:t>eriarvoisuus</a:t>
            </a:r>
            <a:r>
              <a:rPr lang="fi-FI" dirty="0"/>
              <a:t>, yhteiskuntaluokat ja sorto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/>
              <a:t>Soraääniä: Jean-Jacques Rousseau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482550" y="1419366"/>
            <a:ext cx="8178900" cy="42726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dirty="0"/>
              <a:t>Nuoren </a:t>
            </a:r>
            <a:r>
              <a:rPr lang="fi-FI" dirty="0" err="1"/>
              <a:t>Rousseaun</a:t>
            </a:r>
            <a:r>
              <a:rPr lang="fi-FI" dirty="0"/>
              <a:t> tavoite oli </a:t>
            </a:r>
            <a:r>
              <a:rPr lang="fi-FI" dirty="0" smtClean="0"/>
              <a:t>selvä: </a:t>
            </a:r>
            <a:r>
              <a:rPr lang="fi-FI" b="1" dirty="0" smtClean="0"/>
              <a:t>Paluu </a:t>
            </a:r>
            <a:r>
              <a:rPr lang="fi-FI" b="1" dirty="0"/>
              <a:t>luontoon!</a:t>
            </a:r>
          </a:p>
          <a:p>
            <a:pPr marL="3429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dirty="0"/>
              <a:t>Varttuneempi filosofi ajatteli paluun olevan </a:t>
            </a:r>
            <a:r>
              <a:rPr lang="fi-FI" dirty="0" smtClean="0"/>
              <a:t>mahdotonta.</a:t>
            </a:r>
            <a:endParaRPr lang="fi-FI" dirty="0"/>
          </a:p>
          <a:p>
            <a:pPr marL="3429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dirty="0"/>
              <a:t>Todellinen vapaus toteutuu vain </a:t>
            </a:r>
            <a:r>
              <a:rPr lang="fi-FI" dirty="0" smtClean="0"/>
              <a:t>yhteiskunnassa.</a:t>
            </a:r>
            <a:endParaRPr lang="fi-FI" dirty="0"/>
          </a:p>
          <a:p>
            <a:pPr marL="3429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dirty="0"/>
              <a:t>Yhteiskuntasopimus pitää solmia, mutta ei vain omistavan luokan, vaan kaikkien vapauden </a:t>
            </a:r>
            <a:r>
              <a:rPr lang="fi-FI" dirty="0" smtClean="0"/>
              <a:t>turvaamiseksi.</a:t>
            </a:r>
            <a:endParaRPr lang="fi-FI" dirty="0"/>
          </a:p>
          <a:p>
            <a:pPr marL="3429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dirty="0"/>
              <a:t>Vallankäytön tulee perustua </a:t>
            </a:r>
            <a:r>
              <a:rPr lang="fi-FI" b="1" dirty="0" smtClean="0"/>
              <a:t>yleistahtoon.</a:t>
            </a:r>
            <a:endParaRPr lang="fi-FI" b="1" dirty="0"/>
          </a:p>
          <a:p>
            <a:pPr marR="0" lvl="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fi-FI" dirty="0"/>
              <a:t>Kaikkien yhdessä muodostama sitova näkemys parhaista laeista ja yhteiskunnan </a:t>
            </a:r>
            <a:r>
              <a:rPr lang="fi-FI" dirty="0" smtClean="0"/>
              <a:t>säännöistä.</a:t>
            </a:r>
            <a:endParaRPr lang="fi-FI" dirty="0"/>
          </a:p>
          <a:p>
            <a:pPr marR="0" lvl="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fi-FI" dirty="0"/>
              <a:t>Yleistahtoon perustuvat yhteiskunnat välttävät absoluuttisen hallitsijan </a:t>
            </a:r>
            <a:r>
              <a:rPr lang="fi-FI" dirty="0" smtClean="0"/>
              <a:t>mielivaltaisuuden.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i-FI"/>
              <a:t>Yhteiskunta on historian tuote!</a:t>
            </a:r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341193" y="1413700"/>
            <a:ext cx="8516203" cy="4495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fi-FI" dirty="0"/>
              <a:t>Yhteiskuntasopimusteorioita kritisoidaan historiattomuudesta</a:t>
            </a:r>
          </a:p>
          <a:p>
            <a:pPr marL="914400" lvl="1" indent="-228600" rtl="0">
              <a:lnSpc>
                <a:spcPct val="115000"/>
              </a:lnSpc>
              <a:spcBef>
                <a:spcPts val="0"/>
              </a:spcBef>
            </a:pPr>
            <a:r>
              <a:rPr lang="fi-FI" dirty="0"/>
              <a:t>Luonnontila ja yhteiskuntasopimuksen solmiminen ovat ajatusleikkejä, eivätkä kuvaa oikein historiallista </a:t>
            </a:r>
            <a:r>
              <a:rPr lang="fi-FI" dirty="0" smtClean="0"/>
              <a:t>kehitystä.</a:t>
            </a:r>
            <a:endParaRPr lang="fi-FI" dirty="0"/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fi-FI" dirty="0"/>
              <a:t>Yhteiskunta ei synny tyhjiössä vaan historiallisen kehityksen </a:t>
            </a:r>
            <a:r>
              <a:rPr lang="fi-FI" dirty="0" smtClean="0"/>
              <a:t>kautta.</a:t>
            </a:r>
            <a:endParaRPr lang="fi-FI" dirty="0"/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fi-FI" dirty="0"/>
              <a:t>Filosofit </a:t>
            </a:r>
            <a:r>
              <a:rPr lang="fi-FI" b="1" dirty="0"/>
              <a:t>G. W. F. Hegel</a:t>
            </a:r>
            <a:r>
              <a:rPr lang="fi-FI" dirty="0"/>
              <a:t> (1770–1831) ja </a:t>
            </a:r>
            <a:r>
              <a:rPr lang="fi-FI" b="1" dirty="0"/>
              <a:t>Karl Marx </a:t>
            </a:r>
            <a:r>
              <a:rPr lang="fi-FI" dirty="0"/>
              <a:t>(1818–1883) ajattelivat kehityksen tapahtuvan</a:t>
            </a:r>
            <a:r>
              <a:rPr lang="fi-FI" b="1" dirty="0"/>
              <a:t> </a:t>
            </a:r>
            <a:r>
              <a:rPr lang="fi-FI" b="1" dirty="0" smtClean="0"/>
              <a:t>dialektisesti.</a:t>
            </a:r>
            <a:endParaRPr lang="fi-FI" b="1" dirty="0"/>
          </a:p>
          <a:p>
            <a:pPr marL="914400" lvl="1" indent="-228600" rtl="0">
              <a:lnSpc>
                <a:spcPct val="115000"/>
              </a:lnSpc>
              <a:spcBef>
                <a:spcPts val="0"/>
              </a:spcBef>
            </a:pPr>
            <a:r>
              <a:rPr lang="fi-FI" b="1" dirty="0"/>
              <a:t>t</a:t>
            </a:r>
            <a:r>
              <a:rPr lang="fi-FI" b="1" dirty="0" smtClean="0"/>
              <a:t>eesi </a:t>
            </a:r>
            <a:r>
              <a:rPr lang="fi-FI" b="1" dirty="0"/>
              <a:t>→ </a:t>
            </a:r>
            <a:r>
              <a:rPr lang="fi-FI" b="1" dirty="0" smtClean="0"/>
              <a:t>antiteesi </a:t>
            </a:r>
            <a:r>
              <a:rPr lang="fi-FI" b="1" dirty="0"/>
              <a:t>→ </a:t>
            </a:r>
            <a:r>
              <a:rPr lang="fi-FI" b="1" dirty="0" smtClean="0"/>
              <a:t>synteesi</a:t>
            </a:r>
            <a:endParaRPr lang="fi-FI" b="1" dirty="0"/>
          </a:p>
          <a:p>
            <a:pPr marL="914400" lvl="1" indent="-228600" rtl="0">
              <a:lnSpc>
                <a:spcPct val="115000"/>
              </a:lnSpc>
              <a:spcBef>
                <a:spcPts val="0"/>
              </a:spcBef>
            </a:pPr>
            <a:r>
              <a:rPr lang="fi-FI" dirty="0"/>
              <a:t>Kehitys ei ole suoraviivaista vaan etenee ristiriitojen </a:t>
            </a:r>
            <a:r>
              <a:rPr lang="fi-FI" dirty="0" smtClean="0"/>
              <a:t>kautta.</a:t>
            </a:r>
            <a:endParaRPr lang="fi-FI" dirty="0"/>
          </a:p>
          <a:p>
            <a:pPr marL="914400" lvl="1" indent="-228600" rtl="0">
              <a:lnSpc>
                <a:spcPct val="115000"/>
              </a:lnSpc>
              <a:spcBef>
                <a:spcPts val="0"/>
              </a:spcBef>
            </a:pPr>
            <a:r>
              <a:rPr lang="fi-FI" b="1" dirty="0"/>
              <a:t>Millaisten ristiriitojen?</a:t>
            </a:r>
          </a:p>
          <a:p>
            <a:pPr marL="1371600" lvl="2" indent="-228600" rtl="0">
              <a:lnSpc>
                <a:spcPct val="115000"/>
              </a:lnSpc>
              <a:spcBef>
                <a:spcPts val="0"/>
              </a:spcBef>
            </a:pPr>
            <a:r>
              <a:rPr lang="fi-FI" b="1" dirty="0"/>
              <a:t>Hegel:</a:t>
            </a:r>
            <a:r>
              <a:rPr lang="fi-FI" dirty="0"/>
              <a:t> </a:t>
            </a:r>
            <a:r>
              <a:rPr lang="fi-FI" b="1" dirty="0"/>
              <a:t>henkisten</a:t>
            </a:r>
            <a:r>
              <a:rPr lang="fi-FI" dirty="0"/>
              <a:t> esim. aatteet, taiteet ja uskonto</a:t>
            </a:r>
          </a:p>
          <a:p>
            <a:pPr marL="1371600" lvl="2" indent="-228600" rtl="0">
              <a:lnSpc>
                <a:spcPct val="115000"/>
              </a:lnSpc>
              <a:spcBef>
                <a:spcPts val="0"/>
              </a:spcBef>
            </a:pPr>
            <a:r>
              <a:rPr lang="fi-FI" b="1" dirty="0"/>
              <a:t>Marx:</a:t>
            </a:r>
            <a:r>
              <a:rPr lang="fi-FI" dirty="0"/>
              <a:t> </a:t>
            </a:r>
            <a:r>
              <a:rPr lang="fi-FI" b="1" dirty="0"/>
              <a:t>materiaalisten</a:t>
            </a:r>
            <a:r>
              <a:rPr lang="fi-FI" dirty="0"/>
              <a:t> esim. tuotantotavat ja omistussuhteet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dea3_pp-ope_pohja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390</Words>
  <Application>Microsoft Office PowerPoint</Application>
  <PresentationFormat>Näytössä katseltava diaesitys (4:3)</PresentationFormat>
  <Paragraphs>61</Paragraphs>
  <Slides>7</Slides>
  <Notes>7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2" baseType="lpstr">
      <vt:lpstr>Arial</vt:lpstr>
      <vt:lpstr>Calibri</vt:lpstr>
      <vt:lpstr>Merriweather Sans</vt:lpstr>
      <vt:lpstr>Verdana</vt:lpstr>
      <vt:lpstr>Idea3_pp-ope_pohja</vt:lpstr>
      <vt:lpstr>PowerPoint-esitys</vt:lpstr>
      <vt:lpstr>Virittäytyminen aiheeseen</vt:lpstr>
      <vt:lpstr>Luonnontila</vt:lpstr>
      <vt:lpstr>Yhteiskuntasopimus</vt:lpstr>
      <vt:lpstr>Soraääniä: Jean-Jacques Rousseau</vt:lpstr>
      <vt:lpstr>Soraääniä: Jean-Jacques Rousseau</vt:lpstr>
      <vt:lpstr>Yhteiskunta on historian tuote!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Rakkolainen Mari</dc:creator>
  <cp:lastModifiedBy>Rakkolainen Mari</cp:lastModifiedBy>
  <cp:revision>4</cp:revision>
  <dcterms:modified xsi:type="dcterms:W3CDTF">2017-08-30T10:51:34Z</dcterms:modified>
</cp:coreProperties>
</file>