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  <p:embeddedFont>
      <p:font typeface="Merriweather Sans" panose="020B0604020202020204" charset="0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5271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589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04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3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28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4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511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796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97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446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8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6730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774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lang="fi-FI"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01 – Johdatus filosofiaan</a:t>
            </a:r>
          </a:p>
        </p:txBody>
      </p:sp>
      <p:pic>
        <p:nvPicPr>
          <p:cNvPr id="13" name="Shape 13" descr="Idea3_pp_kehys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206895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Idea 3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Z4VzhIuKC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Idea3_pp_etusivu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267200" y="2035760"/>
            <a:ext cx="4472072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fi-FI"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Sosialismi: eroon sorrosta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Virittäytyminen aiheeseen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06862" y="1514901"/>
            <a:ext cx="7530276" cy="43356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Pohtikaa parin kanssa tai pienryhmissä sosialismiin ja kommunismiin liittyviä </a:t>
            </a:r>
            <a:r>
              <a:rPr lang="fi-FI" dirty="0" smtClean="0"/>
              <a:t>stereotypioita.</a:t>
            </a:r>
            <a:endParaRPr lang="fi-FI" dirty="0"/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Keskustelkaa yhdessä ja tehkää koonti taululle tai </a:t>
            </a:r>
            <a:r>
              <a:rPr lang="fi-FI" dirty="0" smtClean="0"/>
              <a:t>digitaalisesti.</a:t>
            </a:r>
            <a:endParaRPr lang="fi-FI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Pohtikaa yhdessä: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Miksi aate herättää niin voimakkaita tunteita puolesta ja vastaan?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Sosialismi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1376900"/>
            <a:ext cx="8001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 smtClean="0"/>
              <a:t>Sosialismin aate syntyi teollistuvassa Euroopassa.</a:t>
            </a:r>
            <a:endParaRPr lang="fi-FI" dirty="0"/>
          </a:p>
          <a:p>
            <a:pPr marL="3429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Työn tuottavuus kasvoi harppoen, mutta työläisten elinolot eivät parantuneet samaa </a:t>
            </a:r>
            <a:r>
              <a:rPr lang="fi-FI" dirty="0" smtClean="0"/>
              <a:t>tahtia.</a:t>
            </a:r>
          </a:p>
          <a:p>
            <a:pPr marR="0" lvl="1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 smtClean="0"/>
              <a:t>Ongelmia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p</a:t>
            </a:r>
            <a:r>
              <a:rPr lang="fi-FI" dirty="0" smtClean="0"/>
              <a:t>itkät </a:t>
            </a:r>
            <a:r>
              <a:rPr lang="fi-FI" dirty="0"/>
              <a:t>työajat ja kehno palkka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v</a:t>
            </a:r>
            <a:r>
              <a:rPr lang="fi-FI" dirty="0" smtClean="0"/>
              <a:t>aarallinen </a:t>
            </a:r>
            <a:r>
              <a:rPr lang="fi-FI" dirty="0"/>
              <a:t>työ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l</a:t>
            </a:r>
            <a:r>
              <a:rPr lang="fi-FI" dirty="0" smtClean="0"/>
              <a:t>apsityövoima</a:t>
            </a:r>
            <a:endParaRPr lang="fi-FI" dirty="0"/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h</a:t>
            </a:r>
            <a:r>
              <a:rPr lang="fi-FI" dirty="0" smtClean="0"/>
              <a:t>uonot </a:t>
            </a:r>
            <a:r>
              <a:rPr lang="fi-FI" dirty="0" err="1"/>
              <a:t>asuinolot</a:t>
            </a:r>
            <a:r>
              <a:rPr lang="fi-FI" dirty="0"/>
              <a:t> ja hygienia</a:t>
            </a:r>
          </a:p>
          <a:p>
            <a:pPr marR="0" lvl="2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fi-FI" dirty="0"/>
              <a:t>s</a:t>
            </a:r>
            <a:r>
              <a:rPr lang="fi-FI" dirty="0" smtClean="0"/>
              <a:t>aasteet </a:t>
            </a:r>
            <a:r>
              <a:rPr lang="fi-FI" dirty="0"/>
              <a:t>ja muut </a:t>
            </a:r>
            <a:r>
              <a:rPr lang="fi-FI" dirty="0" smtClean="0"/>
              <a:t>ympäristöongelmat</a:t>
            </a:r>
          </a:p>
          <a:p>
            <a:pPr lvl="0" indent="-317500">
              <a:spcBef>
                <a:spcPts val="560"/>
              </a:spcBef>
              <a:buClr>
                <a:srgbClr val="000000"/>
              </a:buClr>
            </a:pPr>
            <a:r>
              <a:rPr lang="fi-FI" b="1" dirty="0">
                <a:solidFill>
                  <a:srgbClr val="000000"/>
                </a:solidFill>
              </a:rPr>
              <a:t>Sosialismi</a:t>
            </a:r>
            <a:r>
              <a:rPr lang="fi-FI" dirty="0">
                <a:solidFill>
                  <a:srgbClr val="000000"/>
                </a:solidFill>
              </a:rPr>
              <a:t> vastasi työväenluokan avunhuutoon</a:t>
            </a:r>
            <a:r>
              <a:rPr lang="fi-FI" dirty="0" smtClean="0">
                <a:solidFill>
                  <a:srgbClr val="000000"/>
                </a:solidFill>
              </a:rPr>
              <a:t>.</a:t>
            </a:r>
            <a:endParaRPr lang="fi-FI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Karl Marx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91571" y="1514901"/>
            <a:ext cx="7792872" cy="4339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i="1" dirty="0" smtClean="0"/>
              <a:t>Filosofit </a:t>
            </a:r>
            <a:r>
              <a:rPr lang="fi-FI" i="1" dirty="0"/>
              <a:t>ovat vain eri tavoin selittäneet maailmaa, mutta tehtävä on sen </a:t>
            </a:r>
            <a:r>
              <a:rPr lang="fi-FI" i="1" dirty="0" smtClean="0"/>
              <a:t>muuttaminen.</a:t>
            </a:r>
            <a:endParaRPr lang="fi-FI" i="1" dirty="0"/>
          </a:p>
          <a:p>
            <a:pPr marL="41148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- Karl Marx (</a:t>
            </a:r>
            <a:r>
              <a:rPr lang="fi-FI" dirty="0" smtClean="0"/>
              <a:t>1818−1883</a:t>
            </a:r>
            <a:r>
              <a:rPr lang="fi-FI" dirty="0"/>
              <a:t>)</a:t>
            </a:r>
          </a:p>
          <a:p>
            <a:pPr marL="3200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Sosialistisen ja kommunistisen aatteen </a:t>
            </a:r>
            <a:r>
              <a:rPr lang="fi-FI" dirty="0" smtClean="0"/>
              <a:t>oppi-isä.</a:t>
            </a:r>
            <a:endParaRPr dirty="0"/>
          </a:p>
          <a:p>
            <a:pPr marL="3429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fi-FI" dirty="0"/>
              <a:t>Mistä johtuu työväenluokan ja omistavan luokan välinen eriarvoisuus?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fi-FI" dirty="0"/>
              <a:t>Marx: </a:t>
            </a:r>
            <a:r>
              <a:rPr lang="fi-FI" dirty="0" smtClean="0"/>
              <a:t>Se johtuu riistoon </a:t>
            </a:r>
            <a:r>
              <a:rPr lang="fi-FI" dirty="0"/>
              <a:t>perustuvasta </a:t>
            </a:r>
            <a:r>
              <a:rPr lang="fi-FI" dirty="0" smtClean="0"/>
              <a:t>kapitalismista.</a:t>
            </a:r>
            <a:endParaRPr lang="fi-FI" dirty="0"/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Yksityisomistukseen perustuva sijoittajavalta tavoittelee vain sijoitusten arvon </a:t>
            </a:r>
            <a:r>
              <a:rPr lang="fi-FI" dirty="0" smtClean="0"/>
              <a:t>kasvattamista.</a:t>
            </a:r>
            <a:endParaRPr lang="fi-FI" dirty="0"/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dirty="0"/>
              <a:t>Voitto syntyy työnpanoksen ja palkan välisestä </a:t>
            </a:r>
            <a:r>
              <a:rPr lang="fi-FI" dirty="0" err="1" smtClean="0"/>
              <a:t>epäsymmetriasta</a:t>
            </a:r>
            <a:r>
              <a:rPr lang="fi-FI" dirty="0" smtClean="0"/>
              <a:t>.</a:t>
            </a:r>
            <a:endParaRPr lang="fi-FI" dirty="0"/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 b="1" dirty="0"/>
              <a:t>Eli omistava luokka riistää </a:t>
            </a:r>
            <a:r>
              <a:rPr lang="fi-FI" b="1" dirty="0" smtClean="0"/>
              <a:t>työväenluokkaa.</a:t>
            </a:r>
            <a:endParaRPr lang="fi-FI" b="1"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200" dirty="0"/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Sosialismin keskeiset käsitteet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1181100"/>
            <a:ext cx="7772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-FI" b="1" dirty="0"/>
              <a:t>Luokkarakenne: </a:t>
            </a:r>
            <a:r>
              <a:rPr lang="fi-FI" dirty="0"/>
              <a:t>Yhteiskunta jakautuu proletariaattiin, eli työväenluokkaan, ja pääomaa omistavaan kapitalistiseen luokkaan. Kapitalistisessa järjestelmässä vauraus kasautuu omistavalle luokalle.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-FI" b="1" dirty="0"/>
              <a:t>Luokkataistelu: </a:t>
            </a:r>
            <a:r>
              <a:rPr lang="fi-FI" dirty="0"/>
              <a:t>Yhteiskuntaluokkien välinen ristiriita purkautuu taisteluna. Marxin teoriassa tämä on keskeinen historiallista muutosta selittävä tekijä.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-FI" b="1" dirty="0"/>
              <a:t>Vieraantuminen: </a:t>
            </a:r>
            <a:r>
              <a:rPr lang="fi-FI" dirty="0"/>
              <a:t>Kapitalismissa työläinen etääntyy omasta työstään, sen tuotteista, toisista ihmisistä ja lajiolemuksestaan.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-FI" b="1" dirty="0"/>
              <a:t>Ideologia:</a:t>
            </a:r>
            <a:r>
              <a:rPr lang="fi-FI" dirty="0"/>
              <a:t> Marxin teoriassa ideologiat, kuten uskonnot ja kapitalismi, estävät sorrettuja ymmärtämästä alistettua asemaansa. Uskonto </a:t>
            </a:r>
            <a:r>
              <a:rPr lang="fi-FI" dirty="0" smtClean="0"/>
              <a:t>on hänen </a:t>
            </a:r>
            <a:r>
              <a:rPr lang="fi-FI" dirty="0"/>
              <a:t>mukaansa “Oopiumia kansalle”.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Vieraantuminen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1392072"/>
            <a:ext cx="7772400" cy="42848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fi-FI" dirty="0"/>
              <a:t>Katso BBC:n </a:t>
            </a:r>
            <a:r>
              <a:rPr lang="fi-FI" dirty="0" err="1"/>
              <a:t>History</a:t>
            </a:r>
            <a:r>
              <a:rPr lang="fi-FI" dirty="0"/>
              <a:t> of </a:t>
            </a:r>
            <a:r>
              <a:rPr lang="fi-FI" dirty="0" err="1"/>
              <a:t>Ideas</a:t>
            </a:r>
            <a:r>
              <a:rPr lang="fi-FI" dirty="0"/>
              <a:t> sarjan video</a:t>
            </a:r>
          </a:p>
          <a:p>
            <a:pPr marL="0" lvl="0" indent="38735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Karl Marx on </a:t>
            </a:r>
            <a:r>
              <a:rPr lang="fi-FI" u="sng" dirty="0" err="1">
                <a:solidFill>
                  <a:schemeClr val="hlink"/>
                </a:solidFill>
                <a:hlinkClick r:id="rId3"/>
              </a:rPr>
              <a:t>Alienation</a:t>
            </a:r>
            <a:endParaRPr lang="fi-FI" u="sng" dirty="0">
              <a:solidFill>
                <a:schemeClr val="hlink"/>
              </a:solidFill>
              <a:hlinkClick r:id="rId3"/>
            </a:endParaRPr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endParaRPr dirty="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fi-FI" dirty="0"/>
              <a:t>Video löytyy myös digikirjan </a:t>
            </a:r>
            <a:r>
              <a:rPr lang="fi-FI" b="1" dirty="0" smtClean="0"/>
              <a:t>luvun </a:t>
            </a:r>
            <a:r>
              <a:rPr lang="fi-FI" b="1" dirty="0"/>
              <a:t>9</a:t>
            </a:r>
            <a:r>
              <a:rPr lang="fi-FI" dirty="0"/>
              <a:t> </a:t>
            </a:r>
            <a:r>
              <a:rPr lang="fi-FI" dirty="0" smtClean="0"/>
              <a:t>alaluvusta </a:t>
            </a:r>
            <a:r>
              <a:rPr lang="fi-FI" u="sng" dirty="0" smtClean="0"/>
              <a:t>Työläinen vieraantuu</a:t>
            </a:r>
            <a:endParaRPr lang="fi-FI" dirty="0"/>
          </a:p>
          <a:p>
            <a:pPr marL="0" lvl="0" indent="-69850" rtl="0">
              <a:spcBef>
                <a:spcPts val="0"/>
              </a:spcBef>
              <a:buClr>
                <a:srgbClr val="000000"/>
              </a:buClr>
              <a:buSzPct val="50000"/>
              <a:buFont typeface="Arial"/>
              <a:buNone/>
            </a:pPr>
            <a:endParaRPr sz="2200" dirty="0"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 sz="2200" b="1" dirty="0" smtClean="0"/>
              <a:t>Pohdittavaksi</a:t>
            </a:r>
            <a:endParaRPr lang="fi-FI" sz="2200" b="1" dirty="0"/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Millaisen työn sinä kokisit vieraannuttavana?</a:t>
            </a:r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Millainen työ on mielekästä?</a:t>
            </a:r>
          </a:p>
          <a:p>
            <a:pPr marL="914400" marR="0" lvl="1" indent="-3683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ct val="100000"/>
            </a:pPr>
            <a:r>
              <a:rPr lang="fi-FI" dirty="0"/>
              <a:t>Onko mielekkyys tärkeämpää kuin hyvä palkka?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Miten maailma muuttuu?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1181100"/>
            <a:ext cx="76473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Marx tarjoaa teoriassaan työväenluokan kurjuuden selityksen lisäksi </a:t>
            </a:r>
            <a:r>
              <a:rPr lang="fi-FI" dirty="0" smtClean="0"/>
              <a:t>ratkaisun. </a:t>
            </a:r>
            <a:endParaRPr lang="fi-FI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Työtä tekevän luokan pitää ottaa valta omiin käsiinsä vallankumouksen </a:t>
            </a:r>
            <a:r>
              <a:rPr lang="fi-FI" dirty="0" smtClean="0"/>
              <a:t>kautta.</a:t>
            </a:r>
            <a:endParaRPr lang="fi-FI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Tuotantovälineet on siirrettävä omistavalta luokalta yhteiskunnan yhteiseksi </a:t>
            </a:r>
            <a:r>
              <a:rPr lang="fi-FI" dirty="0" smtClean="0"/>
              <a:t>omaisuudeksi.</a:t>
            </a:r>
            <a:endParaRPr lang="fi-FI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 smtClean="0"/>
              <a:t>Kun työläisten omistavat tuotantovälineet, </a:t>
            </a:r>
            <a:r>
              <a:rPr lang="fi-FI" dirty="0"/>
              <a:t>riistäminen päättyy ja ihmisten välinen solidaarisuus </a:t>
            </a:r>
            <a:r>
              <a:rPr lang="fi-FI" dirty="0" smtClean="0"/>
              <a:t>palaa.</a:t>
            </a:r>
            <a:endParaRPr b="1" dirty="0"/>
          </a:p>
          <a:p>
            <a:pPr indent="-342900">
              <a:lnSpc>
                <a:spcPct val="115000"/>
              </a:lnSpc>
              <a:spcBef>
                <a:spcPts val="0"/>
              </a:spcBef>
            </a:pPr>
            <a:r>
              <a:rPr lang="fi-FI" b="1" dirty="0"/>
              <a:t>Kommunistinen </a:t>
            </a:r>
            <a:r>
              <a:rPr lang="fi-FI" b="1" dirty="0" smtClean="0"/>
              <a:t>ihanneyhteiskunta</a:t>
            </a:r>
            <a:endParaRPr lang="fi-FI" b="1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Vapaa </a:t>
            </a:r>
            <a:r>
              <a:rPr lang="fi-FI" dirty="0" smtClean="0"/>
              <a:t>riistosta.</a:t>
            </a:r>
            <a:endParaRPr lang="fi-FI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Työläisten itsensä hallitsema eli </a:t>
            </a:r>
            <a:r>
              <a:rPr lang="fi-FI" dirty="0" smtClean="0"/>
              <a:t>demokraattinen.</a:t>
            </a:r>
            <a:endParaRPr lang="fi-FI" dirty="0"/>
          </a:p>
          <a:p>
            <a:pPr marL="857250" lvl="1" indent="-342900">
              <a:lnSpc>
                <a:spcPct val="115000"/>
              </a:lnSpc>
              <a:spcBef>
                <a:spcPts val="0"/>
              </a:spcBef>
            </a:pPr>
            <a:r>
              <a:rPr lang="fi-FI" dirty="0"/>
              <a:t>Määrittävä </a:t>
            </a:r>
            <a:r>
              <a:rPr lang="fi-FI" dirty="0" smtClean="0"/>
              <a:t>periaate:</a:t>
            </a:r>
            <a:r>
              <a:rPr lang="fi-FI" i="1" dirty="0"/>
              <a:t> </a:t>
            </a:r>
            <a:r>
              <a:rPr lang="fi-FI" sz="1800" i="1" dirty="0" smtClean="0"/>
              <a:t>Jokaiselta </a:t>
            </a:r>
            <a:r>
              <a:rPr lang="fi-FI" sz="1800" i="1" dirty="0"/>
              <a:t>kykynsä mukaan, jokaiselle tarpeensa </a:t>
            </a:r>
            <a:r>
              <a:rPr lang="fi-FI" sz="1800" i="1" dirty="0" smtClean="0"/>
              <a:t>mukaan.</a:t>
            </a:r>
            <a:endParaRPr lang="fi-FI" sz="1800" i="1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/>
              <a:t>Sosialistiset ihanteet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2401425" y="1073550"/>
            <a:ext cx="4675800" cy="471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560"/>
              </a:spcBef>
              <a:buNone/>
            </a:pPr>
            <a:endParaRPr sz="2800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sz="2400" dirty="0"/>
              <a:t>s</a:t>
            </a:r>
            <a:r>
              <a:rPr lang="fi-FI" sz="2400" dirty="0" smtClean="0"/>
              <a:t>olidaarisuus</a:t>
            </a:r>
            <a:endParaRPr lang="fi-FI" sz="2400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sz="2400" dirty="0"/>
              <a:t>t</a:t>
            </a:r>
            <a:r>
              <a:rPr lang="fi-FI" sz="2400" dirty="0" smtClean="0"/>
              <a:t>asa-arvo</a:t>
            </a:r>
            <a:endParaRPr lang="fi-FI" sz="2400" dirty="0"/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sz="2400" dirty="0"/>
              <a:t>t</a:t>
            </a:r>
            <a:r>
              <a:rPr lang="fi-FI" sz="2400" dirty="0" smtClean="0"/>
              <a:t>yönteon </a:t>
            </a:r>
            <a:r>
              <a:rPr lang="fi-FI" sz="2400" dirty="0"/>
              <a:t>mielekkyys</a:t>
            </a:r>
          </a:p>
          <a:p>
            <a:pPr marL="457200" lvl="0" indent="-381000" rtl="0">
              <a:lnSpc>
                <a:spcPct val="150000"/>
              </a:lnSpc>
              <a:spcBef>
                <a:spcPts val="560"/>
              </a:spcBef>
              <a:buSzPct val="100000"/>
            </a:pPr>
            <a:r>
              <a:rPr lang="fi-FI" sz="2400" dirty="0"/>
              <a:t>d</a:t>
            </a:r>
            <a:r>
              <a:rPr lang="fi-FI" sz="2400" dirty="0" smtClean="0"/>
              <a:t>emokratia </a:t>
            </a:r>
            <a:r>
              <a:rPr lang="fi-FI" sz="2400" dirty="0"/>
              <a:t>työpaikoilla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65327" y="245658"/>
            <a:ext cx="7772400" cy="764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/>
              <a:t>Miten sosialismin on käynyt?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232011" y="1009933"/>
            <a:ext cx="8639033" cy="480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fi-FI" dirty="0"/>
              <a:t>Marxin opeista inspiroituivat useat poliitikot ja vallankumoukset ympäri </a:t>
            </a:r>
            <a:r>
              <a:rPr lang="fi-FI" dirty="0" smtClean="0"/>
              <a:t>maailman.</a:t>
            </a:r>
          </a:p>
          <a:p>
            <a:pPr lvl="1">
              <a:spcBef>
                <a:spcPts val="560"/>
              </a:spcBef>
              <a:buClr>
                <a:srgbClr val="000000"/>
              </a:buClr>
            </a:pPr>
            <a:r>
              <a:rPr lang="fi-FI" dirty="0">
                <a:solidFill>
                  <a:srgbClr val="000000"/>
                </a:solidFill>
              </a:rPr>
              <a:t>Leninin Neuvostoliitto, Maon Kiina, Castron </a:t>
            </a:r>
            <a:r>
              <a:rPr lang="fi-FI" dirty="0" smtClean="0">
                <a:solidFill>
                  <a:srgbClr val="000000"/>
                </a:solidFill>
              </a:rPr>
              <a:t>Kuuba</a:t>
            </a:r>
            <a:endParaRPr lang="fi-FI" dirty="0" smtClean="0"/>
          </a:p>
          <a:p>
            <a:pPr indent="-279400">
              <a:spcBef>
                <a:spcPts val="560"/>
              </a:spcBef>
            </a:pPr>
            <a:r>
              <a:rPr lang="fi-FI" dirty="0" smtClean="0"/>
              <a:t>Näihin </a:t>
            </a:r>
            <a:r>
              <a:rPr lang="fi-FI" b="1" dirty="0" smtClean="0"/>
              <a:t>reaalisosialistisiin </a:t>
            </a:r>
            <a:r>
              <a:rPr lang="fi-FI" dirty="0"/>
              <a:t>valtioihin liittyy useita </a:t>
            </a:r>
            <a:r>
              <a:rPr lang="fi-FI" dirty="0" smtClean="0"/>
              <a:t>ongelmia:</a:t>
            </a:r>
          </a:p>
          <a:p>
            <a:pPr lvl="1" indent="-279400">
              <a:spcBef>
                <a:spcPts val="560"/>
              </a:spcBef>
            </a:pPr>
            <a:r>
              <a:rPr lang="fi-FI" dirty="0"/>
              <a:t>h</a:t>
            </a:r>
            <a:r>
              <a:rPr lang="fi-FI" dirty="0" smtClean="0"/>
              <a:t>eikko </a:t>
            </a:r>
            <a:r>
              <a:rPr lang="fi-FI" dirty="0"/>
              <a:t>taloudellinen tuottavuus, huono työmotivaatio, resurssien niukkuus, totalitarismi ja </a:t>
            </a:r>
            <a:r>
              <a:rPr lang="fi-FI" dirty="0" smtClean="0"/>
              <a:t>ihmisoikeusrikkomukset</a:t>
            </a:r>
          </a:p>
          <a:p>
            <a:pPr indent="-279400">
              <a:spcBef>
                <a:spcPts val="560"/>
              </a:spcBef>
            </a:pPr>
            <a:r>
              <a:rPr lang="fi-FI" dirty="0" smtClean="0"/>
              <a:t>Moni </a:t>
            </a:r>
            <a:r>
              <a:rPr lang="fi-FI" dirty="0" smtClean="0"/>
              <a:t>ajattelee </a:t>
            </a:r>
            <a:r>
              <a:rPr lang="fi-FI" dirty="0"/>
              <a:t>näiden esimerkkien todistavan, ettei sosialismi voi toimia </a:t>
            </a:r>
            <a:r>
              <a:rPr lang="fi-FI" dirty="0" smtClean="0"/>
              <a:t>käytännössä.</a:t>
            </a:r>
            <a:endParaRPr lang="fi-FI" dirty="0"/>
          </a:p>
          <a:p>
            <a:pPr indent="-279400">
              <a:spcBef>
                <a:spcPts val="560"/>
              </a:spcBef>
            </a:pPr>
            <a:r>
              <a:rPr lang="fi-FI" dirty="0" smtClean="0"/>
              <a:t>Sosialismi </a:t>
            </a:r>
            <a:r>
              <a:rPr lang="fi-FI" dirty="0"/>
              <a:t>elää kuitenkin </a:t>
            </a:r>
            <a:r>
              <a:rPr lang="fi-FI" dirty="0" smtClean="0"/>
              <a:t>vaikuttavana </a:t>
            </a:r>
            <a:r>
              <a:rPr lang="fi-FI" dirty="0"/>
              <a:t>aatteena myös monessa länsimaisessa </a:t>
            </a:r>
            <a:r>
              <a:rPr lang="fi-FI" dirty="0" smtClean="0"/>
              <a:t>demokratiassa.</a:t>
            </a:r>
          </a:p>
          <a:p>
            <a:pPr lvl="1" indent="-279400">
              <a:spcBef>
                <a:spcPts val="560"/>
              </a:spcBef>
            </a:pPr>
            <a:r>
              <a:rPr lang="fi-FI" dirty="0"/>
              <a:t>esim. sosiaalidemokratia, sosiaaliliberalismi, poliittinen vasemmisto, progressiivinen verotus, </a:t>
            </a:r>
            <a:r>
              <a:rPr lang="fi-FI" dirty="0" smtClean="0"/>
              <a:t>hyvinvointivaltio</a:t>
            </a:r>
            <a:endParaRPr lang="fi-FI" dirty="0" smtClean="0"/>
          </a:p>
          <a:p>
            <a:pPr indent="-279400">
              <a:spcBef>
                <a:spcPts val="560"/>
              </a:spcBef>
            </a:pPr>
            <a:r>
              <a:rPr lang="fi-FI" dirty="0" smtClean="0"/>
              <a:t>Nykyaika</a:t>
            </a:r>
            <a:r>
              <a:rPr lang="fi-FI" dirty="0"/>
              <a:t> </a:t>
            </a:r>
            <a:r>
              <a:rPr lang="fi-FI" dirty="0" smtClean="0"/>
              <a:t>on </a:t>
            </a:r>
            <a:r>
              <a:rPr lang="fi-FI" dirty="0"/>
              <a:t>tuonut mukanaan myös uusia haasteita </a:t>
            </a:r>
            <a:r>
              <a:rPr lang="fi-FI" dirty="0" smtClean="0"/>
              <a:t>kapitalismille.</a:t>
            </a:r>
            <a:endParaRPr lang="fi-FI" dirty="0"/>
          </a:p>
          <a:p>
            <a:pPr marR="0" lvl="1" algn="l" rtl="0">
              <a:spcBef>
                <a:spcPts val="560"/>
              </a:spcBef>
              <a:spcAft>
                <a:spcPts val="0"/>
              </a:spcAft>
            </a:pPr>
            <a:r>
              <a:rPr lang="fi-FI" dirty="0"/>
              <a:t>g</a:t>
            </a:r>
            <a:r>
              <a:rPr lang="fi-FI" dirty="0" smtClean="0"/>
              <a:t>lobaali </a:t>
            </a:r>
            <a:r>
              <a:rPr lang="fi-FI" dirty="0"/>
              <a:t>talous, riisto ja eriarvoisuus sekä ympäristöongelmat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455</Words>
  <Application>Microsoft Office PowerPoint</Application>
  <PresentationFormat>Näytössä katseltava diaesitys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Calibri</vt:lpstr>
      <vt:lpstr>Verdana</vt:lpstr>
      <vt:lpstr>Merriweather Sans</vt:lpstr>
      <vt:lpstr>Arial</vt:lpstr>
      <vt:lpstr>Idea3_pp-ope_pohja</vt:lpstr>
      <vt:lpstr>PowerPoint-esitys</vt:lpstr>
      <vt:lpstr>Virittäytyminen aiheeseen</vt:lpstr>
      <vt:lpstr>Sosialismi</vt:lpstr>
      <vt:lpstr>Karl Marx</vt:lpstr>
      <vt:lpstr>Sosialismin keskeiset käsitteet</vt:lpstr>
      <vt:lpstr>Vieraantuminen</vt:lpstr>
      <vt:lpstr>Miten maailma muuttuu?</vt:lpstr>
      <vt:lpstr>Sosialistiset ihanteet</vt:lpstr>
      <vt:lpstr>Miten sosialismin on käynyt?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Rakkolainen Mari</dc:creator>
  <cp:lastModifiedBy>Rakkolainen Mari</cp:lastModifiedBy>
  <cp:revision>4</cp:revision>
  <dcterms:modified xsi:type="dcterms:W3CDTF">2017-08-31T11:04:47Z</dcterms:modified>
</cp:coreProperties>
</file>