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10"/>
      <p:bold r:id="rId11"/>
      <p:italic r:id="rId12"/>
      <p:boldItalic r:id="rId13"/>
    </p:embeddedFont>
    <p:embeddedFont>
      <p:font typeface="Merriweather Sans" panose="020B0604020202020204" charset="0"/>
      <p:italic r:id="rId14"/>
      <p:boldItalic r:id="rId15"/>
    </p:embeddedFont>
    <p:embeddedFont>
      <p:font typeface="Verdana" panose="020B0604030504040204" pitchFamily="34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91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23" Type="http://schemas.openxmlformats.org/officeDocument/2006/relationships/tableStyles" Target="tableStyles.xml"/><Relationship Id="rId10" Type="http://schemas.openxmlformats.org/officeDocument/2006/relationships/font" Target="fonts/font1.fntdata"/><Relationship Id="rId19" Type="http://schemas.openxmlformats.org/officeDocument/2006/relationships/font" Target="fonts/font10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9084259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1</a:t>
            </a:fld>
            <a:endParaRPr lang="fi-FI"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77832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921967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3</a:t>
            </a:fld>
            <a:endParaRPr lang="fi-FI"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542556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4</a:t>
            </a:fld>
            <a:endParaRPr lang="fi-FI"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10354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845138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229905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7</a:t>
            </a:fld>
            <a:endParaRPr lang="fi-FI"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02560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yhjä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fi-FI"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Otsikko ja pystysuora teksti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24099" y="-38100"/>
            <a:ext cx="4495800" cy="7772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fi-FI"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Pystysuora otsikko ja teksti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552949" y="2190750"/>
            <a:ext cx="5867400" cy="1943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90549" y="323850"/>
            <a:ext cx="5867400" cy="567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fi-FI"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tsikko ja sisältö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fi-FI"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Otsikkodia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fi-FI"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Osan ylätunniste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fi-FI"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Kaksi sisältökohdetta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3809999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3809999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fi-FI"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Vertailu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fi-FI"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Vain otsikko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fi-FI"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tsikollinen sisältö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fi-FI"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Otsikollinen kuva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fi-FI"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/>
          <p:nvPr/>
        </p:nvSpPr>
        <p:spPr>
          <a:xfrm>
            <a:off x="228600" y="6453335"/>
            <a:ext cx="3429000" cy="2746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fi-FI" sz="1200" b="0" i="0" u="none" strike="noStrike" cap="non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Idea 01 – Johdatus filosofiaan</a:t>
            </a:r>
          </a:p>
        </p:txBody>
      </p:sp>
      <p:pic>
        <p:nvPicPr>
          <p:cNvPr id="13" name="Shape 13" descr="Idea3_pp_kehys.png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Shape 14"/>
          <p:cNvSpPr txBox="1"/>
          <p:nvPr/>
        </p:nvSpPr>
        <p:spPr>
          <a:xfrm>
            <a:off x="206895" y="6453335"/>
            <a:ext cx="3429000" cy="2746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fi-FI" sz="1200" b="0" i="0" u="none" strike="noStrike" cap="non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Idea 3</a:t>
            </a: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9IM3ZKNMCk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lyVXa-u4wE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Shape 89" descr="Idea3_pp_etusivu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Shape 90"/>
          <p:cNvSpPr txBox="1"/>
          <p:nvPr/>
        </p:nvSpPr>
        <p:spPr>
          <a:xfrm>
            <a:off x="4267200" y="2035760"/>
            <a:ext cx="4472072" cy="193899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Verdana"/>
              <a:buNone/>
            </a:pPr>
            <a:r>
              <a:rPr lang="fi-FI" sz="2400" b="0" i="0" u="none" strike="noStrike" cap="none" dirty="0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Luku </a:t>
            </a:r>
            <a:r>
              <a:rPr lang="fi-FI" sz="2400" dirty="0" smtClean="0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8</a:t>
            </a:r>
            <a:endParaRPr lang="fi-FI" sz="2400" b="0" i="0" u="none" strike="noStrike" cap="none" dirty="0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endParaRPr sz="2400" b="0" i="0" u="none" strike="noStrike" cap="none" dirty="0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Verdana"/>
              <a:buNone/>
            </a:pPr>
            <a:r>
              <a:rPr lang="fi-FI" sz="2400" b="1" dirty="0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Liberalismi: unelma vapaudesta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Verdana"/>
              <a:buNone/>
            </a:pPr>
            <a:endParaRPr sz="2400" b="0" i="0" u="none" strike="noStrike" cap="none" dirty="0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Virittäytyminen aiheeseen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399416" y="1313800"/>
            <a:ext cx="8241900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indent="0" rtl="0">
              <a:spcBef>
                <a:spcPts val="0"/>
              </a:spcBef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fi-FI" dirty="0"/>
              <a:t>Katso BBC:n </a:t>
            </a:r>
            <a:r>
              <a:rPr lang="fi-FI" dirty="0" err="1"/>
              <a:t>History</a:t>
            </a:r>
            <a:r>
              <a:rPr lang="fi-FI" dirty="0"/>
              <a:t> of </a:t>
            </a:r>
            <a:r>
              <a:rPr lang="fi-FI" dirty="0" err="1"/>
              <a:t>Ideas</a:t>
            </a:r>
            <a:r>
              <a:rPr lang="fi-FI" dirty="0"/>
              <a:t> sarjan video</a:t>
            </a:r>
          </a:p>
          <a:p>
            <a:pPr marL="0" lvl="0" indent="387350" rtl="0">
              <a:spcBef>
                <a:spcPts val="0"/>
              </a:spcBef>
              <a:buClr>
                <a:srgbClr val="000000"/>
              </a:buClr>
              <a:buSzPct val="45833"/>
              <a:buFont typeface="Arial"/>
              <a:buNone/>
            </a:pPr>
            <a:r>
              <a:rPr lang="fi-FI" u="sng" dirty="0" err="1">
                <a:solidFill>
                  <a:schemeClr val="hlink"/>
                </a:solidFill>
                <a:hlinkClick r:id="rId3"/>
              </a:rPr>
              <a:t>The</a:t>
            </a:r>
            <a:r>
              <a:rPr lang="fi-FI" u="sng" dirty="0">
                <a:solidFill>
                  <a:schemeClr val="hlink"/>
                </a:solidFill>
                <a:hlinkClick r:id="rId3"/>
              </a:rPr>
              <a:t> </a:t>
            </a:r>
            <a:r>
              <a:rPr lang="fi-FI" u="sng" dirty="0" err="1">
                <a:solidFill>
                  <a:schemeClr val="hlink"/>
                </a:solidFill>
                <a:hlinkClick r:id="rId3"/>
              </a:rPr>
              <a:t>Harm</a:t>
            </a:r>
            <a:r>
              <a:rPr lang="fi-FI" u="sng" dirty="0">
                <a:solidFill>
                  <a:schemeClr val="hlink"/>
                </a:solidFill>
                <a:hlinkClick r:id="rId3"/>
              </a:rPr>
              <a:t> </a:t>
            </a:r>
            <a:r>
              <a:rPr lang="fi-FI" u="sng" dirty="0" err="1">
                <a:solidFill>
                  <a:schemeClr val="hlink"/>
                </a:solidFill>
                <a:hlinkClick r:id="rId3"/>
              </a:rPr>
              <a:t>Principle</a:t>
            </a:r>
            <a:endParaRPr lang="fi-FI" u="sng" dirty="0">
              <a:solidFill>
                <a:schemeClr val="hlink"/>
              </a:solidFill>
              <a:hlinkClick r:id="rId3"/>
            </a:endParaRPr>
          </a:p>
          <a:p>
            <a:pPr marL="0" lvl="0" indent="-69850" rtl="0">
              <a:spcBef>
                <a:spcPts val="0"/>
              </a:spcBef>
              <a:buClr>
                <a:srgbClr val="000000"/>
              </a:buClr>
              <a:buSzPct val="45833"/>
              <a:buFont typeface="Arial"/>
              <a:buNone/>
            </a:pPr>
            <a:endParaRPr dirty="0"/>
          </a:p>
          <a:p>
            <a:pPr lvl="0" indent="0" rtl="0">
              <a:spcBef>
                <a:spcPts val="0"/>
              </a:spcBef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fi-FI" dirty="0"/>
              <a:t>Video löytyy myös digikirjan </a:t>
            </a:r>
            <a:r>
              <a:rPr lang="fi-FI" b="1" dirty="0" smtClean="0"/>
              <a:t>luvun 8</a:t>
            </a:r>
            <a:r>
              <a:rPr lang="fi-FI" dirty="0"/>
              <a:t> </a:t>
            </a:r>
            <a:r>
              <a:rPr lang="fi-FI" dirty="0" smtClean="0"/>
              <a:t>alaluvusta</a:t>
            </a:r>
            <a:r>
              <a:rPr lang="fi-FI" dirty="0" smtClean="0"/>
              <a:t> </a:t>
            </a:r>
            <a:r>
              <a:rPr lang="fi-FI" u="sng" dirty="0"/>
              <a:t>Taistele oikeuksiesi puolesta</a:t>
            </a:r>
            <a:r>
              <a:rPr lang="fi-FI" u="sng" dirty="0" smtClean="0"/>
              <a:t>!</a:t>
            </a:r>
            <a:endParaRPr lang="fi-FI" dirty="0"/>
          </a:p>
          <a:p>
            <a:pPr marL="0" lvl="0" indent="-69850" rtl="0">
              <a:spcBef>
                <a:spcPts val="0"/>
              </a:spcBef>
              <a:buClr>
                <a:srgbClr val="000000"/>
              </a:buClr>
              <a:buSzPct val="50000"/>
              <a:buFont typeface="Arial"/>
              <a:buNone/>
            </a:pPr>
            <a:endParaRPr dirty="0"/>
          </a:p>
          <a:p>
            <a:pPr lvl="0" indent="127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fi-FI" b="1" dirty="0" smtClean="0"/>
              <a:t>Pohdittavaksi</a:t>
            </a:r>
            <a:endParaRPr lang="fi-FI" b="1" dirty="0"/>
          </a:p>
          <a:p>
            <a:pPr marL="914400" marR="0" lvl="1" indent="-3683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</a:pPr>
            <a:r>
              <a:rPr lang="fi-FI" dirty="0"/>
              <a:t>Mitä hyviä puolia Millin periaatteessa on?</a:t>
            </a:r>
          </a:p>
          <a:p>
            <a:pPr marL="914400" marR="0" lvl="1" indent="-3683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</a:pPr>
            <a:r>
              <a:rPr lang="fi-FI" dirty="0"/>
              <a:t>Pitäisikö kaikkien yhteiskuntien ja kulttuurien hyväksyä vahinkoperiaate?</a:t>
            </a:r>
          </a:p>
          <a:p>
            <a:pPr marL="914400" marR="0" lvl="1" indent="-3683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SzPct val="100000"/>
            </a:pPr>
            <a:r>
              <a:rPr lang="fi-FI" dirty="0"/>
              <a:t>Saako yhteiskunta mielestäsi puuttua tai pyrkiä vaikuttamaan yksilön valintoihin ja arvoihin?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endParaRPr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dirty="0" err="1"/>
              <a:t>Libertarismi</a:t>
            </a:r>
            <a:endParaRPr lang="fi-FI" dirty="0"/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474599" y="1310184"/>
            <a:ext cx="8194800" cy="439596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175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fi-FI" dirty="0"/>
              <a:t>Liberalismin yksilöä ja äärimmäistä vapautta painottava versio</a:t>
            </a:r>
          </a:p>
          <a:p>
            <a:pPr marL="342900" marR="0" lvl="0" indent="-3175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fi-FI" dirty="0"/>
              <a:t>Tavoite: </a:t>
            </a:r>
            <a:r>
              <a:rPr lang="fi-FI" dirty="0" smtClean="0"/>
              <a:t>mahdollisimman </a:t>
            </a:r>
            <a:r>
              <a:rPr lang="fi-FI" dirty="0"/>
              <a:t>laajat negatiiviset vapaudet ja loukkaamattomat perusoikeudet</a:t>
            </a:r>
          </a:p>
          <a:p>
            <a:pPr marL="342900" marR="0" lvl="0" indent="-3175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fi-FI" dirty="0"/>
              <a:t>Vain</a:t>
            </a:r>
            <a:r>
              <a:rPr lang="fi-FI" b="1" dirty="0"/>
              <a:t> vahinkoperiaate </a:t>
            </a:r>
            <a:r>
              <a:rPr lang="fi-FI" dirty="0"/>
              <a:t>saa ohjata valtion </a:t>
            </a:r>
            <a:r>
              <a:rPr lang="fi-FI" dirty="0" smtClean="0"/>
              <a:t>kontrollia</a:t>
            </a:r>
            <a:endParaRPr lang="fi-FI" dirty="0"/>
          </a:p>
          <a:p>
            <a:pPr marL="342900" marR="0" lvl="0" indent="-3175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fi-FI" dirty="0"/>
              <a:t>Vastustaa</a:t>
            </a:r>
            <a:r>
              <a:rPr lang="fi-FI" b="1" dirty="0"/>
              <a:t> </a:t>
            </a:r>
            <a:r>
              <a:rPr lang="fi-FI" b="1" dirty="0" err="1"/>
              <a:t>paternalismia</a:t>
            </a:r>
            <a:r>
              <a:rPr lang="fi-FI" dirty="0"/>
              <a:t> eli </a:t>
            </a:r>
            <a:r>
              <a:rPr lang="fi-FI" dirty="0" smtClean="0"/>
              <a:t>holhoamista</a:t>
            </a:r>
            <a:endParaRPr lang="fi-FI" dirty="0"/>
          </a:p>
          <a:p>
            <a:pPr marL="342900" marR="0" lvl="0" indent="-3175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fi-FI" b="1" dirty="0"/>
              <a:t>Valtion roolin </a:t>
            </a:r>
            <a:r>
              <a:rPr lang="fi-FI" dirty="0"/>
              <a:t>oltava mahdollisimman pieni</a:t>
            </a:r>
          </a:p>
          <a:p>
            <a:pPr marR="0" lvl="1" algn="l" rtl="0">
              <a:spcBef>
                <a:spcPts val="560"/>
              </a:spcBef>
              <a:spcAft>
                <a:spcPts val="0"/>
              </a:spcAft>
              <a:buSzPct val="100000"/>
            </a:pPr>
            <a:r>
              <a:rPr lang="fi-FI" b="1" dirty="0"/>
              <a:t>Yövartijavaltio</a:t>
            </a:r>
          </a:p>
          <a:p>
            <a:pPr marR="0" lvl="2" algn="l" rtl="0">
              <a:spcBef>
                <a:spcPts val="560"/>
              </a:spcBef>
              <a:spcAft>
                <a:spcPts val="0"/>
              </a:spcAft>
              <a:buSzPct val="100000"/>
            </a:pPr>
            <a:r>
              <a:rPr lang="fi-FI" dirty="0"/>
              <a:t>Valtion tehtävä on taata vain yhteiskunnan turvallisuus ja omaisuuden </a:t>
            </a:r>
            <a:r>
              <a:rPr lang="fi-FI" dirty="0" smtClean="0"/>
              <a:t>suoja.</a:t>
            </a:r>
            <a:endParaRPr lang="fi-FI" dirty="0"/>
          </a:p>
          <a:p>
            <a:pPr marR="0" lvl="2" algn="l" rtl="0">
              <a:spcBef>
                <a:spcPts val="560"/>
              </a:spcBef>
              <a:spcAft>
                <a:spcPts val="0"/>
              </a:spcAft>
              <a:buSzPct val="100000"/>
            </a:pPr>
            <a:r>
              <a:rPr lang="fi-FI" dirty="0"/>
              <a:t>Hyvä elämän edellytykset ovat yksilön </a:t>
            </a:r>
            <a:r>
              <a:rPr lang="fi-FI" dirty="0" smtClean="0"/>
              <a:t>vastuulla.</a:t>
            </a:r>
            <a:endParaRPr lang="fi-FI" dirty="0"/>
          </a:p>
          <a:p>
            <a:pPr marR="0" lvl="2" algn="l" rtl="0">
              <a:spcBef>
                <a:spcPts val="560"/>
              </a:spcBef>
              <a:spcAft>
                <a:spcPts val="0"/>
              </a:spcAft>
              <a:buSzPct val="100000"/>
            </a:pPr>
            <a:r>
              <a:rPr lang="fi-FI" dirty="0"/>
              <a:t>Valtion ei tule puuttua </a:t>
            </a:r>
            <a:r>
              <a:rPr lang="fi-FI" dirty="0" smtClean="0"/>
              <a:t>eriarvoisuuteen.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/>
              <a:t>Sosiaaliliberalismi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571500" y="1165950"/>
            <a:ext cx="80010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048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fi-FI" dirty="0"/>
              <a:t>Pelkkä negatiivinen vapaus tai vahinkoperiaatteen noudattaminen eivät riitä hyvään </a:t>
            </a:r>
            <a:r>
              <a:rPr lang="fi-FI" dirty="0" smtClean="0"/>
              <a:t>yhteiskuntaan.</a:t>
            </a:r>
            <a:endParaRPr lang="fi-FI" dirty="0"/>
          </a:p>
          <a:p>
            <a:pPr marL="342900" marR="0" lvl="0" indent="-3048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fi-FI" dirty="0"/>
              <a:t>Aito vapaus tehdä valintoja voi toteutua vain </a:t>
            </a:r>
            <a:r>
              <a:rPr lang="fi-FI" b="1" dirty="0"/>
              <a:t>oikeudenmukaisessa </a:t>
            </a:r>
            <a:r>
              <a:rPr lang="fi-FI" b="1" dirty="0" smtClean="0"/>
              <a:t>yhteiskunnassa.</a:t>
            </a:r>
          </a:p>
          <a:p>
            <a:pPr marL="342900" marR="0" lvl="0" indent="-3048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fi-FI" dirty="0" smtClean="0"/>
              <a:t>Vastustaa</a:t>
            </a:r>
            <a:r>
              <a:rPr lang="fi-FI" b="1" dirty="0" smtClean="0"/>
              <a:t> eriarvoisuutta</a:t>
            </a:r>
          </a:p>
          <a:p>
            <a:pPr marL="342900" marR="0" lvl="0" indent="-3048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fi-FI" b="1" dirty="0" smtClean="0"/>
              <a:t>Valtion </a:t>
            </a:r>
            <a:r>
              <a:rPr lang="fi-FI" b="1" dirty="0"/>
              <a:t>rooli</a:t>
            </a:r>
            <a:r>
              <a:rPr lang="fi-FI" dirty="0"/>
              <a:t> voi olla suuri, mikäli tavoite on </a:t>
            </a:r>
            <a:r>
              <a:rPr lang="fi-FI" b="1" dirty="0"/>
              <a:t>positiivisen vapauden</a:t>
            </a:r>
            <a:r>
              <a:rPr lang="fi-FI" dirty="0"/>
              <a:t> </a:t>
            </a:r>
            <a:r>
              <a:rPr lang="fi-FI" dirty="0" smtClean="0"/>
              <a:t>lisääminen.</a:t>
            </a:r>
            <a:endParaRPr lang="fi-FI" dirty="0"/>
          </a:p>
          <a:p>
            <a:pPr marR="0" lvl="1" algn="l" rtl="0">
              <a:spcBef>
                <a:spcPts val="560"/>
              </a:spcBef>
              <a:spcAft>
                <a:spcPts val="0"/>
              </a:spcAft>
              <a:buSzPct val="100000"/>
            </a:pPr>
            <a:r>
              <a:rPr lang="fi-FI" b="1" dirty="0"/>
              <a:t>Hyvinvointivaltio</a:t>
            </a:r>
          </a:p>
          <a:p>
            <a:pPr marR="0" lvl="2" algn="l" rtl="0">
              <a:spcBef>
                <a:spcPts val="560"/>
              </a:spcBef>
              <a:spcAft>
                <a:spcPts val="0"/>
              </a:spcAft>
              <a:buSzPct val="100000"/>
            </a:pPr>
            <a:r>
              <a:rPr lang="fi-FI" dirty="0"/>
              <a:t>t</a:t>
            </a:r>
            <a:r>
              <a:rPr lang="fi-FI" dirty="0" smtClean="0"/>
              <a:t>ulonsiirrot</a:t>
            </a:r>
            <a:endParaRPr lang="fi-FI" dirty="0"/>
          </a:p>
          <a:p>
            <a:pPr lvl="2" rtl="0">
              <a:spcBef>
                <a:spcPts val="560"/>
              </a:spcBef>
              <a:buSzPct val="100000"/>
            </a:pPr>
            <a:r>
              <a:rPr lang="fi-FI" dirty="0"/>
              <a:t>i</a:t>
            </a:r>
            <a:r>
              <a:rPr lang="fi-FI" dirty="0" smtClean="0"/>
              <a:t>lmainen </a:t>
            </a:r>
            <a:r>
              <a:rPr lang="fi-FI" dirty="0"/>
              <a:t>koulutus</a:t>
            </a:r>
          </a:p>
          <a:p>
            <a:pPr lvl="2" rtl="0">
              <a:spcBef>
                <a:spcPts val="560"/>
              </a:spcBef>
              <a:buSzPct val="100000"/>
            </a:pPr>
            <a:r>
              <a:rPr lang="fi-FI" dirty="0"/>
              <a:t>v</a:t>
            </a:r>
            <a:r>
              <a:rPr lang="fi-FI" dirty="0" smtClean="0"/>
              <a:t>apaiden </a:t>
            </a:r>
            <a:r>
              <a:rPr lang="fi-FI" dirty="0"/>
              <a:t>markkinoiden ongelmien korjaaminen esim. ympäristöongelmat</a:t>
            </a:r>
          </a:p>
          <a:p>
            <a:pPr lvl="2" rtl="0">
              <a:spcBef>
                <a:spcPts val="560"/>
              </a:spcBef>
              <a:buSzPct val="100000"/>
            </a:pPr>
            <a:r>
              <a:rPr lang="fi-FI" dirty="0"/>
              <a:t>k</a:t>
            </a:r>
            <a:r>
              <a:rPr lang="fi-FI" dirty="0" smtClean="0"/>
              <a:t>ilpailun </a:t>
            </a:r>
            <a:r>
              <a:rPr lang="fi-FI" dirty="0"/>
              <a:t>rajoittaminen laeilla ja säädöksillä</a:t>
            </a:r>
          </a:p>
          <a:p>
            <a:pPr lvl="3" rtl="0">
              <a:spcBef>
                <a:spcPts val="560"/>
              </a:spcBef>
              <a:buSzPct val="100000"/>
            </a:pPr>
            <a:r>
              <a:rPr lang="fi-FI" dirty="0"/>
              <a:t>e</a:t>
            </a:r>
            <a:r>
              <a:rPr lang="fi-FI" dirty="0" smtClean="0"/>
              <a:t>sim</a:t>
            </a:r>
            <a:r>
              <a:rPr lang="fi-FI" dirty="0"/>
              <a:t>. ammattiliitot ja työntekijän oikeudet</a:t>
            </a:r>
          </a:p>
          <a:p>
            <a:pPr marL="457200" marR="0" lvl="0" indent="0" algn="l" rtl="0">
              <a:spcBef>
                <a:spcPts val="560"/>
              </a:spcBef>
              <a:spcAft>
                <a:spcPts val="0"/>
              </a:spcAft>
              <a:buNone/>
            </a:pPr>
            <a:endParaRPr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/>
              <a:t>Talousliberalismi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498945" y="1154340"/>
            <a:ext cx="8209896" cy="478053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048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fi-FI" dirty="0"/>
              <a:t>Talouden vapaus ennen kaikkea!</a:t>
            </a:r>
          </a:p>
          <a:p>
            <a:pPr marL="342900" marR="0" lvl="0" indent="-3048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fi-FI" dirty="0"/>
              <a:t>Vastustaa </a:t>
            </a:r>
            <a:r>
              <a:rPr lang="fi-FI" b="1" dirty="0"/>
              <a:t>talouden sääntelyä</a:t>
            </a:r>
          </a:p>
          <a:p>
            <a:pPr marR="0" lvl="1" algn="l" rtl="0">
              <a:spcBef>
                <a:spcPts val="560"/>
              </a:spcBef>
              <a:spcAft>
                <a:spcPts val="0"/>
              </a:spcAft>
            </a:pPr>
            <a:r>
              <a:rPr lang="fi-FI" dirty="0"/>
              <a:t>e</a:t>
            </a:r>
            <a:r>
              <a:rPr lang="fi-FI" dirty="0" smtClean="0"/>
              <a:t>sim</a:t>
            </a:r>
            <a:r>
              <a:rPr lang="fi-FI" dirty="0"/>
              <a:t>. </a:t>
            </a:r>
            <a:r>
              <a:rPr lang="fi-FI" b="1" dirty="0"/>
              <a:t>merkantilismi</a:t>
            </a:r>
            <a:r>
              <a:rPr lang="fi-FI" dirty="0"/>
              <a:t> uuden ajan Euroopassa</a:t>
            </a:r>
          </a:p>
          <a:p>
            <a:pPr marL="342900" marR="0" lvl="0" indent="-3048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fi-FI" dirty="0"/>
              <a:t>Valtio ei saa puuttua markkinoiden </a:t>
            </a:r>
            <a:r>
              <a:rPr lang="fi-FI" dirty="0" smtClean="0"/>
              <a:t>toimintaan.</a:t>
            </a:r>
            <a:endParaRPr lang="fi-FI" dirty="0"/>
          </a:p>
          <a:p>
            <a:pPr marL="342900" marR="0" lvl="0" indent="-3048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fi-FI" b="1" dirty="0"/>
              <a:t>Adam Smith</a:t>
            </a:r>
            <a:r>
              <a:rPr lang="fi-FI" dirty="0"/>
              <a:t> (</a:t>
            </a:r>
            <a:r>
              <a:rPr lang="fi-FI" dirty="0" smtClean="0"/>
              <a:t>1723</a:t>
            </a:r>
            <a:r>
              <a:rPr lang="fi-FI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−</a:t>
            </a:r>
            <a:r>
              <a:rPr lang="fi-FI" dirty="0" smtClean="0"/>
              <a:t>1790</a:t>
            </a:r>
            <a:r>
              <a:rPr lang="fi-FI" dirty="0"/>
              <a:t>): Vapaassa kilpailussa markkinoita ohjaa</a:t>
            </a:r>
            <a:r>
              <a:rPr lang="fi-FI" i="1" dirty="0"/>
              <a:t> </a:t>
            </a:r>
            <a:r>
              <a:rPr lang="fi-FI" b="1" dirty="0"/>
              <a:t>näkymätön </a:t>
            </a:r>
            <a:r>
              <a:rPr lang="fi-FI" b="1" dirty="0" smtClean="0"/>
              <a:t>käsi.</a:t>
            </a:r>
            <a:endParaRPr lang="fi-FI" b="1" dirty="0"/>
          </a:p>
          <a:p>
            <a:pPr marR="0" lvl="1" algn="l" rtl="0">
              <a:spcBef>
                <a:spcPts val="560"/>
              </a:spcBef>
              <a:spcAft>
                <a:spcPts val="0"/>
              </a:spcAft>
            </a:pPr>
            <a:r>
              <a:rPr lang="fi-FI" dirty="0"/>
              <a:t>Kun kaikki </a:t>
            </a:r>
            <a:r>
              <a:rPr lang="fi-FI" b="1" dirty="0"/>
              <a:t>tavoittelevat omaa etuaan</a:t>
            </a:r>
            <a:r>
              <a:rPr lang="fi-FI" dirty="0"/>
              <a:t> taloudessa,  </a:t>
            </a:r>
            <a:r>
              <a:rPr lang="fi-FI" b="1" dirty="0"/>
              <a:t>näkymätön käsi</a:t>
            </a:r>
            <a:r>
              <a:rPr lang="fi-FI" dirty="0"/>
              <a:t> pitää huolen, että kaikki </a:t>
            </a:r>
            <a:r>
              <a:rPr lang="fi-FI" dirty="0" smtClean="0"/>
              <a:t>hyötyvät.</a:t>
            </a:r>
            <a:endParaRPr lang="fi-FI" dirty="0"/>
          </a:p>
          <a:p>
            <a:pPr marR="0" lvl="2" algn="l" rtl="0">
              <a:spcBef>
                <a:spcPts val="560"/>
              </a:spcBef>
              <a:spcAft>
                <a:spcPts val="0"/>
              </a:spcAft>
            </a:pPr>
            <a:r>
              <a:rPr lang="fi-FI" dirty="0"/>
              <a:t>Vapaassa kilpailussa halvimmat, tehokkaimmat ja toimivimmat tuotteet sekä palvelut menestyvät </a:t>
            </a:r>
            <a:r>
              <a:rPr lang="fi-FI" dirty="0" smtClean="0"/>
              <a:t>parhaiten.</a:t>
            </a:r>
            <a:endParaRPr lang="fi-FI" dirty="0"/>
          </a:p>
          <a:p>
            <a:pPr marR="0" lvl="2" algn="l" rtl="0">
              <a:spcBef>
                <a:spcPts val="560"/>
              </a:spcBef>
              <a:spcAft>
                <a:spcPts val="0"/>
              </a:spcAft>
            </a:pPr>
            <a:r>
              <a:rPr lang="fi-FI" dirty="0"/>
              <a:t>Hinnat laskevat, tuotanto tehostuu ja talous </a:t>
            </a:r>
            <a:r>
              <a:rPr lang="fi-FI" dirty="0" smtClean="0"/>
              <a:t>kasvaa.</a:t>
            </a:r>
            <a:endParaRPr lang="fi-FI" dirty="0"/>
          </a:p>
          <a:p>
            <a:pPr marR="0" lvl="0" indent="38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fi-FI" sz="2200" dirty="0"/>
              <a:t>Nykyään käytetään käsitettä </a:t>
            </a:r>
            <a:r>
              <a:rPr lang="fi-FI" sz="2200" b="1" dirty="0"/>
              <a:t>uusliberalismi</a:t>
            </a:r>
          </a:p>
          <a:p>
            <a:pPr marR="0" lvl="1" algn="l" rtl="0">
              <a:spcBef>
                <a:spcPts val="560"/>
              </a:spcBef>
              <a:spcAft>
                <a:spcPts val="0"/>
              </a:spcAft>
            </a:pPr>
            <a:r>
              <a:rPr lang="fi-FI" dirty="0"/>
              <a:t>Politiikan keskeinen tavoite on puolustaa yksityisomaisuutta ja vapaata kauppaa sekä vähentää </a:t>
            </a:r>
            <a:r>
              <a:rPr lang="fi-FI" dirty="0" smtClean="0"/>
              <a:t>sääntelyä.</a:t>
            </a:r>
            <a:endParaRPr lang="fi-FI" dirty="0"/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16666"/>
              <a:buFont typeface="Verdana"/>
              <a:buNone/>
            </a:pPr>
            <a:endParaRPr sz="24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/>
              <a:t>Näkymätön käsi</a:t>
            </a:r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399416" y="1313800"/>
            <a:ext cx="8241900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indent="0" rtl="0">
              <a:spcBef>
                <a:spcPts val="0"/>
              </a:spcBef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fi-FI" dirty="0"/>
              <a:t>Katso </a:t>
            </a:r>
            <a:r>
              <a:rPr lang="fi-FI" dirty="0" err="1"/>
              <a:t>Youtube</a:t>
            </a:r>
            <a:r>
              <a:rPr lang="fi-FI" dirty="0"/>
              <a:t> -video </a:t>
            </a:r>
            <a:r>
              <a:rPr lang="fi-FI" u="sng" dirty="0" err="1">
                <a:solidFill>
                  <a:schemeClr val="hlink"/>
                </a:solidFill>
                <a:hlinkClick r:id="rId3"/>
              </a:rPr>
              <a:t>The</a:t>
            </a:r>
            <a:r>
              <a:rPr lang="fi-FI" u="sng" dirty="0">
                <a:solidFill>
                  <a:schemeClr val="hlink"/>
                </a:solidFill>
                <a:hlinkClick r:id="rId3"/>
              </a:rPr>
              <a:t> </a:t>
            </a:r>
            <a:r>
              <a:rPr lang="fi-FI" u="sng" dirty="0" err="1">
                <a:solidFill>
                  <a:schemeClr val="hlink"/>
                </a:solidFill>
                <a:hlinkClick r:id="rId3"/>
              </a:rPr>
              <a:t>Invisible</a:t>
            </a:r>
            <a:r>
              <a:rPr lang="fi-FI" u="sng" dirty="0">
                <a:solidFill>
                  <a:schemeClr val="hlink"/>
                </a:solidFill>
                <a:hlinkClick r:id="rId3"/>
              </a:rPr>
              <a:t> </a:t>
            </a:r>
            <a:r>
              <a:rPr lang="fi-FI" u="sng" dirty="0" err="1">
                <a:solidFill>
                  <a:schemeClr val="hlink"/>
                </a:solidFill>
                <a:hlinkClick r:id="rId3"/>
              </a:rPr>
              <a:t>Hand</a:t>
            </a:r>
            <a:r>
              <a:rPr lang="fi-FI" u="sng" dirty="0">
                <a:solidFill>
                  <a:schemeClr val="hlink"/>
                </a:solidFill>
                <a:hlinkClick r:id="rId3"/>
              </a:rPr>
              <a:t> - 60 Second Adventures in </a:t>
            </a:r>
            <a:r>
              <a:rPr lang="fi-FI" u="sng" dirty="0" err="1">
                <a:solidFill>
                  <a:schemeClr val="hlink"/>
                </a:solidFill>
                <a:hlinkClick r:id="rId3"/>
              </a:rPr>
              <a:t>Economics</a:t>
            </a:r>
            <a:endParaRPr lang="fi-FI" u="sng" dirty="0">
              <a:solidFill>
                <a:schemeClr val="hlink"/>
              </a:solidFill>
              <a:hlinkClick r:id="rId3"/>
            </a:endParaRPr>
          </a:p>
          <a:p>
            <a:pPr marL="0" lvl="0" indent="-69850" rtl="0">
              <a:spcBef>
                <a:spcPts val="0"/>
              </a:spcBef>
              <a:buClr>
                <a:srgbClr val="000000"/>
              </a:buClr>
              <a:buSzPct val="45833"/>
              <a:buFont typeface="Arial"/>
              <a:buNone/>
            </a:pPr>
            <a:endParaRPr dirty="0"/>
          </a:p>
          <a:p>
            <a:pPr lvl="0" indent="0" rtl="0">
              <a:spcBef>
                <a:spcPts val="0"/>
              </a:spcBef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fi-FI" dirty="0"/>
              <a:t>Video löytyy myös digikirjan </a:t>
            </a:r>
            <a:r>
              <a:rPr lang="fi-FI" b="1" dirty="0" smtClean="0"/>
              <a:t>luvun </a:t>
            </a:r>
            <a:r>
              <a:rPr lang="fi-FI" b="1" dirty="0"/>
              <a:t>8</a:t>
            </a:r>
            <a:r>
              <a:rPr lang="fi-FI" dirty="0"/>
              <a:t> </a:t>
            </a:r>
            <a:r>
              <a:rPr lang="fi-FI" dirty="0" smtClean="0"/>
              <a:t>alaluvusta </a:t>
            </a:r>
            <a:r>
              <a:rPr lang="fi-FI" u="sng" dirty="0" smtClean="0"/>
              <a:t>Talouden </a:t>
            </a:r>
            <a:r>
              <a:rPr lang="fi-FI" u="sng" dirty="0"/>
              <a:t>vapaus ennen kaikkea</a:t>
            </a:r>
            <a:r>
              <a:rPr lang="fi-FI" u="sng" dirty="0" smtClean="0"/>
              <a:t>!</a:t>
            </a:r>
            <a:endParaRPr lang="fi-FI" dirty="0"/>
          </a:p>
          <a:p>
            <a:pPr marL="0" lvl="0" indent="-69850" rtl="0">
              <a:spcBef>
                <a:spcPts val="0"/>
              </a:spcBef>
              <a:buClr>
                <a:srgbClr val="000000"/>
              </a:buClr>
              <a:buSzPct val="50000"/>
              <a:buFont typeface="Arial"/>
              <a:buNone/>
            </a:pPr>
            <a:endParaRPr sz="2200" dirty="0"/>
          </a:p>
          <a:p>
            <a:pPr lvl="0" indent="12700" rtl="0">
              <a:spcBef>
                <a:spcPts val="0"/>
              </a:spcBef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fi-FI" sz="2200" b="1" dirty="0" smtClean="0"/>
              <a:t>Pohdittavaksi</a:t>
            </a:r>
            <a:endParaRPr lang="fi-FI" sz="2200" b="1" dirty="0"/>
          </a:p>
          <a:p>
            <a:pPr marL="914400" marR="0" lvl="1" indent="-368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</a:pPr>
            <a:r>
              <a:rPr lang="fi-FI" dirty="0"/>
              <a:t>Miten vapaa kilpailu ja näkymätön käsi soveltuvat seuraaviin tilanteisiin:</a:t>
            </a:r>
          </a:p>
          <a:p>
            <a:pPr marL="1371600" marR="0" lvl="2" indent="-368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00000"/>
            </a:pPr>
            <a:r>
              <a:rPr lang="fi-FI" dirty="0"/>
              <a:t>h</a:t>
            </a:r>
            <a:r>
              <a:rPr lang="fi-FI" dirty="0" smtClean="0"/>
              <a:t>allitseva </a:t>
            </a:r>
            <a:r>
              <a:rPr lang="fi-FI" dirty="0"/>
              <a:t>monopoliasema</a:t>
            </a:r>
          </a:p>
          <a:p>
            <a:pPr marL="1371600" marR="0" lvl="2" indent="-368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00000"/>
            </a:pPr>
            <a:r>
              <a:rPr lang="fi-FI" dirty="0"/>
              <a:t>p</a:t>
            </a:r>
            <a:r>
              <a:rPr lang="fi-FI" dirty="0" smtClean="0"/>
              <a:t>äihde- </a:t>
            </a:r>
            <a:r>
              <a:rPr lang="fi-FI" dirty="0"/>
              <a:t>ja huumekauppa</a:t>
            </a:r>
          </a:p>
          <a:p>
            <a:pPr marL="1371600" marR="0" lvl="2" indent="-368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00000"/>
            </a:pPr>
            <a:r>
              <a:rPr lang="fi-FI" dirty="0"/>
              <a:t>g</a:t>
            </a:r>
            <a:r>
              <a:rPr lang="fi-FI" dirty="0" smtClean="0"/>
              <a:t>lobaalit </a:t>
            </a:r>
            <a:r>
              <a:rPr lang="fi-FI" dirty="0"/>
              <a:t>ympäristöongelmat esim. </a:t>
            </a:r>
            <a:r>
              <a:rPr lang="fi-FI" dirty="0" smtClean="0"/>
              <a:t>ilmastonmuutos?</a:t>
            </a:r>
            <a:endParaRPr lang="fi-FI" dirty="0"/>
          </a:p>
          <a:p>
            <a:pPr marL="0" marR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endParaRPr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/>
              <a:t>Arvoliberalismi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571500" y="1261250"/>
            <a:ext cx="80010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fi-FI" dirty="0"/>
              <a:t>Keskeistä ei ole talous, vaan </a:t>
            </a:r>
            <a:r>
              <a:rPr lang="fi-FI" b="1" dirty="0"/>
              <a:t>yksilön oikeus </a:t>
            </a:r>
            <a:r>
              <a:rPr lang="fi-FI" dirty="0"/>
              <a:t>valita </a:t>
            </a:r>
            <a:r>
              <a:rPr lang="fi-FI" b="1" dirty="0"/>
              <a:t>omat arvonsa</a:t>
            </a:r>
            <a:r>
              <a:rPr lang="fi-FI" dirty="0"/>
              <a:t> ja elää niiden </a:t>
            </a:r>
            <a:r>
              <a:rPr lang="fi-FI" dirty="0" smtClean="0"/>
              <a:t>mukaan.</a:t>
            </a:r>
            <a:endParaRPr lang="fi-FI" dirty="0"/>
          </a:p>
          <a:p>
            <a:pPr marL="3429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fi-FI" dirty="0"/>
              <a:t>Yhteiskunnan pitää edistää </a:t>
            </a:r>
            <a:r>
              <a:rPr lang="fi-FI" b="1" dirty="0"/>
              <a:t>vapaamielisyyttä</a:t>
            </a:r>
            <a:r>
              <a:rPr lang="fi-FI" dirty="0"/>
              <a:t> ja </a:t>
            </a:r>
            <a:r>
              <a:rPr lang="fi-FI" b="1" dirty="0" smtClean="0"/>
              <a:t>suvaitsevaisuutta.</a:t>
            </a:r>
            <a:endParaRPr lang="fi-FI" b="1" dirty="0"/>
          </a:p>
          <a:p>
            <a:pPr marR="0" lvl="1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fi-FI" dirty="0"/>
              <a:t>t</a:t>
            </a:r>
            <a:r>
              <a:rPr lang="fi-FI" dirty="0" smtClean="0"/>
              <a:t>ärkeitä </a:t>
            </a:r>
            <a:r>
              <a:rPr lang="fi-FI" dirty="0"/>
              <a:t>aiheita </a:t>
            </a:r>
            <a:r>
              <a:rPr lang="fi-FI" dirty="0" err="1"/>
              <a:t>esim</a:t>
            </a:r>
            <a:r>
              <a:rPr lang="fi-FI" dirty="0"/>
              <a:t>:</a:t>
            </a:r>
          </a:p>
          <a:p>
            <a:pPr marR="0" lvl="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fi-FI" dirty="0"/>
              <a:t>s</a:t>
            </a:r>
            <a:r>
              <a:rPr lang="fi-FI" dirty="0" smtClean="0"/>
              <a:t>eksuaalisuus</a:t>
            </a:r>
            <a:endParaRPr lang="fi-FI" dirty="0"/>
          </a:p>
          <a:p>
            <a:pPr marR="0" lvl="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fi-FI" dirty="0"/>
              <a:t>e</a:t>
            </a:r>
            <a:r>
              <a:rPr lang="fi-FI" dirty="0" smtClean="0"/>
              <a:t>lämäntapa</a:t>
            </a:r>
            <a:endParaRPr lang="fi-FI" dirty="0"/>
          </a:p>
          <a:p>
            <a:pPr marR="0" lvl="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fi-FI" dirty="0"/>
              <a:t>e</a:t>
            </a:r>
            <a:r>
              <a:rPr lang="fi-FI" dirty="0" smtClean="0"/>
              <a:t>rilaiset </a:t>
            </a:r>
            <a:r>
              <a:rPr lang="fi-FI" dirty="0"/>
              <a:t>uskonnot ja elämänkatsomukset</a:t>
            </a:r>
          </a:p>
          <a:p>
            <a:pPr marL="3429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fi-FI" dirty="0"/>
              <a:t>Vastustaa </a:t>
            </a:r>
            <a:r>
              <a:rPr lang="fi-FI" b="1" dirty="0" smtClean="0"/>
              <a:t>ahdasmielisyyttä.</a:t>
            </a:r>
            <a:endParaRPr lang="fi-FI" b="1" dirty="0"/>
          </a:p>
          <a:p>
            <a:pPr marL="3429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fi-FI" dirty="0"/>
              <a:t>Arvoliberaali yhteiskunta ei tyrkytä omia arvojaan, vaan pyrkii mahdollistamaan </a:t>
            </a:r>
            <a:r>
              <a:rPr lang="fi-FI" dirty="0" smtClean="0"/>
              <a:t>elämisen erilaisten </a:t>
            </a:r>
            <a:r>
              <a:rPr lang="fi-FI" dirty="0"/>
              <a:t>arvojen </a:t>
            </a:r>
            <a:r>
              <a:rPr lang="fi-FI" dirty="0" smtClean="0"/>
              <a:t>mukaan.</a:t>
            </a:r>
            <a:endParaRPr lang="fi-FI" dirty="0"/>
          </a:p>
          <a:p>
            <a:pPr marR="0" lvl="1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fi-FI" smtClean="0"/>
              <a:t>Arvoliberalismi e</a:t>
            </a:r>
            <a:r>
              <a:rPr lang="fi-FI" smtClean="0"/>
              <a:t>i </a:t>
            </a:r>
            <a:r>
              <a:rPr lang="fi-FI"/>
              <a:t>suvaitse </a:t>
            </a:r>
            <a:r>
              <a:rPr lang="fi-FI" smtClean="0"/>
              <a:t>suvaitsemattomuutta.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Idea3_pp-ope_pohja">
  <a:themeElements>
    <a:clrScheme name="Blank Presentatio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374</Words>
  <Application>Microsoft Office PowerPoint</Application>
  <PresentationFormat>Näytössä katseltava diaesitys (4:3)</PresentationFormat>
  <Paragraphs>69</Paragraphs>
  <Slides>7</Slides>
  <Notes>7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2" baseType="lpstr">
      <vt:lpstr>Arial</vt:lpstr>
      <vt:lpstr>Calibri</vt:lpstr>
      <vt:lpstr>Merriweather Sans</vt:lpstr>
      <vt:lpstr>Verdana</vt:lpstr>
      <vt:lpstr>Idea3_pp-ope_pohja</vt:lpstr>
      <vt:lpstr>PowerPoint-esitys</vt:lpstr>
      <vt:lpstr>Virittäytyminen aiheeseen</vt:lpstr>
      <vt:lpstr>Libertarismi</vt:lpstr>
      <vt:lpstr>Sosiaaliliberalismi</vt:lpstr>
      <vt:lpstr>Talousliberalismi</vt:lpstr>
      <vt:lpstr>Näkymätön käsi</vt:lpstr>
      <vt:lpstr>Arvoliberalismi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Rakkolainen Mari</dc:creator>
  <cp:lastModifiedBy>Rakkolainen Mari</cp:lastModifiedBy>
  <cp:revision>3</cp:revision>
  <dcterms:modified xsi:type="dcterms:W3CDTF">2017-08-31T10:44:00Z</dcterms:modified>
</cp:coreProperties>
</file>