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embeddedFontLst>
    <p:embeddedFont>
      <p:font typeface="Verdana" panose="020B0604030504040204" pitchFamily="34" charset="0"/>
      <p:regular r:id="rId7"/>
      <p:bold r:id="rId8"/>
      <p:italic r:id="rId9"/>
      <p:boldItalic r:id="rId10"/>
    </p:embeddedFont>
    <p:embeddedFont>
      <p:font typeface="Merriweather Sans" panose="020B0604020202020204" charset="0"/>
      <p:italic r:id="rId11"/>
      <p:boldItalic r:id="rId12"/>
    </p:embeddedFont>
    <p:embeddedFont>
      <p:font typeface="Calibri" panose="020F050202020403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9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450511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9362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2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889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366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2749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24099" y="-38100"/>
            <a:ext cx="4495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552949" y="2190750"/>
            <a:ext cx="5867400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90549" y="323850"/>
            <a:ext cx="5867400" cy="567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/>
          <p:nvPr/>
        </p:nvSpPr>
        <p:spPr>
          <a:xfrm>
            <a:off x="228600" y="6453335"/>
            <a:ext cx="34290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fi-FI" sz="12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Idea 01 – Johdatus filosofiaan</a:t>
            </a:r>
          </a:p>
        </p:txBody>
      </p:sp>
      <p:pic>
        <p:nvPicPr>
          <p:cNvPr id="13" name="Shape 13" descr="Idea3_pp_kehys.pn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 txBox="1"/>
          <p:nvPr/>
        </p:nvSpPr>
        <p:spPr>
          <a:xfrm>
            <a:off x="206895" y="6453335"/>
            <a:ext cx="34290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fi-FI" sz="12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Idea 3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8GDEaJtbq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Shape 89" descr="Idea3_pp_etusivu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 txBox="1"/>
          <p:nvPr/>
        </p:nvSpPr>
        <p:spPr>
          <a:xfrm>
            <a:off x="4267200" y="2035760"/>
            <a:ext cx="4472072" cy="19389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Verdana"/>
              <a:buNone/>
            </a:pPr>
            <a:r>
              <a:rPr lang="fi-FI" sz="2400" b="0" i="0" u="none" strike="noStrike" cap="none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Luku </a:t>
            </a:r>
            <a:r>
              <a:rPr lang="fi-FI" sz="2400" dirty="0" smtClean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endParaRPr lang="fi-FI" sz="2400" b="0" i="0" u="none" strike="noStrike" cap="none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endParaRPr sz="2400" b="0" i="0" u="none" strike="noStrike" cap="none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Verdana"/>
              <a:buNone/>
            </a:pPr>
            <a:r>
              <a:rPr lang="fi-FI" sz="2400" b="1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Kaksi teoriaa oikeudenmukaisuudesta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Verdana"/>
              <a:buNone/>
            </a:pPr>
            <a:endParaRPr sz="2400" b="0" i="0" u="none" strike="noStrike" cap="none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/>
              <a:t>John Rawls ja oikeudenmukaisuus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09950" y="1143000"/>
            <a:ext cx="8324100" cy="4641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92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fi-FI" dirty="0"/>
              <a:t>Yhdysvaltalainen filosofi John </a:t>
            </a:r>
            <a:r>
              <a:rPr lang="fi-FI" dirty="0" err="1"/>
              <a:t>Ralws</a:t>
            </a:r>
            <a:r>
              <a:rPr lang="fi-FI" dirty="0"/>
              <a:t> </a:t>
            </a:r>
            <a:r>
              <a:rPr lang="fi-FI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(1</a:t>
            </a:r>
            <a:r>
              <a:rPr lang="fi-FI" dirty="0"/>
              <a:t>921</a:t>
            </a:r>
            <a:r>
              <a:rPr lang="fi-FI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–</a:t>
            </a:r>
            <a:r>
              <a:rPr lang="fi-FI" dirty="0"/>
              <a:t>2002</a:t>
            </a:r>
            <a:r>
              <a:rPr lang="fi-FI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endParaRPr dirty="0"/>
          </a:p>
          <a:p>
            <a:pPr marL="342900" marR="0" lvl="0" indent="-292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fi-FI" b="1" dirty="0"/>
              <a:t>Tietämättömyyden verho</a:t>
            </a:r>
          </a:p>
          <a:p>
            <a:pPr marR="0" lvl="1" algn="l" rtl="0">
              <a:spcBef>
                <a:spcPts val="560"/>
              </a:spcBef>
              <a:spcAft>
                <a:spcPts val="0"/>
              </a:spcAft>
            </a:pPr>
            <a:r>
              <a:rPr lang="fi-FI" dirty="0"/>
              <a:t>Oikeudenmukaisuutta koskevissa valinnoissa auttava </a:t>
            </a:r>
            <a:r>
              <a:rPr lang="fi-FI" dirty="0" smtClean="0"/>
              <a:t>ajatuskoe.</a:t>
            </a:r>
            <a:endParaRPr lang="fi-FI" dirty="0"/>
          </a:p>
          <a:p>
            <a:pPr marR="0" lvl="1" algn="l" rtl="0">
              <a:spcBef>
                <a:spcPts val="560"/>
              </a:spcBef>
              <a:spcAft>
                <a:spcPts val="0"/>
              </a:spcAft>
            </a:pPr>
            <a:r>
              <a:rPr lang="fi-FI" dirty="0"/>
              <a:t>Valitsijat eivät tiedä asemaansa, varallisuutta, koulutusta, ikää tai edes </a:t>
            </a:r>
            <a:r>
              <a:rPr lang="fi-FI" dirty="0" smtClean="0"/>
              <a:t>halujaan.</a:t>
            </a:r>
            <a:endParaRPr lang="fi-FI" dirty="0"/>
          </a:p>
          <a:p>
            <a:pPr marR="0" lvl="1" algn="l" rtl="0">
              <a:spcBef>
                <a:spcPts val="560"/>
              </a:spcBef>
              <a:spcAft>
                <a:spcPts val="0"/>
              </a:spcAft>
            </a:pPr>
            <a:r>
              <a:rPr lang="fi-FI" dirty="0"/>
              <a:t>Rationaalinen valitsija pyrkii siis maksimoimaan kaikkien </a:t>
            </a:r>
            <a:r>
              <a:rPr lang="fi-FI" dirty="0" smtClean="0"/>
              <a:t>edun.</a:t>
            </a:r>
            <a:endParaRPr dirty="0"/>
          </a:p>
          <a:p>
            <a:pPr marL="342900" marR="0" lvl="0" indent="-292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fi-FI" dirty="0"/>
              <a:t>Verhon takana kaikki hyväksyvät seuraavat </a:t>
            </a:r>
            <a:r>
              <a:rPr lang="fi-FI" b="1" dirty="0"/>
              <a:t>periaatteet</a:t>
            </a:r>
            <a:r>
              <a:rPr lang="fi-FI" dirty="0"/>
              <a:t>:</a:t>
            </a:r>
          </a:p>
          <a:p>
            <a:pPr marR="0" lvl="1" algn="l" rtl="0">
              <a:spcBef>
                <a:spcPts val="560"/>
              </a:spcBef>
              <a:spcAft>
                <a:spcPts val="0"/>
              </a:spcAft>
            </a:pPr>
            <a:r>
              <a:rPr lang="fi-FI" b="1" dirty="0"/>
              <a:t>Vapaus</a:t>
            </a:r>
            <a:r>
              <a:rPr lang="fi-FI" dirty="0"/>
              <a:t>: mahdollisimman laaja yhtäläisten vapauksien ja oikeuksien takaaminen kaikille</a:t>
            </a:r>
          </a:p>
          <a:p>
            <a:pPr marR="0" lvl="1" algn="l" rtl="0">
              <a:spcBef>
                <a:spcPts val="560"/>
              </a:spcBef>
              <a:spcAft>
                <a:spcPts val="0"/>
              </a:spcAft>
            </a:pPr>
            <a:r>
              <a:rPr lang="fi-FI" b="1" dirty="0"/>
              <a:t>Ero</a:t>
            </a:r>
            <a:r>
              <a:rPr lang="fi-FI" dirty="0"/>
              <a:t>: erot yhteiskunnallisten etujen jakautumisessa ovat sallittuja vain jos ne koituvat myös huono-osaisimpien parhaaksi</a:t>
            </a:r>
          </a:p>
          <a:p>
            <a:pPr marR="0" lvl="1" algn="l" rtl="0">
              <a:spcBef>
                <a:spcPts val="560"/>
              </a:spcBef>
              <a:spcAft>
                <a:spcPts val="0"/>
              </a:spcAft>
            </a:pPr>
            <a:r>
              <a:rPr lang="fi-FI" b="1" dirty="0"/>
              <a:t>Yhtäläiset mahdollisuudet</a:t>
            </a:r>
            <a:r>
              <a:rPr lang="fi-FI" dirty="0"/>
              <a:t>: kaikilla tulee olla yhtäläinen mahdollisuus hakea yhteiskunnan virkoihin tai </a:t>
            </a:r>
            <a:r>
              <a:rPr lang="fi-FI" dirty="0" smtClean="0"/>
              <a:t>asemiin.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-FI"/>
              <a:t>Tietämättömyyden verho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</a:pPr>
            <a:r>
              <a:rPr lang="fi-FI" dirty="0"/>
              <a:t>Katso BBC:n </a:t>
            </a:r>
            <a:r>
              <a:rPr lang="fi-FI" dirty="0" err="1"/>
              <a:t>History</a:t>
            </a:r>
            <a:r>
              <a:rPr lang="fi-FI" dirty="0"/>
              <a:t> of </a:t>
            </a:r>
            <a:r>
              <a:rPr lang="fi-FI" dirty="0" err="1"/>
              <a:t>Ideas</a:t>
            </a:r>
            <a:r>
              <a:rPr lang="fi-FI" dirty="0"/>
              <a:t> sarjan video</a:t>
            </a:r>
          </a:p>
          <a:p>
            <a:pPr marL="0" lvl="0" indent="457200">
              <a:spcBef>
                <a:spcPts val="0"/>
              </a:spcBef>
              <a:buNone/>
            </a:pPr>
            <a:r>
              <a:rPr lang="fi-FI" u="sng" dirty="0" err="1">
                <a:solidFill>
                  <a:schemeClr val="hlink"/>
                </a:solidFill>
                <a:hlinkClick r:id="rId3"/>
              </a:rPr>
              <a:t>The</a:t>
            </a:r>
            <a:r>
              <a:rPr lang="fi-FI" u="sng" dirty="0">
                <a:solidFill>
                  <a:schemeClr val="hlink"/>
                </a:solidFill>
                <a:hlinkClick r:id="rId3"/>
              </a:rPr>
              <a:t> </a:t>
            </a:r>
            <a:r>
              <a:rPr lang="fi-FI" u="sng" dirty="0" err="1">
                <a:solidFill>
                  <a:schemeClr val="hlink"/>
                </a:solidFill>
                <a:hlinkClick r:id="rId3"/>
              </a:rPr>
              <a:t>Veil</a:t>
            </a:r>
            <a:r>
              <a:rPr lang="fi-FI" u="sng" dirty="0">
                <a:solidFill>
                  <a:schemeClr val="hlink"/>
                </a:solidFill>
                <a:hlinkClick r:id="rId3"/>
              </a:rPr>
              <a:t> of </a:t>
            </a:r>
            <a:r>
              <a:rPr lang="fi-FI" u="sng" dirty="0" err="1">
                <a:solidFill>
                  <a:schemeClr val="hlink"/>
                </a:solidFill>
                <a:hlinkClick r:id="rId3"/>
              </a:rPr>
              <a:t>Ignorance</a:t>
            </a:r>
            <a:endParaRPr lang="fi-FI" u="sng" dirty="0">
              <a:solidFill>
                <a:schemeClr val="hlink"/>
              </a:solidFill>
              <a:hlinkClick r:id="rId3"/>
            </a:endParaRPr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fi-FI" dirty="0"/>
              <a:t>Video löytyy myös digikirjan </a:t>
            </a:r>
            <a:r>
              <a:rPr lang="fi-FI" b="1" dirty="0"/>
              <a:t>luvusta 7</a:t>
            </a:r>
            <a:r>
              <a:rPr lang="fi-FI" dirty="0"/>
              <a:t> otsikon </a:t>
            </a:r>
            <a:r>
              <a:rPr lang="fi-FI" u="sng" dirty="0"/>
              <a:t>Tietämättömyyden verho</a:t>
            </a:r>
            <a:r>
              <a:rPr lang="fi-FI" dirty="0"/>
              <a:t> </a:t>
            </a:r>
            <a:r>
              <a:rPr lang="fi-FI" dirty="0" smtClean="0"/>
              <a:t>alta.</a:t>
            </a:r>
            <a:endParaRPr lang="fi-FI" dirty="0"/>
          </a:p>
          <a:p>
            <a:pPr marL="0" lvl="0" indent="0" rtl="0">
              <a:spcBef>
                <a:spcPts val="0"/>
              </a:spcBef>
              <a:buNone/>
            </a:pPr>
            <a:endParaRPr dirty="0"/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fi-FI" dirty="0" smtClean="0"/>
              <a:t>Pohtikaa videon katsomisen jälkeen:</a:t>
            </a:r>
            <a:endParaRPr lang="fi-FI" dirty="0"/>
          </a:p>
          <a:p>
            <a:pPr marL="914400" lvl="1" indent="-368300" rtl="0">
              <a:spcBef>
                <a:spcPts val="0"/>
              </a:spcBef>
              <a:buSzPct val="100000"/>
            </a:pPr>
            <a:r>
              <a:rPr lang="fi-FI" dirty="0"/>
              <a:t>Onko ihmisten mahdollista kuvitella itsensä tietämättömyyden verhon taakse?</a:t>
            </a:r>
          </a:p>
          <a:p>
            <a:pPr marL="914400" lvl="1" indent="-368300" rtl="0">
              <a:spcBef>
                <a:spcPts val="0"/>
              </a:spcBef>
              <a:buSzPct val="100000"/>
            </a:pPr>
            <a:r>
              <a:rPr lang="fi-FI" dirty="0"/>
              <a:t>Hyväksyisitkö itse kaikki </a:t>
            </a:r>
            <a:r>
              <a:rPr lang="fi-FI" dirty="0" err="1"/>
              <a:t>Rawlsin</a:t>
            </a:r>
            <a:r>
              <a:rPr lang="fi-FI" dirty="0"/>
              <a:t> periaatteet?</a:t>
            </a:r>
          </a:p>
          <a:p>
            <a:pPr marL="914400" lvl="1" indent="-368300" rtl="0">
              <a:spcBef>
                <a:spcPts val="0"/>
              </a:spcBef>
              <a:buSzPct val="100000"/>
            </a:pPr>
            <a:r>
              <a:rPr lang="fi-FI" dirty="0"/>
              <a:t>Mitä kritiikkiä näitä periaatteita kohtaan voisi esittää?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/>
              <a:t>Rober</a:t>
            </a:r>
            <a:r>
              <a:rPr lang="fi-FI"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t Nozick ja oikeudenmukaisuus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498945" y="1154340"/>
            <a:ext cx="8209896" cy="47805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-292100">
              <a:spcBef>
                <a:spcPts val="560"/>
              </a:spcBef>
            </a:pPr>
            <a:r>
              <a:rPr lang="fi-FI" dirty="0" err="1"/>
              <a:t>Ralwsin</a:t>
            </a:r>
            <a:r>
              <a:rPr lang="fi-FI" dirty="0"/>
              <a:t> maanmies ja filosofi </a:t>
            </a:r>
            <a:r>
              <a:rPr lang="fi-FI" b="1" dirty="0"/>
              <a:t>Robert </a:t>
            </a:r>
            <a:r>
              <a:rPr lang="fi-FI" b="1" dirty="0" err="1"/>
              <a:t>Nozick</a:t>
            </a:r>
            <a:r>
              <a:rPr lang="fi-FI" dirty="0"/>
              <a:t> (</a:t>
            </a:r>
            <a:r>
              <a:rPr lang="fi-FI" dirty="0" smtClean="0"/>
              <a:t>1938</a:t>
            </a:r>
            <a:r>
              <a:rPr lang="fi-FI" dirty="0"/>
              <a:t>–</a:t>
            </a:r>
            <a:r>
              <a:rPr lang="fi-FI" dirty="0" smtClean="0"/>
              <a:t>2002</a:t>
            </a:r>
            <a:r>
              <a:rPr lang="fi-FI" dirty="0"/>
              <a:t>) otti toisenlaisen lähestymistavan </a:t>
            </a:r>
            <a:r>
              <a:rPr lang="fi-FI" dirty="0" smtClean="0"/>
              <a:t>oikeudenmukaisuuteen.</a:t>
            </a:r>
            <a:endParaRPr lang="fi-FI" dirty="0"/>
          </a:p>
          <a:p>
            <a:pPr marL="342900" marR="0" lvl="0" indent="-292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fi-FI" b="1" dirty="0" err="1"/>
              <a:t>Libertarismi</a:t>
            </a:r>
            <a:r>
              <a:rPr lang="fi-FI" dirty="0"/>
              <a:t>: tavoitteena äärimmäinen yksilönvapaus, johon yhteiskunnan tulee puuttua mahdollisimman </a:t>
            </a:r>
            <a:r>
              <a:rPr lang="fi-FI" dirty="0" smtClean="0"/>
              <a:t>vähän.</a:t>
            </a:r>
          </a:p>
          <a:p>
            <a:pPr lvl="1">
              <a:spcBef>
                <a:spcPts val="560"/>
              </a:spcBef>
            </a:pPr>
            <a:r>
              <a:rPr lang="fi-FI" dirty="0" err="1"/>
              <a:t>Nozick</a:t>
            </a:r>
            <a:r>
              <a:rPr lang="fi-FI" dirty="0"/>
              <a:t> </a:t>
            </a:r>
            <a:r>
              <a:rPr lang="fi-FI" dirty="0" err="1"/>
              <a:t>hyväkysyy</a:t>
            </a:r>
            <a:r>
              <a:rPr lang="fi-FI" dirty="0"/>
              <a:t> vapausperiaatteen muttei eroperiaatetta.</a:t>
            </a:r>
          </a:p>
          <a:p>
            <a:pPr lvl="1">
              <a:spcBef>
                <a:spcPts val="560"/>
              </a:spcBef>
            </a:pPr>
            <a:r>
              <a:rPr lang="fi-FI" dirty="0"/>
              <a:t>Esimerkiksi varallisuuden uudelleenjako tulonsiirroilla on epäoikeudenmukaista</a:t>
            </a:r>
            <a:r>
              <a:rPr lang="fi-FI" dirty="0" smtClean="0"/>
              <a:t>.</a:t>
            </a:r>
            <a:endParaRPr lang="fi-FI" dirty="0" smtClean="0"/>
          </a:p>
          <a:p>
            <a:pPr indent="-292100">
              <a:spcBef>
                <a:spcPts val="560"/>
              </a:spcBef>
            </a:pPr>
            <a:r>
              <a:rPr lang="fi-FI" b="1" dirty="0"/>
              <a:t>Oikeudenmukaisuuden perusta löytyy </a:t>
            </a:r>
            <a:r>
              <a:rPr lang="fi-FI" b="1" dirty="0" smtClean="0"/>
              <a:t>historiasta</a:t>
            </a:r>
            <a:r>
              <a:rPr lang="fi-FI" dirty="0"/>
              <a:t>.</a:t>
            </a:r>
            <a:endParaRPr lang="fi-FI" dirty="0"/>
          </a:p>
          <a:p>
            <a:pPr marR="0" lvl="1" algn="l" rtl="0">
              <a:spcBef>
                <a:spcPts val="560"/>
              </a:spcBef>
              <a:spcAft>
                <a:spcPts val="0"/>
              </a:spcAft>
            </a:pPr>
            <a:r>
              <a:rPr lang="fi-FI" dirty="0" smtClean="0"/>
              <a:t>Ovatko </a:t>
            </a:r>
            <a:r>
              <a:rPr lang="fi-FI" dirty="0"/>
              <a:t>tavarat tai varat hankittu oikeudenmukaisesti?</a:t>
            </a:r>
          </a:p>
          <a:p>
            <a:pPr marR="0" lvl="1" algn="l" rtl="0">
              <a:spcBef>
                <a:spcPts val="560"/>
              </a:spcBef>
              <a:spcAft>
                <a:spcPts val="0"/>
              </a:spcAft>
            </a:pPr>
            <a:r>
              <a:rPr lang="fi-FI" dirty="0"/>
              <a:t>Ovatko tavarat tai varat vaihtaneet omistajaa vapaaehtoisesti?</a:t>
            </a:r>
          </a:p>
          <a:p>
            <a:pPr marR="0" lvl="1" algn="l" rtl="0">
              <a:spcBef>
                <a:spcPts val="560"/>
              </a:spcBef>
              <a:spcAft>
                <a:spcPts val="0"/>
              </a:spcAft>
            </a:pPr>
            <a:r>
              <a:rPr lang="fi-FI" dirty="0"/>
              <a:t>Jos vastaus molempiin kysymyksiin on kyllä, yhteiskunnalla ei ole oikeutta puuttua syntyneisiin </a:t>
            </a:r>
            <a:r>
              <a:rPr lang="fi-FI" dirty="0" smtClean="0"/>
              <a:t>eroihin.</a:t>
            </a:r>
            <a:endParaRPr lang="fi-FI" dirty="0"/>
          </a:p>
          <a:p>
            <a:pPr marR="0" lvl="1" algn="l" rtl="0">
              <a:spcBef>
                <a:spcPts val="560"/>
              </a:spcBef>
              <a:spcAft>
                <a:spcPts val="0"/>
              </a:spcAft>
            </a:pPr>
            <a:r>
              <a:rPr lang="fi-FI" dirty="0"/>
              <a:t>Oikeudenmukaisesti hankitut tulot ovat rikkaan </a:t>
            </a:r>
            <a:r>
              <a:rPr lang="fi-FI" dirty="0" smtClean="0"/>
              <a:t>ansio.</a:t>
            </a:r>
            <a:endParaRPr lang="fi-FI" dirty="0"/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40000"/>
              <a:buFont typeface="Verdana"/>
              <a:buNone/>
            </a:pPr>
            <a:endParaRPr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dea3_pp-ope_pohja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233</Words>
  <Application>Microsoft Office PowerPoint</Application>
  <PresentationFormat>Näytössä katseltava diaesitys (4:3)</PresentationFormat>
  <Paragraphs>36</Paragraphs>
  <Slides>4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Verdana</vt:lpstr>
      <vt:lpstr>Arial</vt:lpstr>
      <vt:lpstr>Merriweather Sans</vt:lpstr>
      <vt:lpstr>Calibri</vt:lpstr>
      <vt:lpstr>Idea3_pp-ope_pohja</vt:lpstr>
      <vt:lpstr>PowerPoint-esitys</vt:lpstr>
      <vt:lpstr>John Rawls ja oikeudenmukaisuus</vt:lpstr>
      <vt:lpstr>Tietämättömyyden verho</vt:lpstr>
      <vt:lpstr>Robert Nozick ja oikeudenmukaisuus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Rakkolainen Mari</dc:creator>
  <cp:lastModifiedBy>Rakkolainen Mari</cp:lastModifiedBy>
  <cp:revision>2</cp:revision>
  <dcterms:modified xsi:type="dcterms:W3CDTF">2017-08-30T12:25:49Z</dcterms:modified>
</cp:coreProperties>
</file>