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6" r:id="rId4"/>
    <p:sldId id="259" r:id="rId5"/>
    <p:sldId id="260" r:id="rId6"/>
    <p:sldId id="265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7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BF3B6-11F9-D542-847B-00E09CE31F79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9E2FC-6254-774B-B5B9-5466FADF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9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dirty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183805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Click to edit Master subtitle style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Drag picture to placeholder or click icon to add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 01 – Johdatus filosofiaan</a:t>
            </a:r>
          </a:p>
        </p:txBody>
      </p:sp>
      <p:pic>
        <p:nvPicPr>
          <p:cNvPr id="3" name="Kuva 2" descr="Idea3_pp_kehys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06896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</a:t>
            </a:r>
            <a:r>
              <a:rPr lang="fi-FI" altLang="fi-FI" sz="1200" i="0" baseline="0" dirty="0" smtClean="0">
                <a:solidFill>
                  <a:schemeClr val="accent1"/>
                </a:solidFill>
                <a:latin typeface="Verdana" pitchFamily="34" charset="0"/>
              </a:rPr>
              <a:t> 3</a:t>
            </a:r>
            <a:endParaRPr lang="fi-FI" altLang="fi-FI" sz="1200" i="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4UWxlVvT1A&amp;oref=https://www.youtube.com/watch?v=V4UWxlVvT1A&amp;has_verified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2" descr="Idea3_pp_etusivu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925455" y="2035761"/>
            <a:ext cx="4918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accent1"/>
                </a:solidFill>
              </a:rPr>
              <a:t>17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 smtClean="0">
                <a:solidFill>
                  <a:schemeClr val="accent1"/>
                </a:solidFill>
              </a:rPr>
              <a:t>Sukupuolen ja feminismin filosofiaa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5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dirty="0" smtClean="0"/>
              <a:t>Virittäytyminen aiheeseen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727" y="1429554"/>
            <a:ext cx="8301181" cy="4666445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Katsokaa </a:t>
            </a:r>
            <a:r>
              <a:rPr lang="fi-FI" dirty="0" smtClean="0"/>
              <a:t>yhdessä video </a:t>
            </a:r>
            <a:r>
              <a:rPr lang="fi-FI" dirty="0" smtClean="0"/>
              <a:t>sukupuolistereotypioista OPPRESSED </a:t>
            </a:r>
            <a:r>
              <a:rPr lang="fi-FI" dirty="0"/>
              <a:t>MAJORITY (</a:t>
            </a:r>
            <a:r>
              <a:rPr lang="fi-FI" dirty="0" err="1"/>
              <a:t>Majorité</a:t>
            </a:r>
            <a:r>
              <a:rPr lang="fi-FI" dirty="0"/>
              <a:t> </a:t>
            </a:r>
            <a:r>
              <a:rPr lang="fi-FI" dirty="0" err="1"/>
              <a:t>Opprimée</a:t>
            </a:r>
            <a:r>
              <a:rPr lang="fi-FI" dirty="0"/>
              <a:t> English),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Eleonore</a:t>
            </a:r>
            <a:r>
              <a:rPr lang="fi-FI" dirty="0"/>
              <a:t> </a:t>
            </a:r>
            <a:r>
              <a:rPr lang="fi-FI" dirty="0" err="1"/>
              <a:t>Pourriat</a:t>
            </a:r>
            <a:r>
              <a:rPr lang="fi-FI" dirty="0"/>
              <a:t> (11:00 min) </a:t>
            </a:r>
            <a:r>
              <a:rPr lang="fi-FI" dirty="0">
                <a:hlinkClick r:id="rId2"/>
              </a:rPr>
              <a:t>https://www.youtube.com/watch?v=V4UWxlVvT1A&amp;oref=https%3A%2F%2Fwww.youtube.com%2Fwatch%3Fv%3DV4UWxlVvT1A&amp;has_verified=</a:t>
            </a:r>
            <a:r>
              <a:rPr lang="fi-FI" dirty="0" smtClean="0">
                <a:hlinkClick r:id="rId2"/>
              </a:rPr>
              <a:t>1</a:t>
            </a:r>
            <a:r>
              <a:rPr lang="fi-FI" dirty="0" smtClean="0"/>
              <a:t> </a:t>
            </a:r>
          </a:p>
          <a:p>
            <a:pPr>
              <a:defRPr/>
            </a:pPr>
            <a:r>
              <a:rPr lang="fi-FI" dirty="0" smtClean="0"/>
              <a:t>Pohtikaa videon pohjalta seuraavia asioita:</a:t>
            </a:r>
            <a:endParaRPr lang="fi-FI" dirty="0"/>
          </a:p>
          <a:p>
            <a:pPr lvl="1">
              <a:defRPr/>
            </a:pPr>
            <a:r>
              <a:rPr lang="fi-FI" dirty="0" smtClean="0"/>
              <a:t>Tee lista </a:t>
            </a:r>
            <a:r>
              <a:rPr lang="fi-FI" dirty="0"/>
              <a:t>eri </a:t>
            </a:r>
            <a:r>
              <a:rPr lang="fi-FI" dirty="0" smtClean="0"/>
              <a:t>sukupuolistereotypioista, joita </a:t>
            </a:r>
            <a:r>
              <a:rPr lang="fi-FI" dirty="0"/>
              <a:t>lyhytelokuvassa </a:t>
            </a:r>
            <a:r>
              <a:rPr lang="fi-FI" dirty="0" smtClean="0"/>
              <a:t>esiintyy.</a:t>
            </a:r>
            <a:endParaRPr lang="fi-FI" dirty="0"/>
          </a:p>
          <a:p>
            <a:pPr lvl="1">
              <a:defRPr/>
            </a:pPr>
            <a:r>
              <a:rPr lang="fi-FI" dirty="0"/>
              <a:t>Tunnistatko omasta elämästä tai suomalaisesta yhteiskunnasta vastaavia stereotypioita? Mitä?</a:t>
            </a:r>
          </a:p>
          <a:p>
            <a:pPr lvl="1">
              <a:defRPr/>
            </a:pPr>
            <a:r>
              <a:rPr lang="fi-FI" dirty="0"/>
              <a:t>M</a:t>
            </a:r>
            <a:r>
              <a:rPr lang="fi-FI" dirty="0" smtClean="0"/>
              <a:t>itä </a:t>
            </a:r>
            <a:r>
              <a:rPr lang="fi-FI" dirty="0"/>
              <a:t>eettisiä ongelmia videossa </a:t>
            </a:r>
            <a:r>
              <a:rPr lang="fi-FI" dirty="0" smtClean="0"/>
              <a:t>esiintyy? </a:t>
            </a:r>
            <a:r>
              <a:rPr lang="fi-FI" dirty="0"/>
              <a:t>M</a:t>
            </a:r>
            <a:r>
              <a:rPr lang="fi-FI" dirty="0" smtClean="0"/>
              <a:t>iten </a:t>
            </a:r>
            <a:r>
              <a:rPr lang="fi-FI" dirty="0"/>
              <a:t>niitä voisi </a:t>
            </a:r>
            <a:r>
              <a:rPr lang="fi-FI" dirty="0" smtClean="0"/>
              <a:t>korjata?</a:t>
            </a:r>
            <a:endParaRPr lang="fi-FI" dirty="0"/>
          </a:p>
          <a:p>
            <a:pPr>
              <a:defRPr/>
            </a:pPr>
            <a:endParaRPr lang="fi-FI" sz="2400" dirty="0" smtClean="0"/>
          </a:p>
        </p:txBody>
      </p:sp>
    </p:spTree>
    <p:extLst>
      <p:ext uri="{BB962C8B-B14F-4D97-AF65-F5344CB8AC3E}">
        <p14:creationId xmlns:p14="http://schemas.microsoft.com/office/powerpoint/2010/main" val="11331532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Biologinen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sosiaalinen</a:t>
            </a:r>
            <a:r>
              <a:rPr lang="en-US" dirty="0" smtClean="0"/>
              <a:t> </a:t>
            </a:r>
            <a:r>
              <a:rPr lang="en-US" dirty="0" err="1" smtClean="0"/>
              <a:t>sukupuoli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4248" y="1365160"/>
            <a:ext cx="7997990" cy="4274867"/>
          </a:xfrm>
        </p:spPr>
        <p:txBody>
          <a:bodyPr/>
          <a:lstStyle/>
          <a:p>
            <a:r>
              <a:rPr lang="en-US" dirty="0" err="1" smtClean="0"/>
              <a:t>Biologinen</a:t>
            </a:r>
            <a:r>
              <a:rPr lang="en-US" dirty="0" smtClean="0"/>
              <a:t> </a:t>
            </a:r>
            <a:r>
              <a:rPr lang="en-US" dirty="0" err="1" smtClean="0"/>
              <a:t>sukupuoli</a:t>
            </a:r>
            <a:endParaRPr lang="en-US" dirty="0"/>
          </a:p>
          <a:p>
            <a:pPr lvl="1"/>
            <a:r>
              <a:rPr lang="en-US" dirty="0" err="1" smtClean="0"/>
              <a:t>Kromosomaalinen</a:t>
            </a:r>
            <a:r>
              <a:rPr lang="en-US" dirty="0" smtClean="0"/>
              <a:t> ja </a:t>
            </a:r>
            <a:r>
              <a:rPr lang="en-US" dirty="0" err="1" smtClean="0"/>
              <a:t>ulkoisiin</a:t>
            </a:r>
            <a:r>
              <a:rPr lang="en-US" dirty="0" smtClean="0"/>
              <a:t> </a:t>
            </a:r>
            <a:r>
              <a:rPr lang="en-US" dirty="0" err="1" smtClean="0"/>
              <a:t>tunnusmerkkeihin</a:t>
            </a:r>
            <a:r>
              <a:rPr lang="en-US" dirty="0" smtClean="0"/>
              <a:t> </a:t>
            </a:r>
            <a:r>
              <a:rPr lang="en-US" dirty="0" err="1" smtClean="0"/>
              <a:t>perustuva</a:t>
            </a:r>
            <a:r>
              <a:rPr lang="en-US" dirty="0" smtClean="0"/>
              <a:t> </a:t>
            </a:r>
            <a:r>
              <a:rPr lang="en-US" dirty="0" err="1" smtClean="0"/>
              <a:t>sukupuoli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Sosiaalinen</a:t>
            </a:r>
            <a:r>
              <a:rPr lang="en-US" dirty="0" smtClean="0"/>
              <a:t> </a:t>
            </a:r>
            <a:r>
              <a:rPr lang="en-US" dirty="0" err="1" smtClean="0"/>
              <a:t>sukupuoli</a:t>
            </a:r>
            <a:endParaRPr lang="en-US" dirty="0" smtClean="0"/>
          </a:p>
          <a:p>
            <a:pPr lvl="1"/>
            <a:r>
              <a:rPr lang="en-US" dirty="0" err="1" smtClean="0"/>
              <a:t>Koettu</a:t>
            </a:r>
            <a:r>
              <a:rPr lang="en-US" dirty="0" smtClean="0"/>
              <a:t> ja </a:t>
            </a:r>
            <a:r>
              <a:rPr lang="en-US" dirty="0" err="1" smtClean="0"/>
              <a:t>yhteiskunnallisiin</a:t>
            </a:r>
            <a:r>
              <a:rPr lang="en-US" dirty="0" smtClean="0"/>
              <a:t> </a:t>
            </a:r>
            <a:r>
              <a:rPr lang="en-US" dirty="0" err="1" smtClean="0"/>
              <a:t>rooliodotuksiin</a:t>
            </a:r>
            <a:r>
              <a:rPr lang="en-US" dirty="0" smtClean="0"/>
              <a:t> </a:t>
            </a:r>
            <a:r>
              <a:rPr lang="en-US" dirty="0" err="1" smtClean="0"/>
              <a:t>perustuva</a:t>
            </a:r>
            <a:r>
              <a:rPr lang="en-US" dirty="0" smtClean="0"/>
              <a:t> </a:t>
            </a:r>
            <a:r>
              <a:rPr lang="en-US" dirty="0" err="1" smtClean="0"/>
              <a:t>sukupuoli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Sukupuoli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ole </a:t>
            </a:r>
            <a:r>
              <a:rPr lang="en-US" dirty="0" err="1" smtClean="0"/>
              <a:t>puhtaasti</a:t>
            </a:r>
            <a:r>
              <a:rPr lang="en-US" dirty="0" smtClean="0"/>
              <a:t> </a:t>
            </a:r>
            <a:r>
              <a:rPr lang="en-US" dirty="0" err="1" smtClean="0"/>
              <a:t>kahtiajakoinen</a:t>
            </a:r>
            <a:r>
              <a:rPr lang="en-US" dirty="0" smtClean="0"/>
              <a:t> ja </a:t>
            </a:r>
            <a:r>
              <a:rPr lang="en-US" dirty="0" err="1" smtClean="0"/>
              <a:t>muuttumaton</a:t>
            </a:r>
            <a:r>
              <a:rPr lang="en-US" dirty="0" smtClean="0"/>
              <a:t> </a:t>
            </a:r>
            <a:r>
              <a:rPr lang="en-US" dirty="0" err="1" smtClean="0"/>
              <a:t>niin</a:t>
            </a:r>
            <a:r>
              <a:rPr lang="en-US" dirty="0" smtClean="0"/>
              <a:t> </a:t>
            </a:r>
            <a:r>
              <a:rPr lang="en-US" dirty="0" err="1" smtClean="0"/>
              <a:t>biologisesti</a:t>
            </a:r>
            <a:r>
              <a:rPr lang="en-US" dirty="0" smtClean="0"/>
              <a:t> </a:t>
            </a:r>
            <a:r>
              <a:rPr lang="en-US" dirty="0" err="1" smtClean="0"/>
              <a:t>kuin</a:t>
            </a:r>
            <a:r>
              <a:rPr lang="en-US" dirty="0" smtClean="0"/>
              <a:t> </a:t>
            </a:r>
            <a:r>
              <a:rPr lang="en-US" dirty="0" err="1" smtClean="0"/>
              <a:t>sosiaalisestikaan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Sosiaalinen</a:t>
            </a:r>
            <a:r>
              <a:rPr lang="en-US" dirty="0" smtClean="0"/>
              <a:t> </a:t>
            </a:r>
            <a:r>
              <a:rPr lang="en-US" dirty="0" err="1" smtClean="0"/>
              <a:t>konstruktivismi</a:t>
            </a:r>
            <a:r>
              <a:rPr lang="en-US" dirty="0" smtClean="0"/>
              <a:t>: </a:t>
            </a:r>
            <a:r>
              <a:rPr lang="en-US" dirty="0" err="1" smtClean="0"/>
              <a:t>sukupuoli</a:t>
            </a:r>
            <a:r>
              <a:rPr lang="en-US" dirty="0" smtClean="0"/>
              <a:t> </a:t>
            </a:r>
            <a:r>
              <a:rPr lang="en-US" dirty="0" err="1" smtClean="0"/>
              <a:t>rakentuu</a:t>
            </a:r>
            <a:r>
              <a:rPr lang="en-US" dirty="0" smtClean="0"/>
              <a:t> </a:t>
            </a:r>
            <a:r>
              <a:rPr lang="en-US" dirty="0" err="1" smtClean="0"/>
              <a:t>vuorovaikutuksessa</a:t>
            </a:r>
            <a:r>
              <a:rPr lang="en-US" dirty="0" smtClean="0"/>
              <a:t> </a:t>
            </a:r>
            <a:r>
              <a:rPr lang="en-US" dirty="0" err="1" smtClean="0"/>
              <a:t>muiden</a:t>
            </a:r>
            <a:r>
              <a:rPr lang="en-US" dirty="0" smtClean="0"/>
              <a:t> </a:t>
            </a:r>
            <a:r>
              <a:rPr lang="en-US" dirty="0" err="1" smtClean="0"/>
              <a:t>ihmisten</a:t>
            </a:r>
            <a:r>
              <a:rPr lang="en-US" dirty="0" smtClean="0"/>
              <a:t> </a:t>
            </a:r>
            <a:r>
              <a:rPr lang="en-US" dirty="0" err="1" smtClean="0"/>
              <a:t>kanssa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71894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Sukupuolen</a:t>
            </a:r>
            <a:r>
              <a:rPr lang="en-US" dirty="0" smtClean="0"/>
              <a:t> </a:t>
            </a:r>
            <a:r>
              <a:rPr lang="en-US" dirty="0" err="1" smtClean="0"/>
              <a:t>määrittely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99017"/>
            <a:ext cx="7772400" cy="4495800"/>
          </a:xfrm>
        </p:spPr>
        <p:txBody>
          <a:bodyPr/>
          <a:lstStyle/>
          <a:p>
            <a:r>
              <a:rPr lang="en-US" dirty="0" err="1" smtClean="0"/>
              <a:t>Juridinen</a:t>
            </a:r>
            <a:r>
              <a:rPr lang="en-US" dirty="0"/>
              <a:t> </a:t>
            </a:r>
            <a:r>
              <a:rPr lang="en-US" dirty="0" err="1" smtClean="0"/>
              <a:t>sukupuolen</a:t>
            </a:r>
            <a:r>
              <a:rPr lang="en-US" dirty="0" smtClean="0"/>
              <a:t> </a:t>
            </a:r>
            <a:r>
              <a:rPr lang="en-US" dirty="0" err="1" smtClean="0"/>
              <a:t>määrittely</a:t>
            </a:r>
            <a:r>
              <a:rPr lang="en-US" dirty="0" smtClean="0"/>
              <a:t> </a:t>
            </a:r>
            <a:r>
              <a:rPr lang="en-US" dirty="0" err="1" smtClean="0"/>
              <a:t>olettaa</a:t>
            </a:r>
            <a:r>
              <a:rPr lang="en-US" dirty="0" smtClean="0"/>
              <a:t> </a:t>
            </a:r>
            <a:r>
              <a:rPr lang="en-US" dirty="0" err="1" smtClean="0"/>
              <a:t>usein</a:t>
            </a:r>
            <a:r>
              <a:rPr lang="en-US" dirty="0" smtClean="0"/>
              <a:t> </a:t>
            </a:r>
            <a:r>
              <a:rPr lang="en-US" dirty="0" err="1" smtClean="0"/>
              <a:t>muuttumatonta</a:t>
            </a:r>
            <a:r>
              <a:rPr lang="en-US" dirty="0" smtClean="0"/>
              <a:t> ja </a:t>
            </a:r>
            <a:r>
              <a:rPr lang="en-US" dirty="0" err="1" smtClean="0"/>
              <a:t>kahtiajakoista</a:t>
            </a:r>
            <a:r>
              <a:rPr lang="en-US" dirty="0" smtClean="0"/>
              <a:t> </a:t>
            </a:r>
            <a:r>
              <a:rPr lang="en-US" dirty="0" err="1" smtClean="0"/>
              <a:t>näkökulmaa</a:t>
            </a:r>
            <a:r>
              <a:rPr lang="en-US" dirty="0" smtClean="0"/>
              <a:t> </a:t>
            </a:r>
            <a:r>
              <a:rPr lang="en-US" dirty="0" err="1" smtClean="0"/>
              <a:t>sukupuoleen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Tämä</a:t>
            </a:r>
            <a:r>
              <a:rPr lang="en-US" dirty="0" smtClean="0"/>
              <a:t> </a:t>
            </a:r>
            <a:r>
              <a:rPr lang="en-US" dirty="0" err="1" smtClean="0"/>
              <a:t>nostaa</a:t>
            </a:r>
            <a:r>
              <a:rPr lang="en-US" dirty="0" smtClean="0"/>
              <a:t> </a:t>
            </a:r>
            <a:r>
              <a:rPr lang="en-US" dirty="0" err="1" smtClean="0"/>
              <a:t>esiin</a:t>
            </a:r>
            <a:r>
              <a:rPr lang="en-US" dirty="0" smtClean="0"/>
              <a:t> </a:t>
            </a:r>
            <a:r>
              <a:rPr lang="en-US" dirty="0" err="1" smtClean="0"/>
              <a:t>eettisia</a:t>
            </a:r>
            <a:r>
              <a:rPr lang="en-US" dirty="0" smtClean="0"/>
              <a:t> </a:t>
            </a:r>
            <a:r>
              <a:rPr lang="en-US" dirty="0" err="1" smtClean="0"/>
              <a:t>kysymyksiä</a:t>
            </a:r>
            <a:r>
              <a:rPr lang="en-US" dirty="0" smtClean="0"/>
              <a:t> </a:t>
            </a:r>
            <a:r>
              <a:rPr lang="en-US" dirty="0" err="1" smtClean="0"/>
              <a:t>transihmisten</a:t>
            </a:r>
            <a:r>
              <a:rPr lang="en-US" dirty="0" smtClean="0"/>
              <a:t> </a:t>
            </a:r>
            <a:r>
              <a:rPr lang="en-US" dirty="0" err="1" smtClean="0"/>
              <a:t>oikeuksista</a:t>
            </a:r>
            <a:r>
              <a:rPr lang="en-US" dirty="0" smtClean="0"/>
              <a:t> ja </a:t>
            </a:r>
            <a:r>
              <a:rPr lang="en-US" dirty="0" err="1" smtClean="0"/>
              <a:t>velvollisuuksista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Pitäisikö</a:t>
            </a:r>
            <a:r>
              <a:rPr lang="en-US" dirty="0" smtClean="0"/>
              <a:t> </a:t>
            </a:r>
            <a:r>
              <a:rPr lang="en-US" dirty="0" err="1" smtClean="0"/>
              <a:t>juridiseen</a:t>
            </a:r>
            <a:r>
              <a:rPr lang="en-US" dirty="0" smtClean="0"/>
              <a:t> </a:t>
            </a:r>
            <a:r>
              <a:rPr lang="en-US" dirty="0" err="1" smtClean="0"/>
              <a:t>sukupuoleen</a:t>
            </a:r>
            <a:r>
              <a:rPr lang="en-US" dirty="0" smtClean="0"/>
              <a:t> </a:t>
            </a:r>
            <a:r>
              <a:rPr lang="en-US" dirty="0" err="1" smtClean="0"/>
              <a:t>ottaa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miehen</a:t>
            </a:r>
            <a:r>
              <a:rPr lang="en-US" dirty="0" smtClean="0"/>
              <a:t>” ja “</a:t>
            </a:r>
            <a:r>
              <a:rPr lang="en-US" dirty="0" err="1" smtClean="0"/>
              <a:t>naisen</a:t>
            </a:r>
            <a:r>
              <a:rPr lang="en-US" dirty="0" smtClean="0"/>
              <a:t>” </a:t>
            </a:r>
            <a:r>
              <a:rPr lang="en-US" dirty="0" err="1" smtClean="0"/>
              <a:t>lisäksi</a:t>
            </a:r>
            <a:r>
              <a:rPr lang="en-US" dirty="0" smtClean="0"/>
              <a:t> “</a:t>
            </a:r>
            <a:r>
              <a:rPr lang="en-US" dirty="0" err="1" smtClean="0"/>
              <a:t>muu</a:t>
            </a:r>
            <a:r>
              <a:rPr lang="en-US" dirty="0" smtClean="0"/>
              <a:t> </a:t>
            </a:r>
            <a:r>
              <a:rPr lang="en-US" dirty="0" err="1" smtClean="0"/>
              <a:t>sukupuoli</a:t>
            </a:r>
            <a:r>
              <a:rPr lang="en-US" dirty="0" smtClean="0"/>
              <a:t>”, </a:t>
            </a:r>
            <a:r>
              <a:rPr lang="en-US" dirty="0" err="1" smtClean="0"/>
              <a:t>joka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henkilöä</a:t>
            </a:r>
            <a:r>
              <a:rPr lang="en-US" dirty="0" smtClean="0"/>
              <a:t> </a:t>
            </a:r>
            <a:r>
              <a:rPr lang="en-US" dirty="0" err="1" smtClean="0"/>
              <a:t>valmiiksi</a:t>
            </a:r>
            <a:r>
              <a:rPr lang="en-US" dirty="0" smtClean="0"/>
              <a:t> </a:t>
            </a:r>
            <a:r>
              <a:rPr lang="en-US" dirty="0" err="1" smtClean="0"/>
              <a:t>asetettuihin</a:t>
            </a:r>
            <a:r>
              <a:rPr lang="en-US" dirty="0" smtClean="0"/>
              <a:t> </a:t>
            </a:r>
            <a:r>
              <a:rPr lang="en-US" dirty="0" err="1" smtClean="0"/>
              <a:t>kategorioihin</a:t>
            </a:r>
            <a:r>
              <a:rPr lang="en-US" dirty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13119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Feminismin</a:t>
            </a:r>
            <a:r>
              <a:rPr lang="en-US" dirty="0" smtClean="0"/>
              <a:t> </a:t>
            </a:r>
            <a:r>
              <a:rPr lang="en-US" dirty="0" err="1" smtClean="0"/>
              <a:t>aallot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16676"/>
            <a:ext cx="8159117" cy="4222124"/>
          </a:xfrm>
        </p:spPr>
        <p:txBody>
          <a:bodyPr/>
          <a:lstStyle/>
          <a:p>
            <a:r>
              <a:rPr lang="en-US" dirty="0" err="1" smtClean="0"/>
              <a:t>Aikamme</a:t>
            </a:r>
            <a:r>
              <a:rPr lang="en-US" dirty="0" smtClean="0"/>
              <a:t> </a:t>
            </a:r>
            <a:r>
              <a:rPr lang="en-US" dirty="0" err="1" smtClean="0"/>
              <a:t>ydinongelma</a:t>
            </a:r>
            <a:r>
              <a:rPr lang="en-US" dirty="0" smtClean="0"/>
              <a:t> on </a:t>
            </a:r>
            <a:r>
              <a:rPr lang="en-US" dirty="0" err="1" smtClean="0"/>
              <a:t>sukupuolieron</a:t>
            </a:r>
            <a:r>
              <a:rPr lang="en-US" dirty="0" smtClean="0"/>
              <a:t> </a:t>
            </a:r>
            <a:r>
              <a:rPr lang="en-US" dirty="0" err="1" smtClean="0"/>
              <a:t>kysymys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Onko</a:t>
            </a:r>
            <a:r>
              <a:rPr lang="en-US" dirty="0" smtClean="0"/>
              <a:t> </a:t>
            </a:r>
            <a:r>
              <a:rPr lang="en-US" dirty="0" err="1" smtClean="0"/>
              <a:t>miehillä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naisilla</a:t>
            </a:r>
            <a:r>
              <a:rPr lang="en-US" dirty="0" smtClean="0"/>
              <a:t> </a:t>
            </a:r>
            <a:r>
              <a:rPr lang="en-US" dirty="0" err="1" smtClean="0"/>
              <a:t>ratkaisevaa</a:t>
            </a:r>
            <a:r>
              <a:rPr lang="en-US" dirty="0" smtClean="0"/>
              <a:t> </a:t>
            </a:r>
            <a:r>
              <a:rPr lang="en-US" dirty="0" err="1" smtClean="0"/>
              <a:t>eroa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Mihin</a:t>
            </a:r>
            <a:r>
              <a:rPr lang="en-US" dirty="0" smtClean="0"/>
              <a:t> </a:t>
            </a:r>
            <a:r>
              <a:rPr lang="en-US" dirty="0" err="1" smtClean="0"/>
              <a:t>perustuu</a:t>
            </a:r>
            <a:r>
              <a:rPr lang="en-US" dirty="0" smtClean="0"/>
              <a:t> </a:t>
            </a:r>
            <a:r>
              <a:rPr lang="en-US" dirty="0" err="1" smtClean="0"/>
              <a:t>naisen</a:t>
            </a:r>
            <a:r>
              <a:rPr lang="en-US" dirty="0" smtClean="0"/>
              <a:t> </a:t>
            </a:r>
            <a:r>
              <a:rPr lang="en-US" dirty="0" err="1" smtClean="0"/>
              <a:t>alisteinen</a:t>
            </a:r>
            <a:r>
              <a:rPr lang="en-US" dirty="0" smtClean="0"/>
              <a:t> </a:t>
            </a:r>
            <a:r>
              <a:rPr lang="en-US" dirty="0" err="1" smtClean="0"/>
              <a:t>asema</a:t>
            </a:r>
            <a:r>
              <a:rPr lang="en-US" dirty="0" smtClean="0"/>
              <a:t> </a:t>
            </a:r>
            <a:r>
              <a:rPr lang="en-US" dirty="0" err="1" smtClean="0"/>
              <a:t>yhteiskunnassa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Ensimmäinen</a:t>
            </a:r>
            <a:r>
              <a:rPr lang="en-US" dirty="0" smtClean="0"/>
              <a:t> </a:t>
            </a:r>
            <a:r>
              <a:rPr lang="en-US" dirty="0" err="1" smtClean="0"/>
              <a:t>aalto</a:t>
            </a:r>
            <a:r>
              <a:rPr lang="en-US" dirty="0" smtClean="0"/>
              <a:t> </a:t>
            </a:r>
            <a:r>
              <a:rPr lang="en-US" dirty="0" smtClean="0"/>
              <a:t>1800-luvulla</a:t>
            </a:r>
            <a:endParaRPr lang="en-US" dirty="0" smtClean="0"/>
          </a:p>
          <a:p>
            <a:pPr lvl="1"/>
            <a:r>
              <a:rPr lang="en-US" dirty="0" err="1" smtClean="0"/>
              <a:t>Liberaalifeministit</a:t>
            </a:r>
            <a:endParaRPr lang="en-US" dirty="0" smtClean="0"/>
          </a:p>
          <a:p>
            <a:pPr lvl="1"/>
            <a:r>
              <a:rPr lang="en-US" dirty="0" err="1" smtClean="0"/>
              <a:t>Naiset</a:t>
            </a:r>
            <a:r>
              <a:rPr lang="en-US" dirty="0" smtClean="0"/>
              <a:t> </a:t>
            </a:r>
            <a:r>
              <a:rPr lang="en-US" dirty="0" err="1" smtClean="0"/>
              <a:t>vapaaksi</a:t>
            </a:r>
            <a:r>
              <a:rPr lang="en-US" dirty="0" smtClean="0"/>
              <a:t> </a:t>
            </a:r>
            <a:r>
              <a:rPr lang="en-US" dirty="0" err="1" smtClean="0"/>
              <a:t>kodin</a:t>
            </a:r>
            <a:r>
              <a:rPr lang="en-US" dirty="0" smtClean="0"/>
              <a:t> </a:t>
            </a:r>
            <a:r>
              <a:rPr lang="en-US" dirty="0" err="1" smtClean="0"/>
              <a:t>piiristä</a:t>
            </a:r>
            <a:r>
              <a:rPr lang="en-US" dirty="0" smtClean="0"/>
              <a:t> </a:t>
            </a:r>
            <a:r>
              <a:rPr lang="en-US" dirty="0" err="1" smtClean="0"/>
              <a:t>yhteiskunnan</a:t>
            </a:r>
            <a:r>
              <a:rPr lang="en-US" dirty="0" smtClean="0"/>
              <a:t> </a:t>
            </a:r>
            <a:r>
              <a:rPr lang="en-US" dirty="0" err="1" smtClean="0"/>
              <a:t>täysivaltaisiksi</a:t>
            </a:r>
            <a:r>
              <a:rPr lang="en-US" dirty="0" smtClean="0"/>
              <a:t> </a:t>
            </a:r>
            <a:r>
              <a:rPr lang="en-US" dirty="0" err="1" smtClean="0"/>
              <a:t>jäseniksi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Esim</a:t>
            </a:r>
            <a:r>
              <a:rPr lang="en-US" dirty="0" smtClean="0"/>
              <a:t>. </a:t>
            </a:r>
            <a:r>
              <a:rPr lang="en-US" dirty="0" err="1"/>
              <a:t>t</a:t>
            </a:r>
            <a:r>
              <a:rPr lang="en-US" dirty="0" err="1" smtClean="0"/>
              <a:t>asavertainen</a:t>
            </a:r>
            <a:r>
              <a:rPr lang="en-US" dirty="0" smtClean="0"/>
              <a:t> </a:t>
            </a:r>
            <a:r>
              <a:rPr lang="en-US" dirty="0" err="1" smtClean="0"/>
              <a:t>äänioikeus</a:t>
            </a:r>
            <a:r>
              <a:rPr lang="en-US" dirty="0" smtClean="0"/>
              <a:t> ja </a:t>
            </a:r>
            <a:r>
              <a:rPr lang="en-US" dirty="0" err="1" smtClean="0"/>
              <a:t>lainsäädäntö</a:t>
            </a:r>
            <a:endParaRPr lang="en-US" dirty="0"/>
          </a:p>
          <a:p>
            <a:pPr marL="457200" lvl="1" indent="0">
              <a:buNone/>
            </a:pPr>
            <a:endParaRPr lang="en-US" sz="26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92775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Feminismin</a:t>
            </a:r>
            <a:r>
              <a:rPr lang="en-US" dirty="0" smtClean="0"/>
              <a:t> </a:t>
            </a:r>
            <a:r>
              <a:rPr lang="en-US" dirty="0" err="1" smtClean="0"/>
              <a:t>aallot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aalto</a:t>
            </a:r>
            <a:r>
              <a:rPr lang="en-US" dirty="0"/>
              <a:t> 1960-luvulta </a:t>
            </a:r>
            <a:r>
              <a:rPr lang="en-US" dirty="0" err="1" smtClean="0"/>
              <a:t>eteenpäin</a:t>
            </a:r>
            <a:endParaRPr lang="en-US" dirty="0" smtClean="0"/>
          </a:p>
          <a:p>
            <a:pPr lvl="1"/>
            <a:r>
              <a:rPr lang="en-US" dirty="0" err="1" smtClean="0"/>
              <a:t>Vaikka</a:t>
            </a:r>
            <a:r>
              <a:rPr lang="en-US" dirty="0" smtClean="0"/>
              <a:t> </a:t>
            </a:r>
            <a:r>
              <a:rPr lang="en-US" dirty="0" err="1" smtClean="0"/>
              <a:t>naisen</a:t>
            </a:r>
            <a:r>
              <a:rPr lang="en-US" dirty="0" smtClean="0"/>
              <a:t> </a:t>
            </a:r>
            <a:r>
              <a:rPr lang="en-US" dirty="0" err="1" smtClean="0"/>
              <a:t>juridinen</a:t>
            </a:r>
            <a:r>
              <a:rPr lang="en-US" dirty="0" smtClean="0"/>
              <a:t> </a:t>
            </a:r>
            <a:r>
              <a:rPr lang="en-US" dirty="0" err="1" smtClean="0"/>
              <a:t>asema</a:t>
            </a:r>
            <a:r>
              <a:rPr lang="en-US" dirty="0" smtClean="0"/>
              <a:t> </a:t>
            </a:r>
            <a:r>
              <a:rPr lang="en-US" dirty="0" err="1" smtClean="0"/>
              <a:t>parani</a:t>
            </a:r>
            <a:r>
              <a:rPr lang="en-US" dirty="0" smtClean="0"/>
              <a:t>, </a:t>
            </a:r>
            <a:r>
              <a:rPr lang="en-US" dirty="0" err="1" smtClean="0"/>
              <a:t>nainen</a:t>
            </a:r>
            <a:r>
              <a:rPr lang="en-US" dirty="0" smtClean="0"/>
              <a:t> </a:t>
            </a:r>
            <a:r>
              <a:rPr lang="en-US" dirty="0" err="1" smtClean="0"/>
              <a:t>nähtiin</a:t>
            </a:r>
            <a:r>
              <a:rPr lang="en-US" dirty="0" smtClean="0"/>
              <a:t> </a:t>
            </a:r>
            <a:r>
              <a:rPr lang="en-US" dirty="0" err="1" smtClean="0"/>
              <a:t>edelleen</a:t>
            </a:r>
            <a:r>
              <a:rPr lang="en-US" dirty="0" smtClean="0"/>
              <a:t> “</a:t>
            </a:r>
            <a:r>
              <a:rPr lang="en-US" dirty="0" err="1" smtClean="0"/>
              <a:t>toisena</a:t>
            </a:r>
            <a:r>
              <a:rPr lang="en-US" dirty="0" smtClean="0"/>
              <a:t>”, </a:t>
            </a:r>
            <a:r>
              <a:rPr lang="en-US" dirty="0" err="1" smtClean="0"/>
              <a:t>poikeuksena</a:t>
            </a:r>
            <a:r>
              <a:rPr lang="en-US" dirty="0" smtClean="0"/>
              <a:t> </a:t>
            </a:r>
            <a:r>
              <a:rPr lang="en-US" dirty="0" err="1" smtClean="0"/>
              <a:t>normista</a:t>
            </a:r>
            <a:r>
              <a:rPr lang="en-US" dirty="0" smtClean="0"/>
              <a:t> ja </a:t>
            </a:r>
            <a:r>
              <a:rPr lang="en-US" dirty="0" err="1" smtClean="0"/>
              <a:t>alempiarvoisena</a:t>
            </a:r>
            <a:r>
              <a:rPr lang="en-US" dirty="0" smtClean="0"/>
              <a:t> </a:t>
            </a:r>
            <a:r>
              <a:rPr lang="en-US" dirty="0" err="1" smtClean="0"/>
              <a:t>kuin</a:t>
            </a:r>
            <a:r>
              <a:rPr lang="en-US" dirty="0" smtClean="0"/>
              <a:t> </a:t>
            </a:r>
            <a:r>
              <a:rPr lang="en-US" dirty="0" err="1" smtClean="0"/>
              <a:t>miehet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Jokapäiväiset</a:t>
            </a:r>
            <a:r>
              <a:rPr lang="en-US" dirty="0" smtClean="0"/>
              <a:t> </a:t>
            </a:r>
            <a:r>
              <a:rPr lang="en-US" dirty="0" err="1" smtClean="0"/>
              <a:t>ihmissuhteet</a:t>
            </a:r>
            <a:r>
              <a:rPr lang="en-US" dirty="0" smtClean="0"/>
              <a:t> ja </a:t>
            </a:r>
            <a:r>
              <a:rPr lang="en-US" dirty="0" err="1" smtClean="0"/>
              <a:t>arkipäiväiset</a:t>
            </a:r>
            <a:r>
              <a:rPr lang="en-US" dirty="0" smtClean="0"/>
              <a:t> </a:t>
            </a:r>
            <a:r>
              <a:rPr lang="en-US" dirty="0" err="1" smtClean="0"/>
              <a:t>toimet</a:t>
            </a:r>
            <a:r>
              <a:rPr lang="en-US" dirty="0" smtClean="0"/>
              <a:t> </a:t>
            </a:r>
            <a:r>
              <a:rPr lang="en-US" dirty="0" err="1" smtClean="0"/>
              <a:t>otettiin</a:t>
            </a:r>
            <a:r>
              <a:rPr lang="en-US" dirty="0" smtClean="0"/>
              <a:t> </a:t>
            </a:r>
            <a:r>
              <a:rPr lang="en-US" dirty="0" err="1" smtClean="0"/>
              <a:t>syyniin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Naisen</a:t>
            </a:r>
            <a:r>
              <a:rPr lang="en-US" dirty="0" smtClean="0"/>
              <a:t> </a:t>
            </a:r>
            <a:r>
              <a:rPr lang="en-US" dirty="0" err="1" smtClean="0"/>
              <a:t>alisteisen</a:t>
            </a:r>
            <a:r>
              <a:rPr lang="en-US" dirty="0" smtClean="0"/>
              <a:t> </a:t>
            </a:r>
            <a:r>
              <a:rPr lang="en-US" dirty="0" err="1" smtClean="0"/>
              <a:t>aseman</a:t>
            </a:r>
            <a:r>
              <a:rPr lang="en-US" dirty="0" smtClean="0"/>
              <a:t> </a:t>
            </a:r>
            <a:r>
              <a:rPr lang="en-US" dirty="0" err="1" smtClean="0"/>
              <a:t>pohjana</a:t>
            </a:r>
            <a:r>
              <a:rPr lang="en-US" dirty="0" smtClean="0"/>
              <a:t> </a:t>
            </a:r>
            <a:r>
              <a:rPr lang="en-US" dirty="0" err="1" smtClean="0"/>
              <a:t>nähdään</a:t>
            </a:r>
            <a:r>
              <a:rPr lang="en-US" dirty="0" smtClean="0"/>
              <a:t> </a:t>
            </a:r>
            <a:r>
              <a:rPr lang="en-US" dirty="0" err="1" smtClean="0"/>
              <a:t>niin</a:t>
            </a:r>
            <a:r>
              <a:rPr lang="en-US" dirty="0" smtClean="0"/>
              <a:t> </a:t>
            </a:r>
            <a:r>
              <a:rPr lang="en-US" dirty="0" err="1" smtClean="0"/>
              <a:t>valtarakenteet</a:t>
            </a:r>
            <a:r>
              <a:rPr lang="en-US" dirty="0" smtClean="0"/>
              <a:t>, </a:t>
            </a:r>
            <a:r>
              <a:rPr lang="en-US" dirty="0" err="1" smtClean="0"/>
              <a:t>kielenkäyttö</a:t>
            </a:r>
            <a:r>
              <a:rPr lang="en-US" dirty="0" smtClean="0"/>
              <a:t> </a:t>
            </a:r>
            <a:r>
              <a:rPr lang="en-US" dirty="0" err="1" smtClean="0"/>
              <a:t>kuin</a:t>
            </a:r>
            <a:r>
              <a:rPr lang="en-US" dirty="0" smtClean="0"/>
              <a:t> </a:t>
            </a:r>
            <a:r>
              <a:rPr lang="en-US" dirty="0" err="1" smtClean="0"/>
              <a:t>seksuaalisuus</a:t>
            </a:r>
            <a:r>
              <a:rPr lang="en-US" dirty="0" smtClean="0"/>
              <a:t>.</a:t>
            </a: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01594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Radikaalifeminismi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6292"/>
            <a:ext cx="7772400" cy="4495800"/>
          </a:xfrm>
        </p:spPr>
        <p:txBody>
          <a:bodyPr/>
          <a:lstStyle/>
          <a:p>
            <a:r>
              <a:rPr lang="en-US" dirty="0" err="1" smtClean="0"/>
              <a:t>Naisen</a:t>
            </a:r>
            <a:r>
              <a:rPr lang="en-US" dirty="0" smtClean="0"/>
              <a:t> </a:t>
            </a:r>
            <a:r>
              <a:rPr lang="en-US" dirty="0" err="1" smtClean="0"/>
              <a:t>alisteinen</a:t>
            </a:r>
            <a:r>
              <a:rPr lang="en-US" dirty="0" smtClean="0"/>
              <a:t> </a:t>
            </a:r>
            <a:r>
              <a:rPr lang="en-US" dirty="0" err="1" smtClean="0"/>
              <a:t>asema</a:t>
            </a:r>
            <a:r>
              <a:rPr lang="en-US" dirty="0" smtClean="0"/>
              <a:t> </a:t>
            </a:r>
            <a:r>
              <a:rPr lang="en-US" dirty="0" err="1" smtClean="0"/>
              <a:t>patriarkaatin</a:t>
            </a:r>
            <a:r>
              <a:rPr lang="en-US" dirty="0" smtClean="0"/>
              <a:t>, </a:t>
            </a:r>
            <a:r>
              <a:rPr lang="en-US" dirty="0" err="1" smtClean="0"/>
              <a:t>vallankäytön</a:t>
            </a:r>
            <a:r>
              <a:rPr lang="en-US" dirty="0" smtClean="0"/>
              <a:t> ja </a:t>
            </a:r>
            <a:r>
              <a:rPr lang="en-US" dirty="0" err="1" smtClean="0"/>
              <a:t>seksuaalisuuden</a:t>
            </a:r>
            <a:r>
              <a:rPr lang="en-US" dirty="0" smtClean="0"/>
              <a:t> </a:t>
            </a:r>
            <a:r>
              <a:rPr lang="en-US" dirty="0" err="1" smtClean="0"/>
              <a:t>kautta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Yksi</a:t>
            </a:r>
            <a:r>
              <a:rPr lang="en-US" dirty="0" smtClean="0"/>
              <a:t> </a:t>
            </a:r>
            <a:r>
              <a:rPr lang="en-US" dirty="0" err="1" smtClean="0"/>
              <a:t>syy</a:t>
            </a:r>
            <a:r>
              <a:rPr lang="en-US" dirty="0" smtClean="0"/>
              <a:t> </a:t>
            </a:r>
            <a:r>
              <a:rPr lang="en-US" dirty="0" err="1" smtClean="0"/>
              <a:t>tähän</a:t>
            </a:r>
            <a:r>
              <a:rPr lang="en-US" dirty="0" smtClean="0"/>
              <a:t> </a:t>
            </a:r>
            <a:r>
              <a:rPr lang="en-US" dirty="0" err="1" smtClean="0"/>
              <a:t>asemaan</a:t>
            </a:r>
            <a:r>
              <a:rPr lang="en-US" dirty="0" smtClean="0"/>
              <a:t> on </a:t>
            </a:r>
            <a:r>
              <a:rPr lang="en-US" dirty="0" err="1" smtClean="0"/>
              <a:t>naisen</a:t>
            </a:r>
            <a:r>
              <a:rPr lang="en-US" dirty="0" smtClean="0"/>
              <a:t> </a:t>
            </a:r>
            <a:r>
              <a:rPr lang="en-US" dirty="0" err="1" smtClean="0"/>
              <a:t>biologinen</a:t>
            </a:r>
            <a:r>
              <a:rPr lang="en-US" dirty="0" smtClean="0"/>
              <a:t> </a:t>
            </a:r>
            <a:r>
              <a:rPr lang="en-US" dirty="0" err="1" smtClean="0"/>
              <a:t>syy</a:t>
            </a:r>
            <a:r>
              <a:rPr lang="en-US" dirty="0" smtClean="0"/>
              <a:t> </a:t>
            </a:r>
            <a:r>
              <a:rPr lang="en-US" dirty="0" err="1" smtClean="0"/>
              <a:t>synnyttää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Toinen</a:t>
            </a:r>
            <a:r>
              <a:rPr lang="en-US" dirty="0" smtClean="0"/>
              <a:t> </a:t>
            </a:r>
            <a:r>
              <a:rPr lang="en-US" dirty="0" err="1" smtClean="0"/>
              <a:t>syy</a:t>
            </a:r>
            <a:r>
              <a:rPr lang="en-US" dirty="0" smtClean="0"/>
              <a:t> on se, </a:t>
            </a:r>
            <a:r>
              <a:rPr lang="en-US" dirty="0" err="1" smtClean="0"/>
              <a:t>että</a:t>
            </a:r>
            <a:r>
              <a:rPr lang="en-US" dirty="0" smtClean="0"/>
              <a:t> </a:t>
            </a:r>
            <a:r>
              <a:rPr lang="en-US" dirty="0" err="1" smtClean="0"/>
              <a:t>naiseudelle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anneta</a:t>
            </a:r>
            <a:r>
              <a:rPr lang="en-US" dirty="0" smtClean="0"/>
              <a:t> </a:t>
            </a:r>
            <a:r>
              <a:rPr lang="en-US" dirty="0" err="1" smtClean="0"/>
              <a:t>tarpeeksi</a:t>
            </a:r>
            <a:r>
              <a:rPr lang="en-US" dirty="0" smtClean="0"/>
              <a:t> </a:t>
            </a:r>
            <a:r>
              <a:rPr lang="en-US" dirty="0" err="1" smtClean="0"/>
              <a:t>arvoa</a:t>
            </a:r>
            <a:r>
              <a:rPr lang="en-US" dirty="0" smtClean="0"/>
              <a:t> </a:t>
            </a:r>
            <a:r>
              <a:rPr lang="en-US" dirty="0" err="1" smtClean="0"/>
              <a:t>yhteiskunnassa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Kolmas</a:t>
            </a:r>
            <a:r>
              <a:rPr lang="en-US" dirty="0" smtClean="0"/>
              <a:t> </a:t>
            </a:r>
            <a:r>
              <a:rPr lang="en-US" dirty="0" err="1" smtClean="0"/>
              <a:t>syy</a:t>
            </a:r>
            <a:r>
              <a:rPr lang="en-US" dirty="0" smtClean="0"/>
              <a:t> on </a:t>
            </a:r>
            <a:r>
              <a:rPr lang="en-US" dirty="0" err="1" smtClean="0"/>
              <a:t>yhteiskunnassa</a:t>
            </a:r>
            <a:r>
              <a:rPr lang="en-US" dirty="0" smtClean="0"/>
              <a:t> </a:t>
            </a:r>
            <a:r>
              <a:rPr lang="en-US" dirty="0" err="1" smtClean="0"/>
              <a:t>vallalla</a:t>
            </a:r>
            <a:r>
              <a:rPr lang="en-US" dirty="0" smtClean="0"/>
              <a:t> </a:t>
            </a:r>
            <a:r>
              <a:rPr lang="en-US" dirty="0" err="1" smtClean="0"/>
              <a:t>olevat</a:t>
            </a:r>
            <a:r>
              <a:rPr lang="en-US" dirty="0" smtClean="0"/>
              <a:t> </a:t>
            </a:r>
            <a:r>
              <a:rPr lang="en-US" dirty="0" err="1" smtClean="0"/>
              <a:t>sukupuoliroolit</a:t>
            </a:r>
            <a:r>
              <a:rPr lang="en-US" dirty="0" smtClean="0"/>
              <a:t> ja –</a:t>
            </a:r>
            <a:r>
              <a:rPr lang="en-US" dirty="0" err="1" smtClean="0"/>
              <a:t>stereotypiat</a:t>
            </a:r>
            <a:r>
              <a:rPr lang="en-US" dirty="0" smtClean="0"/>
              <a:t>, </a:t>
            </a:r>
            <a:r>
              <a:rPr lang="en-US" dirty="0" err="1" smtClean="0"/>
              <a:t>joita</a:t>
            </a:r>
            <a:r>
              <a:rPr lang="en-US" dirty="0" smtClean="0"/>
              <a:t> </a:t>
            </a:r>
            <a:r>
              <a:rPr lang="en-US" dirty="0" err="1" smtClean="0"/>
              <a:t>pidetään</a:t>
            </a:r>
            <a:r>
              <a:rPr lang="en-US" dirty="0" smtClean="0"/>
              <a:t> </a:t>
            </a:r>
            <a:r>
              <a:rPr lang="en-US" dirty="0" err="1" smtClean="0"/>
              <a:t>ihmisolemukseen</a:t>
            </a:r>
            <a:r>
              <a:rPr lang="en-US" dirty="0" smtClean="0"/>
              <a:t> </a:t>
            </a:r>
            <a:r>
              <a:rPr lang="en-US" dirty="0" err="1" smtClean="0"/>
              <a:t>kuuluvina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568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Onko</a:t>
            </a:r>
            <a:r>
              <a:rPr lang="en-US" dirty="0" smtClean="0"/>
              <a:t> “</a:t>
            </a:r>
            <a:r>
              <a:rPr lang="en-US" dirty="0" err="1" smtClean="0"/>
              <a:t>naista</a:t>
            </a:r>
            <a:r>
              <a:rPr lang="en-US" dirty="0" smtClean="0"/>
              <a:t>” </a:t>
            </a:r>
            <a:r>
              <a:rPr lang="en-US" dirty="0" err="1" smtClean="0"/>
              <a:t>olemassa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1" y="1468191"/>
            <a:ext cx="7659710" cy="4217197"/>
          </a:xfrm>
        </p:spPr>
        <p:txBody>
          <a:bodyPr/>
          <a:lstStyle/>
          <a:p>
            <a:r>
              <a:rPr lang="en-US" dirty="0" smtClean="0"/>
              <a:t>Luce </a:t>
            </a:r>
            <a:r>
              <a:rPr lang="en-US" dirty="0" err="1" smtClean="0"/>
              <a:t>Irigaray</a:t>
            </a:r>
            <a:endParaRPr lang="en-US" dirty="0" smtClean="0"/>
          </a:p>
          <a:p>
            <a:pPr lvl="1"/>
            <a:r>
              <a:rPr lang="en-US" dirty="0" err="1" smtClean="0"/>
              <a:t>Kahtiajakoa</a:t>
            </a:r>
            <a:r>
              <a:rPr lang="en-US" dirty="0" smtClean="0"/>
              <a:t> </a:t>
            </a:r>
            <a:r>
              <a:rPr lang="en-US" dirty="0" err="1" smtClean="0"/>
              <a:t>miehyyden</a:t>
            </a:r>
            <a:r>
              <a:rPr lang="en-US" dirty="0" smtClean="0"/>
              <a:t> ja </a:t>
            </a:r>
            <a:r>
              <a:rPr lang="en-US" dirty="0" err="1" smtClean="0"/>
              <a:t>naiseuden</a:t>
            </a:r>
            <a:r>
              <a:rPr lang="en-US" dirty="0" smtClean="0"/>
              <a:t> </a:t>
            </a:r>
            <a:r>
              <a:rPr lang="en-US" dirty="0" err="1" smtClean="0"/>
              <a:t>välillä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smtClean="0"/>
              <a:t>ole.</a:t>
            </a:r>
            <a:endParaRPr lang="en-US" dirty="0" smtClean="0"/>
          </a:p>
          <a:p>
            <a:pPr lvl="1"/>
            <a:r>
              <a:rPr lang="en-US" dirty="0" err="1" smtClean="0"/>
              <a:t>Kulttuuri</a:t>
            </a:r>
            <a:r>
              <a:rPr lang="en-US" dirty="0" smtClean="0"/>
              <a:t> on “</a:t>
            </a:r>
            <a:r>
              <a:rPr lang="en-US" dirty="0" err="1" smtClean="0"/>
              <a:t>miehen</a:t>
            </a:r>
            <a:r>
              <a:rPr lang="en-US" dirty="0" smtClean="0"/>
              <a:t> </a:t>
            </a:r>
            <a:r>
              <a:rPr lang="en-US" dirty="0" err="1" smtClean="0"/>
              <a:t>kategorian</a:t>
            </a:r>
            <a:r>
              <a:rPr lang="en-US" dirty="0" smtClean="0"/>
              <a:t>” </a:t>
            </a:r>
            <a:r>
              <a:rPr lang="en-US" dirty="0" err="1" smtClean="0"/>
              <a:t>määrittelemää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/>
              <a:t>N</a:t>
            </a:r>
            <a:r>
              <a:rPr lang="en-US" dirty="0" err="1" smtClean="0"/>
              <a:t>aista</a:t>
            </a:r>
            <a:r>
              <a:rPr lang="en-US" dirty="0" smtClean="0"/>
              <a:t>” </a:t>
            </a:r>
            <a:r>
              <a:rPr lang="en-US" dirty="0" err="1" smtClean="0"/>
              <a:t>ei</a:t>
            </a:r>
            <a:r>
              <a:rPr lang="en-US" dirty="0" smtClean="0"/>
              <a:t> ole </a:t>
            </a:r>
            <a:r>
              <a:rPr lang="en-US" dirty="0" err="1" smtClean="0"/>
              <a:t>yhteiskunnassa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Kaikki</a:t>
            </a:r>
            <a:r>
              <a:rPr lang="en-US" dirty="0" smtClean="0"/>
              <a:t> </a:t>
            </a:r>
            <a:r>
              <a:rPr lang="en-US" dirty="0" err="1" smtClean="0"/>
              <a:t>neutraali</a:t>
            </a:r>
            <a:r>
              <a:rPr lang="en-US" dirty="0" smtClean="0"/>
              <a:t> on </a:t>
            </a:r>
            <a:r>
              <a:rPr lang="en-US" dirty="0" err="1" smtClean="0"/>
              <a:t>näennäistä</a:t>
            </a:r>
            <a:r>
              <a:rPr lang="en-US" dirty="0" smtClean="0"/>
              <a:t>, </a:t>
            </a:r>
            <a:r>
              <a:rPr lang="en-US" dirty="0" err="1" smtClean="0"/>
              <a:t>sillä</a:t>
            </a:r>
            <a:r>
              <a:rPr lang="en-US" dirty="0" smtClean="0"/>
              <a:t> se on </a:t>
            </a:r>
            <a:r>
              <a:rPr lang="en-US" dirty="0" err="1" smtClean="0"/>
              <a:t>aina</a:t>
            </a:r>
            <a:r>
              <a:rPr lang="en-US" dirty="0" smtClean="0"/>
              <a:t> </a:t>
            </a:r>
            <a:r>
              <a:rPr lang="en-US" dirty="0" err="1" smtClean="0"/>
              <a:t>suhteessa</a:t>
            </a:r>
            <a:r>
              <a:rPr lang="en-US" dirty="0" smtClean="0"/>
              <a:t> </a:t>
            </a:r>
            <a:r>
              <a:rPr lang="en-US" dirty="0" err="1" smtClean="0"/>
              <a:t>mieheen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Naiseus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ole </a:t>
            </a:r>
            <a:r>
              <a:rPr lang="en-US" dirty="0" err="1" smtClean="0"/>
              <a:t>miehyyden</a:t>
            </a:r>
            <a:r>
              <a:rPr lang="en-US" dirty="0" smtClean="0"/>
              <a:t> </a:t>
            </a:r>
            <a:r>
              <a:rPr lang="en-US" dirty="0" err="1" smtClean="0"/>
              <a:t>puutetta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Naiseus</a:t>
            </a:r>
            <a:r>
              <a:rPr lang="en-US" dirty="0" smtClean="0"/>
              <a:t> </a:t>
            </a:r>
            <a:r>
              <a:rPr lang="en-US" dirty="0" err="1" smtClean="0"/>
              <a:t>pitää</a:t>
            </a:r>
            <a:r>
              <a:rPr lang="en-US" dirty="0" smtClean="0"/>
              <a:t> </a:t>
            </a:r>
            <a:r>
              <a:rPr lang="en-US" dirty="0" err="1" smtClean="0"/>
              <a:t>puhua</a:t>
            </a:r>
            <a:r>
              <a:rPr lang="en-US" dirty="0" smtClean="0"/>
              <a:t> </a:t>
            </a:r>
            <a:r>
              <a:rPr lang="en-US" dirty="0" err="1" smtClean="0"/>
              <a:t>näkyväksi</a:t>
            </a:r>
            <a:r>
              <a:rPr lang="en-US" dirty="0" smtClean="0"/>
              <a:t>, </a:t>
            </a:r>
            <a:r>
              <a:rPr lang="en-US" dirty="0" err="1" smtClean="0"/>
              <a:t>jotta</a:t>
            </a:r>
            <a:r>
              <a:rPr lang="en-US" dirty="0" smtClean="0"/>
              <a:t> </a:t>
            </a:r>
            <a:r>
              <a:rPr lang="en-US" dirty="0" err="1" smtClean="0"/>
              <a:t>tasa-arvoa</a:t>
            </a:r>
            <a:r>
              <a:rPr lang="en-US" dirty="0" smtClean="0"/>
              <a:t> </a:t>
            </a:r>
            <a:r>
              <a:rPr lang="en-US" dirty="0" err="1" smtClean="0"/>
              <a:t>voisi</a:t>
            </a:r>
            <a:r>
              <a:rPr lang="en-US" dirty="0" smtClean="0"/>
              <a:t> </a:t>
            </a:r>
            <a:r>
              <a:rPr lang="en-US" dirty="0" smtClean="0"/>
              <a:t>olla.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583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Suoritettu</a:t>
            </a:r>
            <a:r>
              <a:rPr lang="en-US" dirty="0" smtClean="0"/>
              <a:t> </a:t>
            </a:r>
            <a:r>
              <a:rPr lang="en-US" dirty="0" err="1" smtClean="0"/>
              <a:t>sukupuoli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Judith Butler</a:t>
            </a:r>
          </a:p>
          <a:p>
            <a:pPr lvl="1"/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biologiseen</a:t>
            </a:r>
            <a:r>
              <a:rPr lang="en-US" dirty="0" smtClean="0"/>
              <a:t> ja </a:t>
            </a:r>
            <a:r>
              <a:rPr lang="en-US" dirty="0" err="1" smtClean="0"/>
              <a:t>sosiaaliseen</a:t>
            </a:r>
            <a:r>
              <a:rPr lang="en-US" dirty="0" smtClean="0"/>
              <a:t> </a:t>
            </a:r>
            <a:r>
              <a:rPr lang="en-US" dirty="0" err="1" smtClean="0"/>
              <a:t>sukupuoleen</a:t>
            </a:r>
            <a:r>
              <a:rPr lang="en-US" dirty="0" smtClean="0"/>
              <a:t> on </a:t>
            </a:r>
            <a:r>
              <a:rPr lang="en-US" dirty="0" err="1" smtClean="0"/>
              <a:t>mieletön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Sukupuoli</a:t>
            </a:r>
            <a:r>
              <a:rPr lang="en-US" dirty="0" smtClean="0"/>
              <a:t> </a:t>
            </a:r>
            <a:r>
              <a:rPr lang="en-US" dirty="0" err="1" smtClean="0"/>
              <a:t>rakentuu</a:t>
            </a:r>
            <a:r>
              <a:rPr lang="en-US" dirty="0" smtClean="0"/>
              <a:t> </a:t>
            </a:r>
            <a:r>
              <a:rPr lang="en-US" dirty="0" err="1" smtClean="0"/>
              <a:t>tekemisestä</a:t>
            </a:r>
            <a:r>
              <a:rPr lang="en-US" dirty="0" smtClean="0"/>
              <a:t>, se on “</a:t>
            </a:r>
            <a:r>
              <a:rPr lang="en-US" dirty="0" err="1" smtClean="0"/>
              <a:t>performatiivista</a:t>
            </a:r>
            <a:r>
              <a:rPr lang="en-US" dirty="0" smtClean="0"/>
              <a:t>”.</a:t>
            </a:r>
            <a:endParaRPr lang="en-US" dirty="0" smtClean="0"/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ukupuolta</a:t>
            </a:r>
            <a:r>
              <a:rPr lang="en-US" dirty="0" smtClean="0"/>
              <a:t> </a:t>
            </a:r>
            <a:r>
              <a:rPr lang="en-US" dirty="0" err="1"/>
              <a:t>tuotetaan</a:t>
            </a:r>
            <a:r>
              <a:rPr lang="en-US" dirty="0"/>
              <a:t> </a:t>
            </a:r>
            <a:r>
              <a:rPr lang="en-US" dirty="0" err="1"/>
              <a:t>toistamalla</a:t>
            </a:r>
            <a:r>
              <a:rPr lang="en-US" dirty="0"/>
              <a:t> </a:t>
            </a:r>
            <a:r>
              <a:rPr lang="en-US" dirty="0" err="1" smtClean="0"/>
              <a:t>tiettyjä</a:t>
            </a:r>
            <a:r>
              <a:rPr lang="en-US" dirty="0" smtClean="0"/>
              <a:t> </a:t>
            </a:r>
            <a:r>
              <a:rPr lang="en-US" dirty="0" err="1"/>
              <a:t>kulttuurisesti</a:t>
            </a:r>
            <a:r>
              <a:rPr lang="en-US" dirty="0"/>
              <a:t> </a:t>
            </a:r>
            <a:r>
              <a:rPr lang="en-US" dirty="0" err="1"/>
              <a:t>miehisiksi</a:t>
            </a:r>
            <a:r>
              <a:rPr lang="en-US" dirty="0"/>
              <a:t> ja </a:t>
            </a:r>
            <a:r>
              <a:rPr lang="en-US" dirty="0" err="1"/>
              <a:t>naisisiksi</a:t>
            </a:r>
            <a:r>
              <a:rPr lang="en-US" dirty="0"/>
              <a:t> </a:t>
            </a:r>
            <a:r>
              <a:rPr lang="en-US" dirty="0" err="1" smtClean="0"/>
              <a:t>miellettyjä</a:t>
            </a:r>
            <a:r>
              <a:rPr lang="en-US" dirty="0" smtClean="0"/>
              <a:t> </a:t>
            </a:r>
            <a:r>
              <a:rPr lang="en-US" dirty="0" err="1"/>
              <a:t>tekoja</a:t>
            </a:r>
            <a:r>
              <a:rPr lang="en-US" dirty="0"/>
              <a:t> – </a:t>
            </a:r>
            <a:r>
              <a:rPr lang="en-US" dirty="0" err="1" smtClean="0"/>
              <a:t>eleitä</a:t>
            </a:r>
            <a:r>
              <a:rPr lang="en-US" dirty="0" smtClean="0"/>
              <a:t>, </a:t>
            </a:r>
            <a:r>
              <a:rPr lang="en-US" dirty="0" err="1"/>
              <a:t>asentoja</a:t>
            </a:r>
            <a:r>
              <a:rPr lang="en-US" dirty="0"/>
              <a:t>, </a:t>
            </a:r>
            <a:r>
              <a:rPr lang="en-US" dirty="0" err="1"/>
              <a:t>puhetapoja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heteronormatiivisuus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234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Idea3_pp-ope_pohja.thmx</Template>
  <TotalTime>1698</TotalTime>
  <Words>392</Words>
  <Application>Microsoft Office PowerPoint</Application>
  <PresentationFormat>Näytössä katseltava diaesitys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6" baseType="lpstr">
      <vt:lpstr>MS PGothic</vt:lpstr>
      <vt:lpstr>MS PGothic</vt:lpstr>
      <vt:lpstr>Calibri</vt:lpstr>
      <vt:lpstr>Geneva</vt:lpstr>
      <vt:lpstr>Lucida Grande</vt:lpstr>
      <vt:lpstr>Verdana</vt:lpstr>
      <vt:lpstr>Idea3_pp-ope_pohja</vt:lpstr>
      <vt:lpstr>PowerPoint-esitys</vt:lpstr>
      <vt:lpstr>Virittäytyminen aiheeseen </vt:lpstr>
      <vt:lpstr>Biologinen ja sosiaalinen sukupuoli</vt:lpstr>
      <vt:lpstr>Sukupuolen määrittely</vt:lpstr>
      <vt:lpstr>Feminismin aallot</vt:lpstr>
      <vt:lpstr>Feminismin aallot</vt:lpstr>
      <vt:lpstr>Radikaalifeminismi</vt:lpstr>
      <vt:lpstr>Onko “naista” olemassa?</vt:lpstr>
      <vt:lpstr>Suoritettu sukupuoli?</vt:lpstr>
    </vt:vector>
  </TitlesOfParts>
  <Company>The English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 faculty</dc:creator>
  <cp:lastModifiedBy>Rakkolainen Mari</cp:lastModifiedBy>
  <cp:revision>46</cp:revision>
  <dcterms:created xsi:type="dcterms:W3CDTF">2017-01-03T17:54:46Z</dcterms:created>
  <dcterms:modified xsi:type="dcterms:W3CDTF">2017-08-14T09:40:34Z</dcterms:modified>
</cp:coreProperties>
</file>