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1"/>
  </p:notesMasterIdLst>
  <p:sldIdLst>
    <p:sldId id="257" r:id="rId2"/>
    <p:sldId id="258" r:id="rId3"/>
    <p:sldId id="256" r:id="rId4"/>
    <p:sldId id="259" r:id="rId5"/>
    <p:sldId id="260" r:id="rId6"/>
    <p:sldId id="265" r:id="rId7"/>
    <p:sldId id="261" r:id="rId8"/>
    <p:sldId id="264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4" d="100"/>
          <a:sy n="74" d="100"/>
        </p:scale>
        <p:origin x="79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1BF3B6-11F9-D542-847B-00E09CE31F79}" type="datetimeFigureOut">
              <a:rPr lang="en-US" smtClean="0"/>
              <a:t>8/14/2017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 smtClean="0"/>
              <a:t>Click to edit Master text styles</a:t>
            </a:r>
          </a:p>
          <a:p>
            <a:pPr lvl="1"/>
            <a:r>
              <a:rPr lang="fi-FI" smtClean="0"/>
              <a:t>Second level</a:t>
            </a:r>
          </a:p>
          <a:p>
            <a:pPr lvl="2"/>
            <a:r>
              <a:rPr lang="fi-FI" smtClean="0"/>
              <a:t>Third level</a:t>
            </a:r>
          </a:p>
          <a:p>
            <a:pPr lvl="3"/>
            <a:r>
              <a:rPr lang="fi-FI" smtClean="0"/>
              <a:t>Fourth level</a:t>
            </a:r>
          </a:p>
          <a:p>
            <a:pPr lvl="4"/>
            <a:r>
              <a:rPr lang="fi-FI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19E2FC-6254-774B-B5B9-5466FADF3E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5983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9pPr>
          </a:lstStyle>
          <a:p>
            <a:fld id="{74792A69-DA41-433C-B789-278DD35EE5C7}" type="slidenum">
              <a:rPr lang="fi-FI" altLang="fi-FI" sz="1200" i="0" smtClean="0"/>
              <a:pPr/>
              <a:t>1</a:t>
            </a:fld>
            <a:endParaRPr lang="fi-FI" altLang="fi-FI" sz="1200" i="0" dirty="0" smtClean="0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i-FI" altLang="fi-FI" dirty="0" smtClean="0"/>
          </a:p>
        </p:txBody>
      </p:sp>
    </p:spTree>
    <p:extLst>
      <p:ext uri="{BB962C8B-B14F-4D97-AF65-F5344CB8AC3E}">
        <p14:creationId xmlns:p14="http://schemas.microsoft.com/office/powerpoint/2010/main" val="18380511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 smtClean="0"/>
              <a:t>Click to edit Master title style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i-FI" smtClean="0"/>
              <a:t>Click to edit Master subtitle style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fld id="{44093087-04DF-D644-BE43-F2FA875841A0}" type="datetimeFigureOut">
              <a:rPr lang="en-US" smtClean="0"/>
              <a:t>8/14/2017</a:t>
            </a:fld>
            <a:endParaRPr lang="en-US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endParaRPr lang="en-US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C929829-E3A3-5240-9CD4-3F6522F514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905031"/>
      </p:ext>
    </p:extLst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Click to edit Master title style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Click to edit Master text styles</a:t>
            </a:r>
          </a:p>
          <a:p>
            <a:pPr lvl="1"/>
            <a:r>
              <a:rPr lang="fi-FI" smtClean="0"/>
              <a:t>Second level</a:t>
            </a:r>
          </a:p>
          <a:p>
            <a:pPr lvl="2"/>
            <a:r>
              <a:rPr lang="fi-FI" smtClean="0"/>
              <a:t>Third level</a:t>
            </a:r>
          </a:p>
          <a:p>
            <a:pPr lvl="3"/>
            <a:r>
              <a:rPr lang="fi-FI" smtClean="0"/>
              <a:t>Fourth level</a:t>
            </a:r>
          </a:p>
          <a:p>
            <a:pPr lvl="4"/>
            <a:r>
              <a:rPr lang="fi-FI" smtClean="0"/>
              <a:t>Fifth level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fld id="{44093087-04DF-D644-BE43-F2FA875841A0}" type="datetimeFigureOut">
              <a:rPr lang="en-US" smtClean="0"/>
              <a:t>8/14/2017</a:t>
            </a:fld>
            <a:endParaRPr lang="en-US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endParaRPr lang="en-US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C929829-E3A3-5240-9CD4-3F6522F514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572836"/>
      </p:ext>
    </p:extLst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untainen otsikko 1"/>
          <p:cNvSpPr>
            <a:spLocks noGrp="1"/>
          </p:cNvSpPr>
          <p:nvPr>
            <p:ph type="title" orient="vert"/>
          </p:nvPr>
        </p:nvSpPr>
        <p:spPr>
          <a:xfrm>
            <a:off x="6515100" y="228600"/>
            <a:ext cx="1943100" cy="5867400"/>
          </a:xfrm>
        </p:spPr>
        <p:txBody>
          <a:bodyPr vert="eaVert"/>
          <a:lstStyle/>
          <a:p>
            <a:r>
              <a:rPr lang="fi-FI" smtClean="0"/>
              <a:t>Click to edit Master title style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685800" y="228600"/>
            <a:ext cx="5676900" cy="5867400"/>
          </a:xfrm>
        </p:spPr>
        <p:txBody>
          <a:bodyPr vert="eaVert"/>
          <a:lstStyle/>
          <a:p>
            <a:pPr lvl="0"/>
            <a:r>
              <a:rPr lang="fi-FI" smtClean="0"/>
              <a:t>Click to edit Master text styles</a:t>
            </a:r>
          </a:p>
          <a:p>
            <a:pPr lvl="1"/>
            <a:r>
              <a:rPr lang="fi-FI" smtClean="0"/>
              <a:t>Second level</a:t>
            </a:r>
          </a:p>
          <a:p>
            <a:pPr lvl="2"/>
            <a:r>
              <a:rPr lang="fi-FI" smtClean="0"/>
              <a:t>Third level</a:t>
            </a:r>
          </a:p>
          <a:p>
            <a:pPr lvl="3"/>
            <a:r>
              <a:rPr lang="fi-FI" smtClean="0"/>
              <a:t>Fourth level</a:t>
            </a:r>
          </a:p>
          <a:p>
            <a:pPr lvl="4"/>
            <a:r>
              <a:rPr lang="fi-FI" smtClean="0"/>
              <a:t>Fifth level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fld id="{44093087-04DF-D644-BE43-F2FA875841A0}" type="datetimeFigureOut">
              <a:rPr lang="en-US" smtClean="0"/>
              <a:t>8/14/2017</a:t>
            </a:fld>
            <a:endParaRPr lang="en-US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endParaRPr lang="en-US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C929829-E3A3-5240-9CD4-3F6522F514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5713180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Click to edit Master title style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Click to edit Master text styles</a:t>
            </a:r>
          </a:p>
          <a:p>
            <a:pPr lvl="1"/>
            <a:r>
              <a:rPr lang="fi-FI" smtClean="0"/>
              <a:t>Second level</a:t>
            </a:r>
          </a:p>
          <a:p>
            <a:pPr lvl="2"/>
            <a:r>
              <a:rPr lang="fi-FI" smtClean="0"/>
              <a:t>Third level</a:t>
            </a:r>
          </a:p>
          <a:p>
            <a:pPr lvl="3"/>
            <a:r>
              <a:rPr lang="fi-FI" smtClean="0"/>
              <a:t>Fourth level</a:t>
            </a:r>
          </a:p>
          <a:p>
            <a:pPr lvl="4"/>
            <a:r>
              <a:rPr lang="fi-FI" smtClean="0"/>
              <a:t>Fifth level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fld id="{44093087-04DF-D644-BE43-F2FA875841A0}" type="datetimeFigureOut">
              <a:rPr lang="en-US" smtClean="0"/>
              <a:t>8/14/2017</a:t>
            </a:fld>
            <a:endParaRPr lang="en-US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endParaRPr lang="en-US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C929829-E3A3-5240-9CD4-3F6522F514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434043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 smtClean="0"/>
              <a:t>Click to edit Master title style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i-FI" smtClean="0"/>
              <a:t>Click to edit Master text styles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fld id="{44093087-04DF-D644-BE43-F2FA875841A0}" type="datetimeFigureOut">
              <a:rPr lang="en-US" smtClean="0"/>
              <a:t>8/14/2017</a:t>
            </a:fld>
            <a:endParaRPr lang="en-US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endParaRPr lang="en-US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C929829-E3A3-5240-9CD4-3F6522F514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290793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Click to edit Master title style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Click to edit Master text styles</a:t>
            </a:r>
          </a:p>
          <a:p>
            <a:pPr lvl="1"/>
            <a:r>
              <a:rPr lang="fi-FI" smtClean="0"/>
              <a:t>Second level</a:t>
            </a:r>
          </a:p>
          <a:p>
            <a:pPr lvl="2"/>
            <a:r>
              <a:rPr lang="fi-FI" smtClean="0"/>
              <a:t>Third level</a:t>
            </a:r>
          </a:p>
          <a:p>
            <a:pPr lvl="3"/>
            <a:r>
              <a:rPr lang="fi-FI" smtClean="0"/>
              <a:t>Fourth level</a:t>
            </a:r>
          </a:p>
          <a:p>
            <a:pPr lvl="4"/>
            <a:r>
              <a:rPr lang="fi-FI" smtClean="0"/>
              <a:t>Fifth level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Click to edit Master text styles</a:t>
            </a:r>
          </a:p>
          <a:p>
            <a:pPr lvl="1"/>
            <a:r>
              <a:rPr lang="fi-FI" smtClean="0"/>
              <a:t>Second level</a:t>
            </a:r>
          </a:p>
          <a:p>
            <a:pPr lvl="2"/>
            <a:r>
              <a:rPr lang="fi-FI" smtClean="0"/>
              <a:t>Third level</a:t>
            </a:r>
          </a:p>
          <a:p>
            <a:pPr lvl="3"/>
            <a:r>
              <a:rPr lang="fi-FI" smtClean="0"/>
              <a:t>Fourth level</a:t>
            </a:r>
          </a:p>
          <a:p>
            <a:pPr lvl="4"/>
            <a:r>
              <a:rPr lang="fi-FI" smtClean="0"/>
              <a:t>Fifth level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fld id="{44093087-04DF-D644-BE43-F2FA875841A0}" type="datetimeFigureOut">
              <a:rPr lang="en-US" smtClean="0"/>
              <a:t>8/14/2017</a:t>
            </a:fld>
            <a:endParaRPr lang="en-US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endParaRPr lang="en-US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C929829-E3A3-5240-9CD4-3F6522F514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625095"/>
      </p:ext>
    </p:extLst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i-FI" smtClean="0"/>
              <a:t>Click to edit Master title style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Click to edit Master text styles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Click to edit Master text styles</a:t>
            </a:r>
          </a:p>
          <a:p>
            <a:pPr lvl="1"/>
            <a:r>
              <a:rPr lang="fi-FI" smtClean="0"/>
              <a:t>Second level</a:t>
            </a:r>
          </a:p>
          <a:p>
            <a:pPr lvl="2"/>
            <a:r>
              <a:rPr lang="fi-FI" smtClean="0"/>
              <a:t>Third level</a:t>
            </a:r>
          </a:p>
          <a:p>
            <a:pPr lvl="3"/>
            <a:r>
              <a:rPr lang="fi-FI" smtClean="0"/>
              <a:t>Fourth level</a:t>
            </a:r>
          </a:p>
          <a:p>
            <a:pPr lvl="4"/>
            <a:r>
              <a:rPr lang="fi-FI" smtClean="0"/>
              <a:t>Fifth level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Click to edit Master text styles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Click to edit Master text styles</a:t>
            </a:r>
          </a:p>
          <a:p>
            <a:pPr lvl="1"/>
            <a:r>
              <a:rPr lang="fi-FI" smtClean="0"/>
              <a:t>Second level</a:t>
            </a:r>
          </a:p>
          <a:p>
            <a:pPr lvl="2"/>
            <a:r>
              <a:rPr lang="fi-FI" smtClean="0"/>
              <a:t>Third level</a:t>
            </a:r>
          </a:p>
          <a:p>
            <a:pPr lvl="3"/>
            <a:r>
              <a:rPr lang="fi-FI" smtClean="0"/>
              <a:t>Fourth level</a:t>
            </a:r>
          </a:p>
          <a:p>
            <a:pPr lvl="4"/>
            <a:r>
              <a:rPr lang="fi-FI" smtClean="0"/>
              <a:t>Fifth level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fld id="{44093087-04DF-D644-BE43-F2FA875841A0}" type="datetimeFigureOut">
              <a:rPr lang="en-US" smtClean="0"/>
              <a:t>8/14/2017</a:t>
            </a:fld>
            <a:endParaRPr lang="en-US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endParaRPr lang="en-US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C929829-E3A3-5240-9CD4-3F6522F514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938185"/>
      </p:ext>
    </p:extLst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Click to edit Master title style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fld id="{44093087-04DF-D644-BE43-F2FA875841A0}" type="datetimeFigureOut">
              <a:rPr lang="en-US" smtClean="0"/>
              <a:t>8/14/2017</a:t>
            </a:fld>
            <a:endParaRPr lang="en-US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endParaRPr lang="en-US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C929829-E3A3-5240-9CD4-3F6522F514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4234950"/>
      </p:ext>
    </p:extLst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fld id="{44093087-04DF-D644-BE43-F2FA875841A0}" type="datetimeFigureOut">
              <a:rPr lang="en-US" smtClean="0"/>
              <a:t>8/14/2017</a:t>
            </a:fld>
            <a:endParaRPr lang="en-US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endParaRPr lang="en-US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C929829-E3A3-5240-9CD4-3F6522F514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729688"/>
      </p:ext>
    </p:extLst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Click to edit Master title style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Click to edit Master text styles</a:t>
            </a:r>
          </a:p>
          <a:p>
            <a:pPr lvl="1"/>
            <a:r>
              <a:rPr lang="fi-FI" smtClean="0"/>
              <a:t>Second level</a:t>
            </a:r>
          </a:p>
          <a:p>
            <a:pPr lvl="2"/>
            <a:r>
              <a:rPr lang="fi-FI" smtClean="0"/>
              <a:t>Third level</a:t>
            </a:r>
          </a:p>
          <a:p>
            <a:pPr lvl="3"/>
            <a:r>
              <a:rPr lang="fi-FI" smtClean="0"/>
              <a:t>Fourth level</a:t>
            </a:r>
          </a:p>
          <a:p>
            <a:pPr lvl="4"/>
            <a:r>
              <a:rPr lang="fi-FI" smtClean="0"/>
              <a:t>Fifth level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Click to edit Master text styles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fld id="{44093087-04DF-D644-BE43-F2FA875841A0}" type="datetimeFigureOut">
              <a:rPr lang="en-US" smtClean="0"/>
              <a:t>8/14/2017</a:t>
            </a:fld>
            <a:endParaRPr lang="en-US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endParaRPr lang="en-US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C929829-E3A3-5240-9CD4-3F6522F514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645063"/>
      </p:ext>
    </p:extLst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Click to edit Master title style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fi-FI" noProof="0" smtClean="0"/>
              <a:t>Drag picture to placeholder or click icon to add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Click to edit Master text styles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fld id="{44093087-04DF-D644-BE43-F2FA875841A0}" type="datetimeFigureOut">
              <a:rPr lang="en-US" smtClean="0"/>
              <a:t>8/14/2017</a:t>
            </a:fld>
            <a:endParaRPr lang="en-US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endParaRPr lang="en-US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C929829-E3A3-5240-9CD4-3F6522F514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218621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286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 smtClean="0"/>
              <a:t>Click to edit Master text styles</a:t>
            </a:r>
          </a:p>
          <a:p>
            <a:pPr lvl="1"/>
            <a:r>
              <a:rPr lang="fi-FI" altLang="fi-FI" smtClean="0"/>
              <a:t>Second level</a:t>
            </a:r>
          </a:p>
          <a:p>
            <a:pPr lvl="2"/>
            <a:r>
              <a:rPr lang="fi-FI" altLang="fi-FI" smtClean="0"/>
              <a:t>Third level</a:t>
            </a:r>
          </a:p>
          <a:p>
            <a:pPr lvl="3"/>
            <a:r>
              <a:rPr lang="fi-FI" altLang="fi-FI" smtClean="0"/>
              <a:t>Fourth level</a:t>
            </a:r>
          </a:p>
          <a:p>
            <a:pPr lvl="4"/>
            <a:r>
              <a:rPr lang="fi-FI" altLang="fi-FI" smtClean="0"/>
              <a:t>Fifth level</a:t>
            </a:r>
          </a:p>
        </p:txBody>
      </p:sp>
      <p:sp>
        <p:nvSpPr>
          <p:cNvPr id="1029" name="Text Box 19"/>
          <p:cNvSpPr txBox="1">
            <a:spLocks noChangeArrowheads="1"/>
          </p:cNvSpPr>
          <p:nvPr/>
        </p:nvSpPr>
        <p:spPr bwMode="auto">
          <a:xfrm>
            <a:off x="228600" y="6453336"/>
            <a:ext cx="34290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fi-FI" altLang="fi-FI" sz="1200" i="0" dirty="0" smtClean="0">
                <a:solidFill>
                  <a:schemeClr val="accent1"/>
                </a:solidFill>
                <a:latin typeface="Verdana" pitchFamily="34" charset="0"/>
              </a:rPr>
              <a:t>Idea 01 – Johdatus filosofiaan</a:t>
            </a:r>
          </a:p>
        </p:txBody>
      </p:sp>
      <p:pic>
        <p:nvPicPr>
          <p:cNvPr id="3" name="Kuva 2" descr="Idea3_pp_kehys.png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Text Box 19"/>
          <p:cNvSpPr txBox="1">
            <a:spLocks noChangeArrowheads="1"/>
          </p:cNvSpPr>
          <p:nvPr/>
        </p:nvSpPr>
        <p:spPr bwMode="auto">
          <a:xfrm>
            <a:off x="206896" y="6453336"/>
            <a:ext cx="34290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fi-FI" altLang="fi-FI" sz="1200" i="0" dirty="0" smtClean="0">
                <a:solidFill>
                  <a:schemeClr val="accent1"/>
                </a:solidFill>
                <a:latin typeface="Verdana" pitchFamily="34" charset="0"/>
              </a:rPr>
              <a:t>Idea</a:t>
            </a:r>
            <a:r>
              <a:rPr lang="fi-FI" altLang="fi-FI" sz="1200" i="0" baseline="0" dirty="0" smtClean="0">
                <a:solidFill>
                  <a:schemeClr val="accent1"/>
                </a:solidFill>
                <a:latin typeface="Verdana" pitchFamily="34" charset="0"/>
              </a:rPr>
              <a:t> 3</a:t>
            </a:r>
            <a:endParaRPr lang="fi-FI" altLang="fi-FI" sz="1200" i="0" dirty="0" smtClean="0">
              <a:solidFill>
                <a:schemeClr val="accent1"/>
              </a:solidFill>
              <a:latin typeface="Verdana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MS PGothic" pitchFamily="34" charset="-128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charset="0"/>
          <a:ea typeface="MS PGothic" pitchFamily="34" charset="-128"/>
          <a:cs typeface="Geneva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charset="0"/>
          <a:ea typeface="MS PGothic" pitchFamily="34" charset="-128"/>
          <a:cs typeface="Geneva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charset="0"/>
          <a:ea typeface="MS PGothic" pitchFamily="34" charset="-128"/>
          <a:cs typeface="Geneva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charset="0"/>
          <a:ea typeface="MS PGothic" pitchFamily="34" charset="-128"/>
          <a:cs typeface="Geneva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charset="0"/>
          <a:ea typeface="ＭＳ Ｐゴシック" charset="0"/>
          <a:cs typeface="Geneva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charset="0"/>
          <a:ea typeface="ＭＳ Ｐゴシック" charset="0"/>
          <a:cs typeface="Geneva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charset="0"/>
          <a:ea typeface="ＭＳ Ｐゴシック" charset="0"/>
          <a:cs typeface="Geneva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charset="0"/>
          <a:ea typeface="ＭＳ Ｐゴシック" charset="0"/>
          <a:cs typeface="Geneva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MS PGothic" pitchFamily="34" charset="-128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Geneva" charset="0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Geneva" charset="0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Geneva" charset="0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Geneva" charset="0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Geneva" charset="0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Geneva" charset="0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Geneva" charset="0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Geneva" charset="0"/>
          <a:cs typeface="+mn-cs"/>
        </a:defRPr>
      </a:lvl9pPr>
    </p:bodyStyle>
    <p:otherStyle>
      <a:defPPr>
        <a:defRPr lang="fi-FI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V4UWxlVvT1A&amp;oref=https://www.youtube.com/watch?v=V4UWxlVvT1A&amp;has_verified=1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Kuva 2" descr="Idea3_pp_etusivu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4339" name="Text Box 9"/>
          <p:cNvSpPr txBox="1">
            <a:spLocks noChangeArrowheads="1"/>
          </p:cNvSpPr>
          <p:nvPr/>
        </p:nvSpPr>
        <p:spPr bwMode="auto">
          <a:xfrm>
            <a:off x="3925455" y="2035761"/>
            <a:ext cx="4918363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Geneva" charset="0"/>
              </a:defRPr>
            </a:lvl1pPr>
            <a:lvl2pPr marL="742950" indent="-28575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i-FI" altLang="fi-FI" sz="2400" i="0" dirty="0">
                <a:solidFill>
                  <a:schemeClr val="accent1"/>
                </a:solidFill>
              </a:rPr>
              <a:t>Luku </a:t>
            </a:r>
            <a:r>
              <a:rPr lang="fi-FI" altLang="fi-FI" sz="2400" i="0" dirty="0" smtClean="0">
                <a:solidFill>
                  <a:schemeClr val="accent1"/>
                </a:solidFill>
              </a:rPr>
              <a:t>17</a:t>
            </a:r>
            <a:endParaRPr lang="fi-FI" altLang="fi-FI" sz="2400" i="0" dirty="0">
              <a:solidFill>
                <a:schemeClr val="accent1"/>
              </a:solidFill>
            </a:endParaRPr>
          </a:p>
          <a:p>
            <a:pPr>
              <a:spcBef>
                <a:spcPct val="0"/>
              </a:spcBef>
              <a:buFontTx/>
              <a:buNone/>
            </a:pPr>
            <a:endParaRPr lang="fi-FI" altLang="fi-FI" sz="2400" i="0" dirty="0">
              <a:solidFill>
                <a:schemeClr val="accent1"/>
              </a:solidFill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fi-FI" altLang="fi-FI" sz="2400" b="1" i="0" dirty="0" smtClean="0">
                <a:solidFill>
                  <a:schemeClr val="accent1"/>
                </a:solidFill>
              </a:rPr>
              <a:t>Sukupuolen ja feminismin filosofiaa</a:t>
            </a:r>
          </a:p>
          <a:p>
            <a:pPr>
              <a:spcBef>
                <a:spcPct val="0"/>
              </a:spcBef>
              <a:buFontTx/>
              <a:buNone/>
            </a:pPr>
            <a:endParaRPr lang="fi-FI" altLang="fi-FI" sz="2400" i="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1158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altLang="fi-FI" dirty="0" smtClean="0"/>
              <a:t>Virittäytyminen aiheeseen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8727" y="1429554"/>
            <a:ext cx="8301181" cy="4666445"/>
          </a:xfrm>
        </p:spPr>
        <p:txBody>
          <a:bodyPr/>
          <a:lstStyle/>
          <a:p>
            <a:pPr>
              <a:defRPr/>
            </a:pPr>
            <a:r>
              <a:rPr lang="fi-FI" dirty="0" smtClean="0"/>
              <a:t>Katsokaa </a:t>
            </a:r>
            <a:r>
              <a:rPr lang="fi-FI" dirty="0" smtClean="0"/>
              <a:t>yhdessä video </a:t>
            </a:r>
            <a:r>
              <a:rPr lang="fi-FI" dirty="0" smtClean="0"/>
              <a:t>sukupuolistereotypioista OPPRESSED </a:t>
            </a:r>
            <a:r>
              <a:rPr lang="fi-FI" dirty="0"/>
              <a:t>MAJORITY (</a:t>
            </a:r>
            <a:r>
              <a:rPr lang="fi-FI" dirty="0" err="1"/>
              <a:t>Majorité</a:t>
            </a:r>
            <a:r>
              <a:rPr lang="fi-FI" dirty="0"/>
              <a:t> </a:t>
            </a:r>
            <a:r>
              <a:rPr lang="fi-FI" dirty="0" err="1"/>
              <a:t>Opprimée</a:t>
            </a:r>
            <a:r>
              <a:rPr lang="fi-FI" dirty="0"/>
              <a:t> English), </a:t>
            </a:r>
            <a:r>
              <a:rPr lang="fi-FI" dirty="0" err="1"/>
              <a:t>by</a:t>
            </a:r>
            <a:r>
              <a:rPr lang="fi-FI" dirty="0"/>
              <a:t> </a:t>
            </a:r>
            <a:r>
              <a:rPr lang="fi-FI" dirty="0" err="1"/>
              <a:t>Eleonore</a:t>
            </a:r>
            <a:r>
              <a:rPr lang="fi-FI" dirty="0"/>
              <a:t> </a:t>
            </a:r>
            <a:r>
              <a:rPr lang="fi-FI" dirty="0" err="1"/>
              <a:t>Pourriat</a:t>
            </a:r>
            <a:r>
              <a:rPr lang="fi-FI" dirty="0"/>
              <a:t> (11:00 min) </a:t>
            </a:r>
            <a:r>
              <a:rPr lang="fi-FI" dirty="0">
                <a:hlinkClick r:id="rId2"/>
              </a:rPr>
              <a:t>https://www.youtube.com/watch?v=V4UWxlVvT1A&amp;oref=https%3A%2F%2Fwww.youtube.com%2Fwatch%3Fv%3DV4UWxlVvT1A&amp;has_verified=</a:t>
            </a:r>
            <a:r>
              <a:rPr lang="fi-FI" dirty="0" smtClean="0">
                <a:hlinkClick r:id="rId2"/>
              </a:rPr>
              <a:t>1</a:t>
            </a:r>
            <a:r>
              <a:rPr lang="fi-FI" dirty="0" smtClean="0"/>
              <a:t> </a:t>
            </a:r>
          </a:p>
          <a:p>
            <a:pPr>
              <a:defRPr/>
            </a:pPr>
            <a:r>
              <a:rPr lang="fi-FI" dirty="0" smtClean="0"/>
              <a:t>Pohtikaa videon pohjalta seuraavia asioita:</a:t>
            </a:r>
            <a:endParaRPr lang="fi-FI" dirty="0"/>
          </a:p>
          <a:p>
            <a:pPr lvl="1">
              <a:defRPr/>
            </a:pPr>
            <a:r>
              <a:rPr lang="fi-FI" dirty="0" smtClean="0"/>
              <a:t>Tee lista </a:t>
            </a:r>
            <a:r>
              <a:rPr lang="fi-FI" dirty="0"/>
              <a:t>eri </a:t>
            </a:r>
            <a:r>
              <a:rPr lang="fi-FI" dirty="0" smtClean="0"/>
              <a:t>sukupuolistereotypioista, joita </a:t>
            </a:r>
            <a:r>
              <a:rPr lang="fi-FI" dirty="0"/>
              <a:t>lyhytelokuvassa </a:t>
            </a:r>
            <a:r>
              <a:rPr lang="fi-FI" dirty="0" smtClean="0"/>
              <a:t>esiintyy.</a:t>
            </a:r>
            <a:endParaRPr lang="fi-FI" dirty="0"/>
          </a:p>
          <a:p>
            <a:pPr lvl="1">
              <a:defRPr/>
            </a:pPr>
            <a:r>
              <a:rPr lang="fi-FI" dirty="0"/>
              <a:t>Tunnistatko omasta elämästä tai suomalaisesta yhteiskunnasta vastaavia stereotypioita? Mitä?</a:t>
            </a:r>
          </a:p>
          <a:p>
            <a:pPr lvl="1">
              <a:defRPr/>
            </a:pPr>
            <a:r>
              <a:rPr lang="fi-FI" dirty="0"/>
              <a:t>M</a:t>
            </a:r>
            <a:r>
              <a:rPr lang="fi-FI" dirty="0" smtClean="0"/>
              <a:t>itä </a:t>
            </a:r>
            <a:r>
              <a:rPr lang="fi-FI" dirty="0"/>
              <a:t>eettisiä ongelmia videossa </a:t>
            </a:r>
            <a:r>
              <a:rPr lang="fi-FI" dirty="0" smtClean="0"/>
              <a:t>esiintyy? </a:t>
            </a:r>
            <a:r>
              <a:rPr lang="fi-FI" dirty="0"/>
              <a:t>M</a:t>
            </a:r>
            <a:r>
              <a:rPr lang="fi-FI" dirty="0" smtClean="0"/>
              <a:t>iten </a:t>
            </a:r>
            <a:r>
              <a:rPr lang="fi-FI" dirty="0"/>
              <a:t>niitä voisi </a:t>
            </a:r>
            <a:r>
              <a:rPr lang="fi-FI" dirty="0" smtClean="0"/>
              <a:t>korjata?</a:t>
            </a:r>
            <a:endParaRPr lang="fi-FI" dirty="0"/>
          </a:p>
          <a:p>
            <a:pPr>
              <a:defRPr/>
            </a:pPr>
            <a:endParaRPr lang="fi-FI" sz="2400" dirty="0" smtClean="0"/>
          </a:p>
        </p:txBody>
      </p:sp>
    </p:spTree>
    <p:extLst>
      <p:ext uri="{BB962C8B-B14F-4D97-AF65-F5344CB8AC3E}">
        <p14:creationId xmlns:p14="http://schemas.microsoft.com/office/powerpoint/2010/main" val="113315328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Biologinen</a:t>
            </a:r>
            <a:r>
              <a:rPr lang="en-US" dirty="0" smtClean="0"/>
              <a:t> </a:t>
            </a:r>
            <a:r>
              <a:rPr lang="en-US" dirty="0" err="1" smtClean="0"/>
              <a:t>ja</a:t>
            </a:r>
            <a:r>
              <a:rPr lang="en-US" dirty="0" smtClean="0"/>
              <a:t> </a:t>
            </a:r>
            <a:r>
              <a:rPr lang="en-US" dirty="0" err="1" smtClean="0"/>
              <a:t>sosiaalinen</a:t>
            </a:r>
            <a:r>
              <a:rPr lang="en-US" dirty="0" smtClean="0"/>
              <a:t> </a:t>
            </a:r>
            <a:r>
              <a:rPr lang="en-US" dirty="0" err="1" smtClean="0"/>
              <a:t>sukupuoli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24248" y="1365160"/>
            <a:ext cx="7997990" cy="4274867"/>
          </a:xfrm>
        </p:spPr>
        <p:txBody>
          <a:bodyPr/>
          <a:lstStyle/>
          <a:p>
            <a:r>
              <a:rPr lang="en-US" dirty="0" err="1" smtClean="0"/>
              <a:t>Biologinen</a:t>
            </a:r>
            <a:r>
              <a:rPr lang="en-US" dirty="0" smtClean="0"/>
              <a:t> </a:t>
            </a:r>
            <a:r>
              <a:rPr lang="en-US" dirty="0" err="1" smtClean="0"/>
              <a:t>sukupuoli</a:t>
            </a:r>
            <a:endParaRPr lang="en-US" dirty="0"/>
          </a:p>
          <a:p>
            <a:pPr lvl="1"/>
            <a:r>
              <a:rPr lang="en-US" dirty="0" err="1" smtClean="0"/>
              <a:t>Kromosomaalinen</a:t>
            </a:r>
            <a:r>
              <a:rPr lang="en-US" dirty="0" smtClean="0"/>
              <a:t> ja </a:t>
            </a:r>
            <a:r>
              <a:rPr lang="en-US" dirty="0" err="1" smtClean="0"/>
              <a:t>ulkoisiin</a:t>
            </a:r>
            <a:r>
              <a:rPr lang="en-US" dirty="0" smtClean="0"/>
              <a:t> </a:t>
            </a:r>
            <a:r>
              <a:rPr lang="en-US" dirty="0" err="1" smtClean="0"/>
              <a:t>tunnusmerkkeihin</a:t>
            </a:r>
            <a:r>
              <a:rPr lang="en-US" dirty="0" smtClean="0"/>
              <a:t> </a:t>
            </a:r>
            <a:r>
              <a:rPr lang="en-US" dirty="0" err="1" smtClean="0"/>
              <a:t>perustuva</a:t>
            </a:r>
            <a:r>
              <a:rPr lang="en-US" dirty="0" smtClean="0"/>
              <a:t> </a:t>
            </a:r>
            <a:r>
              <a:rPr lang="en-US" dirty="0" err="1" smtClean="0"/>
              <a:t>sukupuoli</a:t>
            </a:r>
            <a:r>
              <a:rPr lang="en-US" dirty="0" smtClean="0"/>
              <a:t>.</a:t>
            </a:r>
            <a:endParaRPr lang="en-US" dirty="0" smtClean="0"/>
          </a:p>
          <a:p>
            <a:r>
              <a:rPr lang="en-US" dirty="0" err="1" smtClean="0"/>
              <a:t>Sosiaalinen</a:t>
            </a:r>
            <a:r>
              <a:rPr lang="en-US" dirty="0" smtClean="0"/>
              <a:t> </a:t>
            </a:r>
            <a:r>
              <a:rPr lang="en-US" dirty="0" err="1" smtClean="0"/>
              <a:t>sukupuoli</a:t>
            </a:r>
            <a:endParaRPr lang="en-US" dirty="0" smtClean="0"/>
          </a:p>
          <a:p>
            <a:pPr lvl="1"/>
            <a:r>
              <a:rPr lang="en-US" dirty="0" err="1" smtClean="0"/>
              <a:t>Koettu</a:t>
            </a:r>
            <a:r>
              <a:rPr lang="en-US" dirty="0" smtClean="0"/>
              <a:t> ja </a:t>
            </a:r>
            <a:r>
              <a:rPr lang="en-US" dirty="0" err="1" smtClean="0"/>
              <a:t>yhteiskunnallisiin</a:t>
            </a:r>
            <a:r>
              <a:rPr lang="en-US" dirty="0" smtClean="0"/>
              <a:t> </a:t>
            </a:r>
            <a:r>
              <a:rPr lang="en-US" dirty="0" err="1" smtClean="0"/>
              <a:t>rooliodotuksiin</a:t>
            </a:r>
            <a:r>
              <a:rPr lang="en-US" dirty="0" smtClean="0"/>
              <a:t> </a:t>
            </a:r>
            <a:r>
              <a:rPr lang="en-US" dirty="0" err="1" smtClean="0"/>
              <a:t>perustuva</a:t>
            </a:r>
            <a:r>
              <a:rPr lang="en-US" dirty="0" smtClean="0"/>
              <a:t> </a:t>
            </a:r>
            <a:r>
              <a:rPr lang="en-US" dirty="0" err="1" smtClean="0"/>
              <a:t>sukupuoli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 err="1" smtClean="0"/>
              <a:t>Sukupuoli</a:t>
            </a:r>
            <a:r>
              <a:rPr lang="en-US" dirty="0" smtClean="0"/>
              <a:t> </a:t>
            </a:r>
            <a:r>
              <a:rPr lang="en-US" dirty="0" err="1" smtClean="0"/>
              <a:t>ei</a:t>
            </a:r>
            <a:r>
              <a:rPr lang="en-US" dirty="0" smtClean="0"/>
              <a:t> ole </a:t>
            </a:r>
            <a:r>
              <a:rPr lang="en-US" dirty="0" err="1" smtClean="0"/>
              <a:t>puhtaasti</a:t>
            </a:r>
            <a:r>
              <a:rPr lang="en-US" dirty="0" smtClean="0"/>
              <a:t> </a:t>
            </a:r>
            <a:r>
              <a:rPr lang="en-US" dirty="0" err="1" smtClean="0"/>
              <a:t>kahtiajakoinen</a:t>
            </a:r>
            <a:r>
              <a:rPr lang="en-US" dirty="0" smtClean="0"/>
              <a:t> ja </a:t>
            </a:r>
            <a:r>
              <a:rPr lang="en-US" dirty="0" err="1" smtClean="0"/>
              <a:t>muuttumaton</a:t>
            </a:r>
            <a:r>
              <a:rPr lang="en-US" dirty="0" smtClean="0"/>
              <a:t> </a:t>
            </a:r>
            <a:r>
              <a:rPr lang="en-US" dirty="0" err="1" smtClean="0"/>
              <a:t>niin</a:t>
            </a:r>
            <a:r>
              <a:rPr lang="en-US" dirty="0" smtClean="0"/>
              <a:t> </a:t>
            </a:r>
            <a:r>
              <a:rPr lang="en-US" dirty="0" err="1" smtClean="0"/>
              <a:t>biologisesti</a:t>
            </a:r>
            <a:r>
              <a:rPr lang="en-US" dirty="0" smtClean="0"/>
              <a:t> </a:t>
            </a:r>
            <a:r>
              <a:rPr lang="en-US" dirty="0" err="1" smtClean="0"/>
              <a:t>kuin</a:t>
            </a:r>
            <a:r>
              <a:rPr lang="en-US" dirty="0" smtClean="0"/>
              <a:t> </a:t>
            </a:r>
            <a:r>
              <a:rPr lang="en-US" dirty="0" err="1" smtClean="0"/>
              <a:t>sosiaalisestikaan</a:t>
            </a:r>
            <a:r>
              <a:rPr lang="en-US" dirty="0" smtClean="0"/>
              <a:t>.</a:t>
            </a:r>
            <a:endParaRPr lang="en-US" dirty="0" smtClean="0"/>
          </a:p>
          <a:p>
            <a:r>
              <a:rPr lang="en-US" dirty="0" err="1" smtClean="0"/>
              <a:t>Sosiaalinen</a:t>
            </a:r>
            <a:r>
              <a:rPr lang="en-US" dirty="0" smtClean="0"/>
              <a:t> </a:t>
            </a:r>
            <a:r>
              <a:rPr lang="en-US" dirty="0" err="1" smtClean="0"/>
              <a:t>konstruktivismi</a:t>
            </a:r>
            <a:r>
              <a:rPr lang="en-US" dirty="0" smtClean="0"/>
              <a:t>: </a:t>
            </a:r>
            <a:r>
              <a:rPr lang="en-US" dirty="0" err="1" smtClean="0"/>
              <a:t>sukupuoli</a:t>
            </a:r>
            <a:r>
              <a:rPr lang="en-US" dirty="0" smtClean="0"/>
              <a:t> </a:t>
            </a:r>
            <a:r>
              <a:rPr lang="en-US" dirty="0" err="1" smtClean="0"/>
              <a:t>rakentuu</a:t>
            </a:r>
            <a:r>
              <a:rPr lang="en-US" dirty="0" smtClean="0"/>
              <a:t> </a:t>
            </a:r>
            <a:r>
              <a:rPr lang="en-US" dirty="0" err="1" smtClean="0"/>
              <a:t>vuorovaikutuksessa</a:t>
            </a:r>
            <a:r>
              <a:rPr lang="en-US" dirty="0" smtClean="0"/>
              <a:t> </a:t>
            </a:r>
            <a:r>
              <a:rPr lang="en-US" dirty="0" err="1" smtClean="0"/>
              <a:t>muiden</a:t>
            </a:r>
            <a:r>
              <a:rPr lang="en-US" dirty="0" smtClean="0"/>
              <a:t> </a:t>
            </a:r>
            <a:r>
              <a:rPr lang="en-US" dirty="0" err="1" smtClean="0"/>
              <a:t>ihmisten</a:t>
            </a:r>
            <a:r>
              <a:rPr lang="en-US" dirty="0" smtClean="0"/>
              <a:t> </a:t>
            </a:r>
            <a:r>
              <a:rPr lang="en-US" dirty="0" err="1" smtClean="0"/>
              <a:t>kanssa</a:t>
            </a:r>
            <a:r>
              <a:rPr lang="en-US" dirty="0" smtClean="0"/>
              <a:t>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17189416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Sukupuolen</a:t>
            </a:r>
            <a:r>
              <a:rPr lang="en-US" dirty="0" smtClean="0"/>
              <a:t> </a:t>
            </a:r>
            <a:r>
              <a:rPr lang="en-US" dirty="0" err="1" smtClean="0"/>
              <a:t>määrittely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99017"/>
            <a:ext cx="7772400" cy="4495800"/>
          </a:xfrm>
        </p:spPr>
        <p:txBody>
          <a:bodyPr/>
          <a:lstStyle/>
          <a:p>
            <a:r>
              <a:rPr lang="en-US" dirty="0" err="1" smtClean="0"/>
              <a:t>Juridinen</a:t>
            </a:r>
            <a:r>
              <a:rPr lang="en-US" dirty="0"/>
              <a:t> </a:t>
            </a:r>
            <a:r>
              <a:rPr lang="en-US" dirty="0" err="1" smtClean="0"/>
              <a:t>sukupuolen</a:t>
            </a:r>
            <a:r>
              <a:rPr lang="en-US" dirty="0" smtClean="0"/>
              <a:t> </a:t>
            </a:r>
            <a:r>
              <a:rPr lang="en-US" dirty="0" err="1" smtClean="0"/>
              <a:t>määrittely</a:t>
            </a:r>
            <a:r>
              <a:rPr lang="en-US" dirty="0" smtClean="0"/>
              <a:t> </a:t>
            </a:r>
            <a:r>
              <a:rPr lang="en-US" dirty="0" err="1" smtClean="0"/>
              <a:t>olettaa</a:t>
            </a:r>
            <a:r>
              <a:rPr lang="en-US" dirty="0" smtClean="0"/>
              <a:t> </a:t>
            </a:r>
            <a:r>
              <a:rPr lang="en-US" dirty="0" err="1" smtClean="0"/>
              <a:t>usein</a:t>
            </a:r>
            <a:r>
              <a:rPr lang="en-US" dirty="0" smtClean="0"/>
              <a:t> </a:t>
            </a:r>
            <a:r>
              <a:rPr lang="en-US" dirty="0" err="1" smtClean="0"/>
              <a:t>muuttumatonta</a:t>
            </a:r>
            <a:r>
              <a:rPr lang="en-US" dirty="0" smtClean="0"/>
              <a:t> ja </a:t>
            </a:r>
            <a:r>
              <a:rPr lang="en-US" dirty="0" err="1" smtClean="0"/>
              <a:t>kahtiajakoista</a:t>
            </a:r>
            <a:r>
              <a:rPr lang="en-US" dirty="0" smtClean="0"/>
              <a:t> </a:t>
            </a:r>
            <a:r>
              <a:rPr lang="en-US" dirty="0" err="1" smtClean="0"/>
              <a:t>näkökulmaa</a:t>
            </a:r>
            <a:r>
              <a:rPr lang="en-US" dirty="0" smtClean="0"/>
              <a:t> </a:t>
            </a:r>
            <a:r>
              <a:rPr lang="en-US" dirty="0" err="1" smtClean="0"/>
              <a:t>sukupuoleen</a:t>
            </a:r>
            <a:r>
              <a:rPr lang="en-US" dirty="0" smtClean="0"/>
              <a:t>.</a:t>
            </a:r>
            <a:endParaRPr lang="en-US" dirty="0" smtClean="0"/>
          </a:p>
          <a:p>
            <a:r>
              <a:rPr lang="en-US" dirty="0" err="1" smtClean="0"/>
              <a:t>Tämä</a:t>
            </a:r>
            <a:r>
              <a:rPr lang="en-US" dirty="0" smtClean="0"/>
              <a:t> </a:t>
            </a:r>
            <a:r>
              <a:rPr lang="en-US" dirty="0" err="1" smtClean="0"/>
              <a:t>nostaa</a:t>
            </a:r>
            <a:r>
              <a:rPr lang="en-US" dirty="0" smtClean="0"/>
              <a:t> </a:t>
            </a:r>
            <a:r>
              <a:rPr lang="en-US" dirty="0" err="1" smtClean="0"/>
              <a:t>esiin</a:t>
            </a:r>
            <a:r>
              <a:rPr lang="en-US" dirty="0" smtClean="0"/>
              <a:t> </a:t>
            </a:r>
            <a:r>
              <a:rPr lang="en-US" dirty="0" err="1" smtClean="0"/>
              <a:t>eettisia</a:t>
            </a:r>
            <a:r>
              <a:rPr lang="en-US" dirty="0" smtClean="0"/>
              <a:t> </a:t>
            </a:r>
            <a:r>
              <a:rPr lang="en-US" dirty="0" err="1" smtClean="0"/>
              <a:t>kysymyksiä</a:t>
            </a:r>
            <a:r>
              <a:rPr lang="en-US" dirty="0" smtClean="0"/>
              <a:t> </a:t>
            </a:r>
            <a:r>
              <a:rPr lang="en-US" dirty="0" err="1" smtClean="0"/>
              <a:t>transihmisten</a:t>
            </a:r>
            <a:r>
              <a:rPr lang="en-US" dirty="0" smtClean="0"/>
              <a:t> </a:t>
            </a:r>
            <a:r>
              <a:rPr lang="en-US" dirty="0" err="1" smtClean="0"/>
              <a:t>oikeuksista</a:t>
            </a:r>
            <a:r>
              <a:rPr lang="en-US" dirty="0" smtClean="0"/>
              <a:t> ja </a:t>
            </a:r>
            <a:r>
              <a:rPr lang="en-US" dirty="0" err="1" smtClean="0"/>
              <a:t>velvollisuuksista</a:t>
            </a:r>
            <a:r>
              <a:rPr lang="en-US" dirty="0" smtClean="0"/>
              <a:t>.</a:t>
            </a:r>
            <a:endParaRPr lang="en-US" dirty="0" smtClean="0"/>
          </a:p>
          <a:p>
            <a:r>
              <a:rPr lang="en-US" dirty="0" err="1" smtClean="0"/>
              <a:t>Pitäisikö</a:t>
            </a:r>
            <a:r>
              <a:rPr lang="en-US" dirty="0" smtClean="0"/>
              <a:t> </a:t>
            </a:r>
            <a:r>
              <a:rPr lang="en-US" dirty="0" err="1" smtClean="0"/>
              <a:t>juridiseen</a:t>
            </a:r>
            <a:r>
              <a:rPr lang="en-US" dirty="0" smtClean="0"/>
              <a:t> </a:t>
            </a:r>
            <a:r>
              <a:rPr lang="en-US" dirty="0" err="1" smtClean="0"/>
              <a:t>sukupuoleen</a:t>
            </a:r>
            <a:r>
              <a:rPr lang="en-US" dirty="0" smtClean="0"/>
              <a:t> </a:t>
            </a:r>
            <a:r>
              <a:rPr lang="en-US" dirty="0" err="1" smtClean="0"/>
              <a:t>ottaa</a:t>
            </a:r>
            <a:r>
              <a:rPr lang="en-US" dirty="0"/>
              <a:t> </a:t>
            </a:r>
            <a:r>
              <a:rPr lang="en-US" dirty="0" smtClean="0"/>
              <a:t>“</a:t>
            </a:r>
            <a:r>
              <a:rPr lang="en-US" dirty="0" err="1" smtClean="0"/>
              <a:t>miehen</a:t>
            </a:r>
            <a:r>
              <a:rPr lang="en-US" dirty="0" smtClean="0"/>
              <a:t>” ja “</a:t>
            </a:r>
            <a:r>
              <a:rPr lang="en-US" dirty="0" err="1" smtClean="0"/>
              <a:t>naisen</a:t>
            </a:r>
            <a:r>
              <a:rPr lang="en-US" dirty="0" smtClean="0"/>
              <a:t>” </a:t>
            </a:r>
            <a:r>
              <a:rPr lang="en-US" dirty="0" err="1" smtClean="0"/>
              <a:t>lisäksi</a:t>
            </a:r>
            <a:r>
              <a:rPr lang="en-US" dirty="0" smtClean="0"/>
              <a:t> “</a:t>
            </a:r>
            <a:r>
              <a:rPr lang="en-US" dirty="0" err="1" smtClean="0"/>
              <a:t>muu</a:t>
            </a:r>
            <a:r>
              <a:rPr lang="en-US" dirty="0" smtClean="0"/>
              <a:t> </a:t>
            </a:r>
            <a:r>
              <a:rPr lang="en-US" dirty="0" err="1" smtClean="0"/>
              <a:t>sukupuoli</a:t>
            </a:r>
            <a:r>
              <a:rPr lang="en-US" dirty="0" smtClean="0"/>
              <a:t>”, </a:t>
            </a:r>
            <a:r>
              <a:rPr lang="en-US" dirty="0" err="1" smtClean="0"/>
              <a:t>joka</a:t>
            </a:r>
            <a:r>
              <a:rPr lang="en-US" dirty="0" smtClean="0"/>
              <a:t> </a:t>
            </a:r>
            <a:r>
              <a:rPr lang="en-US" dirty="0" err="1" smtClean="0"/>
              <a:t>ei</a:t>
            </a:r>
            <a:r>
              <a:rPr lang="en-US" dirty="0" smtClean="0"/>
              <a:t> </a:t>
            </a:r>
            <a:r>
              <a:rPr lang="en-US" dirty="0" err="1" smtClean="0"/>
              <a:t>sido</a:t>
            </a:r>
            <a:r>
              <a:rPr lang="en-US" dirty="0" smtClean="0"/>
              <a:t> </a:t>
            </a:r>
            <a:r>
              <a:rPr lang="en-US" dirty="0" err="1" smtClean="0"/>
              <a:t>henkilöä</a:t>
            </a:r>
            <a:r>
              <a:rPr lang="en-US" dirty="0" smtClean="0"/>
              <a:t> </a:t>
            </a:r>
            <a:r>
              <a:rPr lang="en-US" dirty="0" err="1" smtClean="0"/>
              <a:t>valmiiksi</a:t>
            </a:r>
            <a:r>
              <a:rPr lang="en-US" dirty="0" smtClean="0"/>
              <a:t> </a:t>
            </a:r>
            <a:r>
              <a:rPr lang="en-US" dirty="0" err="1" smtClean="0"/>
              <a:t>asetettuihin</a:t>
            </a:r>
            <a:r>
              <a:rPr lang="en-US" dirty="0" smtClean="0"/>
              <a:t> </a:t>
            </a:r>
            <a:r>
              <a:rPr lang="en-US" dirty="0" err="1" smtClean="0"/>
              <a:t>kategorioihin</a:t>
            </a:r>
            <a:r>
              <a:rPr lang="en-US" dirty="0"/>
              <a:t>?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61311903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Feminismin</a:t>
            </a:r>
            <a:r>
              <a:rPr lang="en-US" dirty="0" smtClean="0"/>
              <a:t> </a:t>
            </a:r>
            <a:r>
              <a:rPr lang="en-US" dirty="0" err="1" smtClean="0"/>
              <a:t>aallot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799" y="1416676"/>
            <a:ext cx="8159117" cy="4222124"/>
          </a:xfrm>
        </p:spPr>
        <p:txBody>
          <a:bodyPr/>
          <a:lstStyle/>
          <a:p>
            <a:r>
              <a:rPr lang="en-US" dirty="0" err="1" smtClean="0"/>
              <a:t>Aikamme</a:t>
            </a:r>
            <a:r>
              <a:rPr lang="en-US" dirty="0" smtClean="0"/>
              <a:t> </a:t>
            </a:r>
            <a:r>
              <a:rPr lang="en-US" dirty="0" err="1" smtClean="0"/>
              <a:t>ydinongelma</a:t>
            </a:r>
            <a:r>
              <a:rPr lang="en-US" dirty="0" smtClean="0"/>
              <a:t> on </a:t>
            </a:r>
            <a:r>
              <a:rPr lang="en-US" dirty="0" err="1" smtClean="0"/>
              <a:t>sukupuolieron</a:t>
            </a:r>
            <a:r>
              <a:rPr lang="en-US" dirty="0" smtClean="0"/>
              <a:t> </a:t>
            </a:r>
            <a:r>
              <a:rPr lang="en-US" dirty="0" err="1" smtClean="0"/>
              <a:t>kysymys</a:t>
            </a:r>
            <a:r>
              <a:rPr lang="en-US" dirty="0" smtClean="0"/>
              <a:t>.</a:t>
            </a:r>
            <a:endParaRPr lang="en-US" dirty="0" smtClean="0"/>
          </a:p>
          <a:p>
            <a:pPr lvl="1"/>
            <a:r>
              <a:rPr lang="en-US" dirty="0" err="1" smtClean="0"/>
              <a:t>Onko</a:t>
            </a:r>
            <a:r>
              <a:rPr lang="en-US" dirty="0" smtClean="0"/>
              <a:t> </a:t>
            </a:r>
            <a:r>
              <a:rPr lang="en-US" dirty="0" err="1" smtClean="0"/>
              <a:t>miehillä</a:t>
            </a:r>
            <a:r>
              <a:rPr lang="en-US" dirty="0" smtClean="0"/>
              <a:t> </a:t>
            </a:r>
            <a:r>
              <a:rPr lang="en-US" dirty="0" err="1" smtClean="0"/>
              <a:t>ja</a:t>
            </a:r>
            <a:r>
              <a:rPr lang="en-US" dirty="0" smtClean="0"/>
              <a:t> </a:t>
            </a:r>
            <a:r>
              <a:rPr lang="en-US" dirty="0" err="1" smtClean="0"/>
              <a:t>naisilla</a:t>
            </a:r>
            <a:r>
              <a:rPr lang="en-US" dirty="0" smtClean="0"/>
              <a:t> </a:t>
            </a:r>
            <a:r>
              <a:rPr lang="en-US" dirty="0" err="1" smtClean="0"/>
              <a:t>ratkaisevaa</a:t>
            </a:r>
            <a:r>
              <a:rPr lang="en-US" dirty="0" smtClean="0"/>
              <a:t> </a:t>
            </a:r>
            <a:r>
              <a:rPr lang="en-US" dirty="0" err="1" smtClean="0"/>
              <a:t>eroa</a:t>
            </a:r>
            <a:r>
              <a:rPr lang="en-US" dirty="0" smtClean="0"/>
              <a:t>?</a:t>
            </a:r>
          </a:p>
          <a:p>
            <a:pPr lvl="1"/>
            <a:r>
              <a:rPr lang="en-US" dirty="0" err="1" smtClean="0"/>
              <a:t>Mihin</a:t>
            </a:r>
            <a:r>
              <a:rPr lang="en-US" dirty="0" smtClean="0"/>
              <a:t> </a:t>
            </a:r>
            <a:r>
              <a:rPr lang="en-US" dirty="0" err="1" smtClean="0"/>
              <a:t>perustuu</a:t>
            </a:r>
            <a:r>
              <a:rPr lang="en-US" dirty="0" smtClean="0"/>
              <a:t> </a:t>
            </a:r>
            <a:r>
              <a:rPr lang="en-US" dirty="0" err="1" smtClean="0"/>
              <a:t>naisen</a:t>
            </a:r>
            <a:r>
              <a:rPr lang="en-US" dirty="0" smtClean="0"/>
              <a:t> </a:t>
            </a:r>
            <a:r>
              <a:rPr lang="en-US" dirty="0" err="1" smtClean="0"/>
              <a:t>alisteinen</a:t>
            </a:r>
            <a:r>
              <a:rPr lang="en-US" dirty="0" smtClean="0"/>
              <a:t> </a:t>
            </a:r>
            <a:r>
              <a:rPr lang="en-US" dirty="0" err="1" smtClean="0"/>
              <a:t>asema</a:t>
            </a:r>
            <a:r>
              <a:rPr lang="en-US" dirty="0" smtClean="0"/>
              <a:t> </a:t>
            </a:r>
            <a:r>
              <a:rPr lang="en-US" dirty="0" err="1" smtClean="0"/>
              <a:t>yhteiskunnassa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Ensimmäinen</a:t>
            </a:r>
            <a:r>
              <a:rPr lang="en-US" dirty="0" smtClean="0"/>
              <a:t> </a:t>
            </a:r>
            <a:r>
              <a:rPr lang="en-US" dirty="0" err="1" smtClean="0"/>
              <a:t>aalto</a:t>
            </a:r>
            <a:r>
              <a:rPr lang="en-US" dirty="0" smtClean="0"/>
              <a:t> </a:t>
            </a:r>
            <a:r>
              <a:rPr lang="en-US" dirty="0" smtClean="0"/>
              <a:t>1800-luvulla</a:t>
            </a:r>
            <a:endParaRPr lang="en-US" dirty="0" smtClean="0"/>
          </a:p>
          <a:p>
            <a:pPr lvl="1"/>
            <a:r>
              <a:rPr lang="en-US" dirty="0" err="1" smtClean="0"/>
              <a:t>Liberaalifeministit</a:t>
            </a:r>
            <a:endParaRPr lang="en-US" dirty="0" smtClean="0"/>
          </a:p>
          <a:p>
            <a:pPr lvl="1"/>
            <a:r>
              <a:rPr lang="en-US" dirty="0" err="1" smtClean="0"/>
              <a:t>Naiset</a:t>
            </a:r>
            <a:r>
              <a:rPr lang="en-US" dirty="0" smtClean="0"/>
              <a:t> </a:t>
            </a:r>
            <a:r>
              <a:rPr lang="en-US" dirty="0" err="1" smtClean="0"/>
              <a:t>vapaaksi</a:t>
            </a:r>
            <a:r>
              <a:rPr lang="en-US" dirty="0" smtClean="0"/>
              <a:t> </a:t>
            </a:r>
            <a:r>
              <a:rPr lang="en-US" dirty="0" err="1" smtClean="0"/>
              <a:t>kodin</a:t>
            </a:r>
            <a:r>
              <a:rPr lang="en-US" dirty="0" smtClean="0"/>
              <a:t> </a:t>
            </a:r>
            <a:r>
              <a:rPr lang="en-US" dirty="0" err="1" smtClean="0"/>
              <a:t>piiristä</a:t>
            </a:r>
            <a:r>
              <a:rPr lang="en-US" dirty="0" smtClean="0"/>
              <a:t> </a:t>
            </a:r>
            <a:r>
              <a:rPr lang="en-US" dirty="0" err="1" smtClean="0"/>
              <a:t>yhteiskunnan</a:t>
            </a:r>
            <a:r>
              <a:rPr lang="en-US" dirty="0" smtClean="0"/>
              <a:t> </a:t>
            </a:r>
            <a:r>
              <a:rPr lang="en-US" dirty="0" err="1" smtClean="0"/>
              <a:t>täysivaltaisiksi</a:t>
            </a:r>
            <a:r>
              <a:rPr lang="en-US" dirty="0" smtClean="0"/>
              <a:t> </a:t>
            </a:r>
            <a:r>
              <a:rPr lang="en-US" dirty="0" err="1" smtClean="0"/>
              <a:t>jäseniksi</a:t>
            </a:r>
            <a:r>
              <a:rPr lang="en-US" dirty="0" smtClean="0"/>
              <a:t>.</a:t>
            </a:r>
            <a:endParaRPr lang="en-US" dirty="0" smtClean="0"/>
          </a:p>
          <a:p>
            <a:pPr lvl="1"/>
            <a:r>
              <a:rPr lang="en-US" dirty="0" err="1" smtClean="0"/>
              <a:t>Esim</a:t>
            </a:r>
            <a:r>
              <a:rPr lang="en-US" dirty="0" smtClean="0"/>
              <a:t>. </a:t>
            </a:r>
            <a:r>
              <a:rPr lang="en-US" dirty="0" err="1"/>
              <a:t>t</a:t>
            </a:r>
            <a:r>
              <a:rPr lang="en-US" dirty="0" err="1" smtClean="0"/>
              <a:t>asavertainen</a:t>
            </a:r>
            <a:r>
              <a:rPr lang="en-US" dirty="0" smtClean="0"/>
              <a:t> </a:t>
            </a:r>
            <a:r>
              <a:rPr lang="en-US" dirty="0" err="1" smtClean="0"/>
              <a:t>äänioikeus</a:t>
            </a:r>
            <a:r>
              <a:rPr lang="en-US" dirty="0" smtClean="0"/>
              <a:t> ja </a:t>
            </a:r>
            <a:r>
              <a:rPr lang="en-US" dirty="0" err="1" smtClean="0"/>
              <a:t>lainsäädäntö</a:t>
            </a:r>
            <a:endParaRPr lang="en-US" dirty="0"/>
          </a:p>
          <a:p>
            <a:pPr marL="457200" lvl="1" indent="0">
              <a:buNone/>
            </a:pPr>
            <a:endParaRPr lang="en-US" sz="2600" dirty="0" smtClean="0"/>
          </a:p>
          <a:p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419277533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Feminismin</a:t>
            </a:r>
            <a:r>
              <a:rPr lang="en-US" dirty="0" smtClean="0"/>
              <a:t> </a:t>
            </a:r>
            <a:r>
              <a:rPr lang="en-US" dirty="0" err="1" smtClean="0"/>
              <a:t>aallot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Toinen</a:t>
            </a:r>
            <a:r>
              <a:rPr lang="en-US" dirty="0"/>
              <a:t> </a:t>
            </a:r>
            <a:r>
              <a:rPr lang="en-US" dirty="0" err="1"/>
              <a:t>aalto</a:t>
            </a:r>
            <a:r>
              <a:rPr lang="en-US" dirty="0"/>
              <a:t> 1960-luvulta </a:t>
            </a:r>
            <a:r>
              <a:rPr lang="en-US" dirty="0" err="1" smtClean="0"/>
              <a:t>eteenpäin</a:t>
            </a:r>
            <a:endParaRPr lang="en-US" dirty="0" smtClean="0"/>
          </a:p>
          <a:p>
            <a:pPr lvl="1"/>
            <a:r>
              <a:rPr lang="en-US" dirty="0" err="1" smtClean="0"/>
              <a:t>Vaikka</a:t>
            </a:r>
            <a:r>
              <a:rPr lang="en-US" dirty="0" smtClean="0"/>
              <a:t> </a:t>
            </a:r>
            <a:r>
              <a:rPr lang="en-US" dirty="0" err="1" smtClean="0"/>
              <a:t>naisen</a:t>
            </a:r>
            <a:r>
              <a:rPr lang="en-US" dirty="0" smtClean="0"/>
              <a:t> </a:t>
            </a:r>
            <a:r>
              <a:rPr lang="en-US" dirty="0" err="1" smtClean="0"/>
              <a:t>juridinen</a:t>
            </a:r>
            <a:r>
              <a:rPr lang="en-US" dirty="0" smtClean="0"/>
              <a:t> </a:t>
            </a:r>
            <a:r>
              <a:rPr lang="en-US" dirty="0" err="1" smtClean="0"/>
              <a:t>asema</a:t>
            </a:r>
            <a:r>
              <a:rPr lang="en-US" dirty="0" smtClean="0"/>
              <a:t> </a:t>
            </a:r>
            <a:r>
              <a:rPr lang="en-US" dirty="0" err="1" smtClean="0"/>
              <a:t>parani</a:t>
            </a:r>
            <a:r>
              <a:rPr lang="en-US" dirty="0" smtClean="0"/>
              <a:t>, </a:t>
            </a:r>
            <a:r>
              <a:rPr lang="en-US" dirty="0" err="1" smtClean="0"/>
              <a:t>nainen</a:t>
            </a:r>
            <a:r>
              <a:rPr lang="en-US" dirty="0" smtClean="0"/>
              <a:t> </a:t>
            </a:r>
            <a:r>
              <a:rPr lang="en-US" dirty="0" err="1" smtClean="0"/>
              <a:t>nähtiin</a:t>
            </a:r>
            <a:r>
              <a:rPr lang="en-US" dirty="0" smtClean="0"/>
              <a:t> </a:t>
            </a:r>
            <a:r>
              <a:rPr lang="en-US" dirty="0" err="1" smtClean="0"/>
              <a:t>edelleen</a:t>
            </a:r>
            <a:r>
              <a:rPr lang="en-US" dirty="0" smtClean="0"/>
              <a:t> “</a:t>
            </a:r>
            <a:r>
              <a:rPr lang="en-US" dirty="0" err="1" smtClean="0"/>
              <a:t>toisena</a:t>
            </a:r>
            <a:r>
              <a:rPr lang="en-US" dirty="0" smtClean="0"/>
              <a:t>”, </a:t>
            </a:r>
            <a:r>
              <a:rPr lang="en-US" dirty="0" err="1" smtClean="0"/>
              <a:t>poikeuksena</a:t>
            </a:r>
            <a:r>
              <a:rPr lang="en-US" dirty="0" smtClean="0"/>
              <a:t> </a:t>
            </a:r>
            <a:r>
              <a:rPr lang="en-US" dirty="0" err="1" smtClean="0"/>
              <a:t>normista</a:t>
            </a:r>
            <a:r>
              <a:rPr lang="en-US" dirty="0" smtClean="0"/>
              <a:t> ja </a:t>
            </a:r>
            <a:r>
              <a:rPr lang="en-US" dirty="0" err="1" smtClean="0"/>
              <a:t>alempiarvoisena</a:t>
            </a:r>
            <a:r>
              <a:rPr lang="en-US" dirty="0" smtClean="0"/>
              <a:t> </a:t>
            </a:r>
            <a:r>
              <a:rPr lang="en-US" dirty="0" err="1" smtClean="0"/>
              <a:t>kuin</a:t>
            </a:r>
            <a:r>
              <a:rPr lang="en-US" dirty="0" smtClean="0"/>
              <a:t> </a:t>
            </a:r>
            <a:r>
              <a:rPr lang="en-US" dirty="0" err="1" smtClean="0"/>
              <a:t>miehet</a:t>
            </a:r>
            <a:r>
              <a:rPr lang="en-US" dirty="0" smtClean="0"/>
              <a:t>.</a:t>
            </a:r>
            <a:endParaRPr lang="en-US" dirty="0" smtClean="0"/>
          </a:p>
          <a:p>
            <a:pPr lvl="1"/>
            <a:r>
              <a:rPr lang="en-US" dirty="0" err="1" smtClean="0"/>
              <a:t>Jokapäiväiset</a:t>
            </a:r>
            <a:r>
              <a:rPr lang="en-US" dirty="0" smtClean="0"/>
              <a:t> </a:t>
            </a:r>
            <a:r>
              <a:rPr lang="en-US" dirty="0" err="1" smtClean="0"/>
              <a:t>ihmissuhteet</a:t>
            </a:r>
            <a:r>
              <a:rPr lang="en-US" dirty="0" smtClean="0"/>
              <a:t> ja </a:t>
            </a:r>
            <a:r>
              <a:rPr lang="en-US" dirty="0" err="1" smtClean="0"/>
              <a:t>arkipäiväiset</a:t>
            </a:r>
            <a:r>
              <a:rPr lang="en-US" dirty="0" smtClean="0"/>
              <a:t> </a:t>
            </a:r>
            <a:r>
              <a:rPr lang="en-US" dirty="0" err="1" smtClean="0"/>
              <a:t>toimet</a:t>
            </a:r>
            <a:r>
              <a:rPr lang="en-US" dirty="0" smtClean="0"/>
              <a:t> </a:t>
            </a:r>
            <a:r>
              <a:rPr lang="en-US" dirty="0" err="1" smtClean="0"/>
              <a:t>otettiin</a:t>
            </a:r>
            <a:r>
              <a:rPr lang="en-US" dirty="0" smtClean="0"/>
              <a:t> </a:t>
            </a:r>
            <a:r>
              <a:rPr lang="en-US" dirty="0" err="1" smtClean="0"/>
              <a:t>syyniin</a:t>
            </a:r>
            <a:r>
              <a:rPr lang="en-US" dirty="0" smtClean="0"/>
              <a:t>.</a:t>
            </a:r>
            <a:endParaRPr lang="en-US" dirty="0" smtClean="0"/>
          </a:p>
          <a:p>
            <a:pPr lvl="1"/>
            <a:r>
              <a:rPr lang="en-US" dirty="0" err="1" smtClean="0"/>
              <a:t>Naisen</a:t>
            </a:r>
            <a:r>
              <a:rPr lang="en-US" dirty="0" smtClean="0"/>
              <a:t> </a:t>
            </a:r>
            <a:r>
              <a:rPr lang="en-US" dirty="0" err="1" smtClean="0"/>
              <a:t>alisteisen</a:t>
            </a:r>
            <a:r>
              <a:rPr lang="en-US" dirty="0" smtClean="0"/>
              <a:t> </a:t>
            </a:r>
            <a:r>
              <a:rPr lang="en-US" dirty="0" err="1" smtClean="0"/>
              <a:t>aseman</a:t>
            </a:r>
            <a:r>
              <a:rPr lang="en-US" dirty="0" smtClean="0"/>
              <a:t> </a:t>
            </a:r>
            <a:r>
              <a:rPr lang="en-US" dirty="0" err="1" smtClean="0"/>
              <a:t>pohjana</a:t>
            </a:r>
            <a:r>
              <a:rPr lang="en-US" dirty="0" smtClean="0"/>
              <a:t> </a:t>
            </a:r>
            <a:r>
              <a:rPr lang="en-US" dirty="0" err="1" smtClean="0"/>
              <a:t>nähdään</a:t>
            </a:r>
            <a:r>
              <a:rPr lang="en-US" dirty="0" smtClean="0"/>
              <a:t> </a:t>
            </a:r>
            <a:r>
              <a:rPr lang="en-US" dirty="0" err="1" smtClean="0"/>
              <a:t>niin</a:t>
            </a:r>
            <a:r>
              <a:rPr lang="en-US" dirty="0" smtClean="0"/>
              <a:t> </a:t>
            </a:r>
            <a:r>
              <a:rPr lang="en-US" dirty="0" err="1" smtClean="0"/>
              <a:t>valtarakenteet</a:t>
            </a:r>
            <a:r>
              <a:rPr lang="en-US" dirty="0" smtClean="0"/>
              <a:t>, </a:t>
            </a:r>
            <a:r>
              <a:rPr lang="en-US" dirty="0" err="1" smtClean="0"/>
              <a:t>kielenkäyttö</a:t>
            </a:r>
            <a:r>
              <a:rPr lang="en-US" dirty="0" smtClean="0"/>
              <a:t> </a:t>
            </a:r>
            <a:r>
              <a:rPr lang="en-US" dirty="0" err="1" smtClean="0"/>
              <a:t>kuin</a:t>
            </a:r>
            <a:r>
              <a:rPr lang="en-US" dirty="0" smtClean="0"/>
              <a:t> </a:t>
            </a:r>
            <a:r>
              <a:rPr lang="en-US" dirty="0" err="1" smtClean="0"/>
              <a:t>seksuaalisuus</a:t>
            </a:r>
            <a:r>
              <a:rPr lang="en-US" dirty="0" smtClean="0"/>
              <a:t>.</a:t>
            </a:r>
            <a:endParaRPr lang="en-US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100159406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Radikaalifeminismi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96292"/>
            <a:ext cx="7772400" cy="4495800"/>
          </a:xfrm>
        </p:spPr>
        <p:txBody>
          <a:bodyPr/>
          <a:lstStyle/>
          <a:p>
            <a:r>
              <a:rPr lang="en-US" dirty="0" err="1" smtClean="0"/>
              <a:t>Naisen</a:t>
            </a:r>
            <a:r>
              <a:rPr lang="en-US" dirty="0" smtClean="0"/>
              <a:t> </a:t>
            </a:r>
            <a:r>
              <a:rPr lang="en-US" dirty="0" err="1" smtClean="0"/>
              <a:t>alisteinen</a:t>
            </a:r>
            <a:r>
              <a:rPr lang="en-US" dirty="0" smtClean="0"/>
              <a:t> </a:t>
            </a:r>
            <a:r>
              <a:rPr lang="en-US" dirty="0" err="1" smtClean="0"/>
              <a:t>asema</a:t>
            </a:r>
            <a:r>
              <a:rPr lang="en-US" dirty="0" smtClean="0"/>
              <a:t> </a:t>
            </a:r>
            <a:r>
              <a:rPr lang="en-US" dirty="0" err="1" smtClean="0"/>
              <a:t>patriarkaatin</a:t>
            </a:r>
            <a:r>
              <a:rPr lang="en-US" dirty="0" smtClean="0"/>
              <a:t>, </a:t>
            </a:r>
            <a:r>
              <a:rPr lang="en-US" dirty="0" err="1" smtClean="0"/>
              <a:t>vallankäytön</a:t>
            </a:r>
            <a:r>
              <a:rPr lang="en-US" dirty="0" smtClean="0"/>
              <a:t> ja </a:t>
            </a:r>
            <a:r>
              <a:rPr lang="en-US" dirty="0" err="1" smtClean="0"/>
              <a:t>seksuaalisuuden</a:t>
            </a:r>
            <a:r>
              <a:rPr lang="en-US" dirty="0" smtClean="0"/>
              <a:t> </a:t>
            </a:r>
            <a:r>
              <a:rPr lang="en-US" dirty="0" err="1" smtClean="0"/>
              <a:t>kautta</a:t>
            </a:r>
            <a:r>
              <a:rPr lang="en-US" dirty="0" smtClean="0"/>
              <a:t>.</a:t>
            </a:r>
            <a:endParaRPr lang="en-US" dirty="0" smtClean="0"/>
          </a:p>
          <a:p>
            <a:r>
              <a:rPr lang="en-US" dirty="0" err="1" smtClean="0"/>
              <a:t>Yksi</a:t>
            </a:r>
            <a:r>
              <a:rPr lang="en-US" dirty="0" smtClean="0"/>
              <a:t> </a:t>
            </a:r>
            <a:r>
              <a:rPr lang="en-US" dirty="0" err="1" smtClean="0"/>
              <a:t>syy</a:t>
            </a:r>
            <a:r>
              <a:rPr lang="en-US" dirty="0" smtClean="0"/>
              <a:t> </a:t>
            </a:r>
            <a:r>
              <a:rPr lang="en-US" dirty="0" err="1" smtClean="0"/>
              <a:t>tähän</a:t>
            </a:r>
            <a:r>
              <a:rPr lang="en-US" dirty="0" smtClean="0"/>
              <a:t> </a:t>
            </a:r>
            <a:r>
              <a:rPr lang="en-US" dirty="0" err="1" smtClean="0"/>
              <a:t>asemaan</a:t>
            </a:r>
            <a:r>
              <a:rPr lang="en-US" dirty="0" smtClean="0"/>
              <a:t> on </a:t>
            </a:r>
            <a:r>
              <a:rPr lang="en-US" dirty="0" err="1" smtClean="0"/>
              <a:t>naisen</a:t>
            </a:r>
            <a:r>
              <a:rPr lang="en-US" dirty="0" smtClean="0"/>
              <a:t> </a:t>
            </a:r>
            <a:r>
              <a:rPr lang="en-US" dirty="0" err="1" smtClean="0"/>
              <a:t>biologinen</a:t>
            </a:r>
            <a:r>
              <a:rPr lang="en-US" dirty="0" smtClean="0"/>
              <a:t> </a:t>
            </a:r>
            <a:r>
              <a:rPr lang="en-US" dirty="0" err="1" smtClean="0"/>
              <a:t>syy</a:t>
            </a:r>
            <a:r>
              <a:rPr lang="en-US" dirty="0" smtClean="0"/>
              <a:t> </a:t>
            </a:r>
            <a:r>
              <a:rPr lang="en-US" dirty="0" err="1" smtClean="0"/>
              <a:t>synnyttää</a:t>
            </a:r>
            <a:r>
              <a:rPr lang="en-US" dirty="0" smtClean="0"/>
              <a:t>.</a:t>
            </a:r>
            <a:endParaRPr lang="en-US" dirty="0" smtClean="0"/>
          </a:p>
          <a:p>
            <a:r>
              <a:rPr lang="en-US" dirty="0" err="1" smtClean="0"/>
              <a:t>Toinen</a:t>
            </a:r>
            <a:r>
              <a:rPr lang="en-US" dirty="0" smtClean="0"/>
              <a:t> </a:t>
            </a:r>
            <a:r>
              <a:rPr lang="en-US" dirty="0" err="1" smtClean="0"/>
              <a:t>syy</a:t>
            </a:r>
            <a:r>
              <a:rPr lang="en-US" dirty="0" smtClean="0"/>
              <a:t> on se, </a:t>
            </a:r>
            <a:r>
              <a:rPr lang="en-US" dirty="0" err="1" smtClean="0"/>
              <a:t>että</a:t>
            </a:r>
            <a:r>
              <a:rPr lang="en-US" dirty="0" smtClean="0"/>
              <a:t> </a:t>
            </a:r>
            <a:r>
              <a:rPr lang="en-US" dirty="0" err="1" smtClean="0"/>
              <a:t>naiseudelle</a:t>
            </a:r>
            <a:r>
              <a:rPr lang="en-US" dirty="0" smtClean="0"/>
              <a:t> </a:t>
            </a:r>
            <a:r>
              <a:rPr lang="en-US" dirty="0" err="1" smtClean="0"/>
              <a:t>ei</a:t>
            </a:r>
            <a:r>
              <a:rPr lang="en-US" dirty="0" smtClean="0"/>
              <a:t> </a:t>
            </a:r>
            <a:r>
              <a:rPr lang="en-US" dirty="0" err="1" smtClean="0"/>
              <a:t>anneta</a:t>
            </a:r>
            <a:r>
              <a:rPr lang="en-US" dirty="0" smtClean="0"/>
              <a:t> </a:t>
            </a:r>
            <a:r>
              <a:rPr lang="en-US" dirty="0" err="1" smtClean="0"/>
              <a:t>tarpeeksi</a:t>
            </a:r>
            <a:r>
              <a:rPr lang="en-US" dirty="0" smtClean="0"/>
              <a:t> </a:t>
            </a:r>
            <a:r>
              <a:rPr lang="en-US" dirty="0" err="1" smtClean="0"/>
              <a:t>arvoa</a:t>
            </a:r>
            <a:r>
              <a:rPr lang="en-US" dirty="0" smtClean="0"/>
              <a:t> </a:t>
            </a:r>
            <a:r>
              <a:rPr lang="en-US" dirty="0" err="1" smtClean="0"/>
              <a:t>yhteiskunnassa</a:t>
            </a:r>
            <a:r>
              <a:rPr lang="en-US" dirty="0" smtClean="0"/>
              <a:t>.</a:t>
            </a:r>
            <a:endParaRPr lang="en-US" dirty="0" smtClean="0"/>
          </a:p>
          <a:p>
            <a:r>
              <a:rPr lang="en-US" dirty="0" err="1" smtClean="0"/>
              <a:t>Kolmas</a:t>
            </a:r>
            <a:r>
              <a:rPr lang="en-US" dirty="0" smtClean="0"/>
              <a:t> </a:t>
            </a:r>
            <a:r>
              <a:rPr lang="en-US" dirty="0" err="1" smtClean="0"/>
              <a:t>syy</a:t>
            </a:r>
            <a:r>
              <a:rPr lang="en-US" dirty="0" smtClean="0"/>
              <a:t> on </a:t>
            </a:r>
            <a:r>
              <a:rPr lang="en-US" dirty="0" err="1" smtClean="0"/>
              <a:t>yhteiskunnassa</a:t>
            </a:r>
            <a:r>
              <a:rPr lang="en-US" dirty="0" smtClean="0"/>
              <a:t> </a:t>
            </a:r>
            <a:r>
              <a:rPr lang="en-US" dirty="0" err="1" smtClean="0"/>
              <a:t>vallalla</a:t>
            </a:r>
            <a:r>
              <a:rPr lang="en-US" dirty="0" smtClean="0"/>
              <a:t> </a:t>
            </a:r>
            <a:r>
              <a:rPr lang="en-US" dirty="0" err="1" smtClean="0"/>
              <a:t>olevat</a:t>
            </a:r>
            <a:r>
              <a:rPr lang="en-US" dirty="0" smtClean="0"/>
              <a:t> </a:t>
            </a:r>
            <a:r>
              <a:rPr lang="en-US" dirty="0" err="1" smtClean="0"/>
              <a:t>sukupuoliroolit</a:t>
            </a:r>
            <a:r>
              <a:rPr lang="en-US" dirty="0" smtClean="0"/>
              <a:t> ja –</a:t>
            </a:r>
            <a:r>
              <a:rPr lang="en-US" dirty="0" err="1" smtClean="0"/>
              <a:t>stereotypiat</a:t>
            </a:r>
            <a:r>
              <a:rPr lang="en-US" dirty="0" smtClean="0"/>
              <a:t>, </a:t>
            </a:r>
            <a:r>
              <a:rPr lang="en-US" dirty="0" err="1" smtClean="0"/>
              <a:t>joita</a:t>
            </a:r>
            <a:r>
              <a:rPr lang="en-US" dirty="0" smtClean="0"/>
              <a:t> </a:t>
            </a:r>
            <a:r>
              <a:rPr lang="en-US" dirty="0" err="1" smtClean="0"/>
              <a:t>pidetään</a:t>
            </a:r>
            <a:r>
              <a:rPr lang="en-US" dirty="0" smtClean="0"/>
              <a:t> </a:t>
            </a:r>
            <a:r>
              <a:rPr lang="en-US" dirty="0" err="1" smtClean="0"/>
              <a:t>ihmisolemukseen</a:t>
            </a:r>
            <a:r>
              <a:rPr lang="en-US" dirty="0" smtClean="0"/>
              <a:t> </a:t>
            </a:r>
            <a:r>
              <a:rPr lang="en-US" dirty="0" err="1" smtClean="0"/>
              <a:t>kuuluvina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3356853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Onko</a:t>
            </a:r>
            <a:r>
              <a:rPr lang="en-US" dirty="0" smtClean="0"/>
              <a:t> “</a:t>
            </a:r>
            <a:r>
              <a:rPr lang="en-US" dirty="0" err="1" smtClean="0"/>
              <a:t>naista</a:t>
            </a:r>
            <a:r>
              <a:rPr lang="en-US" dirty="0" smtClean="0"/>
              <a:t>” </a:t>
            </a:r>
            <a:r>
              <a:rPr lang="en-US" dirty="0" err="1" smtClean="0"/>
              <a:t>olemassa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8491" y="1468191"/>
            <a:ext cx="7659710" cy="4217197"/>
          </a:xfrm>
        </p:spPr>
        <p:txBody>
          <a:bodyPr/>
          <a:lstStyle/>
          <a:p>
            <a:r>
              <a:rPr lang="en-US" dirty="0" smtClean="0"/>
              <a:t>Luce </a:t>
            </a:r>
            <a:r>
              <a:rPr lang="en-US" dirty="0" err="1" smtClean="0"/>
              <a:t>Irigaray</a:t>
            </a:r>
            <a:endParaRPr lang="en-US" dirty="0" smtClean="0"/>
          </a:p>
          <a:p>
            <a:pPr lvl="1"/>
            <a:r>
              <a:rPr lang="en-US" dirty="0" err="1" smtClean="0"/>
              <a:t>Kahtiajakoa</a:t>
            </a:r>
            <a:r>
              <a:rPr lang="en-US" dirty="0" smtClean="0"/>
              <a:t> </a:t>
            </a:r>
            <a:r>
              <a:rPr lang="en-US" dirty="0" err="1" smtClean="0"/>
              <a:t>miehyyden</a:t>
            </a:r>
            <a:r>
              <a:rPr lang="en-US" dirty="0" smtClean="0"/>
              <a:t> ja </a:t>
            </a:r>
            <a:r>
              <a:rPr lang="en-US" dirty="0" err="1" smtClean="0"/>
              <a:t>naiseuden</a:t>
            </a:r>
            <a:r>
              <a:rPr lang="en-US" dirty="0" smtClean="0"/>
              <a:t> </a:t>
            </a:r>
            <a:r>
              <a:rPr lang="en-US" dirty="0" err="1" smtClean="0"/>
              <a:t>välillä</a:t>
            </a:r>
            <a:r>
              <a:rPr lang="en-US" dirty="0" smtClean="0"/>
              <a:t> </a:t>
            </a:r>
            <a:r>
              <a:rPr lang="en-US" dirty="0" err="1" smtClean="0"/>
              <a:t>ei</a:t>
            </a:r>
            <a:r>
              <a:rPr lang="en-US" dirty="0" smtClean="0"/>
              <a:t> </a:t>
            </a:r>
            <a:r>
              <a:rPr lang="en-US" dirty="0" smtClean="0"/>
              <a:t>ole.</a:t>
            </a:r>
            <a:endParaRPr lang="en-US" dirty="0" smtClean="0"/>
          </a:p>
          <a:p>
            <a:pPr lvl="1"/>
            <a:r>
              <a:rPr lang="en-US" dirty="0" err="1" smtClean="0"/>
              <a:t>Kulttuuri</a:t>
            </a:r>
            <a:r>
              <a:rPr lang="en-US" dirty="0" smtClean="0"/>
              <a:t> on “</a:t>
            </a:r>
            <a:r>
              <a:rPr lang="en-US" dirty="0" err="1" smtClean="0"/>
              <a:t>miehen</a:t>
            </a:r>
            <a:r>
              <a:rPr lang="en-US" dirty="0" smtClean="0"/>
              <a:t> </a:t>
            </a:r>
            <a:r>
              <a:rPr lang="en-US" dirty="0" err="1" smtClean="0"/>
              <a:t>kategorian</a:t>
            </a:r>
            <a:r>
              <a:rPr lang="en-US" dirty="0" smtClean="0"/>
              <a:t>” </a:t>
            </a:r>
            <a:r>
              <a:rPr lang="en-US" dirty="0" err="1" smtClean="0"/>
              <a:t>määrittelemää</a:t>
            </a:r>
            <a:r>
              <a:rPr lang="en-US" dirty="0" smtClean="0"/>
              <a:t>.</a:t>
            </a:r>
            <a:endParaRPr lang="en-US" dirty="0" smtClean="0"/>
          </a:p>
          <a:p>
            <a:pPr lvl="1"/>
            <a:r>
              <a:rPr lang="en-US" dirty="0" smtClean="0"/>
              <a:t>“</a:t>
            </a:r>
            <a:r>
              <a:rPr lang="en-US" dirty="0" err="1"/>
              <a:t>N</a:t>
            </a:r>
            <a:r>
              <a:rPr lang="en-US" dirty="0" err="1" smtClean="0"/>
              <a:t>aista</a:t>
            </a:r>
            <a:r>
              <a:rPr lang="en-US" dirty="0" smtClean="0"/>
              <a:t>” </a:t>
            </a:r>
            <a:r>
              <a:rPr lang="en-US" dirty="0" err="1" smtClean="0"/>
              <a:t>ei</a:t>
            </a:r>
            <a:r>
              <a:rPr lang="en-US" dirty="0" smtClean="0"/>
              <a:t> ole </a:t>
            </a:r>
            <a:r>
              <a:rPr lang="en-US" dirty="0" err="1" smtClean="0"/>
              <a:t>yhteiskunnassa</a:t>
            </a:r>
            <a:r>
              <a:rPr lang="en-US" dirty="0" smtClean="0"/>
              <a:t>.</a:t>
            </a:r>
            <a:endParaRPr lang="en-US" dirty="0" smtClean="0"/>
          </a:p>
          <a:p>
            <a:pPr lvl="1"/>
            <a:r>
              <a:rPr lang="en-US" dirty="0" err="1" smtClean="0"/>
              <a:t>Kaikki</a:t>
            </a:r>
            <a:r>
              <a:rPr lang="en-US" dirty="0" smtClean="0"/>
              <a:t> </a:t>
            </a:r>
            <a:r>
              <a:rPr lang="en-US" dirty="0" err="1" smtClean="0"/>
              <a:t>neutraali</a:t>
            </a:r>
            <a:r>
              <a:rPr lang="en-US" dirty="0" smtClean="0"/>
              <a:t> on </a:t>
            </a:r>
            <a:r>
              <a:rPr lang="en-US" dirty="0" err="1" smtClean="0"/>
              <a:t>näennäistä</a:t>
            </a:r>
            <a:r>
              <a:rPr lang="en-US" dirty="0" smtClean="0"/>
              <a:t>, </a:t>
            </a:r>
            <a:r>
              <a:rPr lang="en-US" dirty="0" err="1" smtClean="0"/>
              <a:t>sillä</a:t>
            </a:r>
            <a:r>
              <a:rPr lang="en-US" dirty="0" smtClean="0"/>
              <a:t> se on </a:t>
            </a:r>
            <a:r>
              <a:rPr lang="en-US" dirty="0" err="1" smtClean="0"/>
              <a:t>aina</a:t>
            </a:r>
            <a:r>
              <a:rPr lang="en-US" dirty="0" smtClean="0"/>
              <a:t> </a:t>
            </a:r>
            <a:r>
              <a:rPr lang="en-US" dirty="0" err="1" smtClean="0"/>
              <a:t>suhteessa</a:t>
            </a:r>
            <a:r>
              <a:rPr lang="en-US" dirty="0" smtClean="0"/>
              <a:t> </a:t>
            </a:r>
            <a:r>
              <a:rPr lang="en-US" dirty="0" err="1" smtClean="0"/>
              <a:t>mieheen</a:t>
            </a:r>
            <a:r>
              <a:rPr lang="en-US" dirty="0" smtClean="0"/>
              <a:t>.</a:t>
            </a:r>
            <a:endParaRPr lang="en-US" dirty="0" smtClean="0"/>
          </a:p>
          <a:p>
            <a:pPr lvl="1"/>
            <a:r>
              <a:rPr lang="en-US" dirty="0" err="1" smtClean="0"/>
              <a:t>Naiseus</a:t>
            </a:r>
            <a:r>
              <a:rPr lang="en-US" dirty="0" smtClean="0"/>
              <a:t> </a:t>
            </a:r>
            <a:r>
              <a:rPr lang="en-US" dirty="0" err="1" smtClean="0"/>
              <a:t>ei</a:t>
            </a:r>
            <a:r>
              <a:rPr lang="en-US" dirty="0" smtClean="0"/>
              <a:t> ole </a:t>
            </a:r>
            <a:r>
              <a:rPr lang="en-US" dirty="0" err="1" smtClean="0"/>
              <a:t>miehyyden</a:t>
            </a:r>
            <a:r>
              <a:rPr lang="en-US" dirty="0" smtClean="0"/>
              <a:t> </a:t>
            </a:r>
            <a:r>
              <a:rPr lang="en-US" dirty="0" err="1" smtClean="0"/>
              <a:t>puutetta</a:t>
            </a:r>
            <a:r>
              <a:rPr lang="en-US" dirty="0" smtClean="0"/>
              <a:t>.</a:t>
            </a:r>
            <a:endParaRPr lang="en-US" dirty="0"/>
          </a:p>
          <a:p>
            <a:pPr lvl="1"/>
            <a:r>
              <a:rPr lang="en-US" dirty="0" err="1" smtClean="0"/>
              <a:t>Naiseus</a:t>
            </a:r>
            <a:r>
              <a:rPr lang="en-US" dirty="0" smtClean="0"/>
              <a:t> </a:t>
            </a:r>
            <a:r>
              <a:rPr lang="en-US" dirty="0" err="1" smtClean="0"/>
              <a:t>pitää</a:t>
            </a:r>
            <a:r>
              <a:rPr lang="en-US" dirty="0" smtClean="0"/>
              <a:t> </a:t>
            </a:r>
            <a:r>
              <a:rPr lang="en-US" dirty="0" err="1" smtClean="0"/>
              <a:t>puhua</a:t>
            </a:r>
            <a:r>
              <a:rPr lang="en-US" dirty="0" smtClean="0"/>
              <a:t> </a:t>
            </a:r>
            <a:r>
              <a:rPr lang="en-US" dirty="0" err="1" smtClean="0"/>
              <a:t>näkyväksi</a:t>
            </a:r>
            <a:r>
              <a:rPr lang="en-US" dirty="0" smtClean="0"/>
              <a:t>, </a:t>
            </a:r>
            <a:r>
              <a:rPr lang="en-US" dirty="0" err="1" smtClean="0"/>
              <a:t>jotta</a:t>
            </a:r>
            <a:r>
              <a:rPr lang="en-US" dirty="0" smtClean="0"/>
              <a:t> </a:t>
            </a:r>
            <a:r>
              <a:rPr lang="en-US" dirty="0" err="1" smtClean="0"/>
              <a:t>tasa-arvoa</a:t>
            </a:r>
            <a:r>
              <a:rPr lang="en-US" dirty="0" smtClean="0"/>
              <a:t> </a:t>
            </a:r>
            <a:r>
              <a:rPr lang="en-US" dirty="0" err="1" smtClean="0"/>
              <a:t>voisi</a:t>
            </a:r>
            <a:r>
              <a:rPr lang="en-US" dirty="0" smtClean="0"/>
              <a:t> </a:t>
            </a:r>
            <a:r>
              <a:rPr lang="en-US" dirty="0" smtClean="0"/>
              <a:t>olla.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9058393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Suoritettu</a:t>
            </a:r>
            <a:r>
              <a:rPr lang="en-US" dirty="0" smtClean="0"/>
              <a:t> </a:t>
            </a:r>
            <a:r>
              <a:rPr lang="en-US" dirty="0" err="1" smtClean="0"/>
              <a:t>sukupuoli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Judith Butler</a:t>
            </a:r>
          </a:p>
          <a:p>
            <a:pPr lvl="1"/>
            <a:r>
              <a:rPr lang="en-US" dirty="0" err="1" smtClean="0"/>
              <a:t>Jako</a:t>
            </a:r>
            <a:r>
              <a:rPr lang="en-US" dirty="0" smtClean="0"/>
              <a:t> </a:t>
            </a:r>
            <a:r>
              <a:rPr lang="en-US" dirty="0" err="1" smtClean="0"/>
              <a:t>biologiseen</a:t>
            </a:r>
            <a:r>
              <a:rPr lang="en-US" dirty="0" smtClean="0"/>
              <a:t> ja </a:t>
            </a:r>
            <a:r>
              <a:rPr lang="en-US" dirty="0" err="1" smtClean="0"/>
              <a:t>sosiaaliseen</a:t>
            </a:r>
            <a:r>
              <a:rPr lang="en-US" dirty="0" smtClean="0"/>
              <a:t> </a:t>
            </a:r>
            <a:r>
              <a:rPr lang="en-US" dirty="0" err="1" smtClean="0"/>
              <a:t>sukupuoleen</a:t>
            </a:r>
            <a:r>
              <a:rPr lang="en-US" dirty="0" smtClean="0"/>
              <a:t> on </a:t>
            </a:r>
            <a:r>
              <a:rPr lang="en-US" dirty="0" err="1" smtClean="0"/>
              <a:t>mieletön</a:t>
            </a:r>
            <a:r>
              <a:rPr lang="en-US" dirty="0" smtClean="0"/>
              <a:t>.</a:t>
            </a:r>
            <a:endParaRPr lang="en-US" dirty="0" smtClean="0"/>
          </a:p>
          <a:p>
            <a:pPr lvl="1"/>
            <a:r>
              <a:rPr lang="en-US" dirty="0" err="1" smtClean="0"/>
              <a:t>Sukupuoli</a:t>
            </a:r>
            <a:r>
              <a:rPr lang="en-US" dirty="0" smtClean="0"/>
              <a:t> </a:t>
            </a:r>
            <a:r>
              <a:rPr lang="en-US" dirty="0" err="1" smtClean="0"/>
              <a:t>rakentuu</a:t>
            </a:r>
            <a:r>
              <a:rPr lang="en-US" dirty="0" smtClean="0"/>
              <a:t> </a:t>
            </a:r>
            <a:r>
              <a:rPr lang="en-US" dirty="0" err="1" smtClean="0"/>
              <a:t>tekemisestä</a:t>
            </a:r>
            <a:r>
              <a:rPr lang="en-US" dirty="0" smtClean="0"/>
              <a:t>, se on “</a:t>
            </a:r>
            <a:r>
              <a:rPr lang="en-US" dirty="0" err="1" smtClean="0"/>
              <a:t>performatiivista</a:t>
            </a:r>
            <a:r>
              <a:rPr lang="en-US" dirty="0" smtClean="0"/>
              <a:t>”.</a:t>
            </a:r>
            <a:endParaRPr lang="en-US" dirty="0" smtClean="0"/>
          </a:p>
          <a:p>
            <a:pPr lvl="1"/>
            <a:r>
              <a:rPr lang="en-US" dirty="0" err="1"/>
              <a:t>S</a:t>
            </a:r>
            <a:r>
              <a:rPr lang="en-US" dirty="0" err="1" smtClean="0"/>
              <a:t>ukupuolta</a:t>
            </a:r>
            <a:r>
              <a:rPr lang="en-US" dirty="0" smtClean="0"/>
              <a:t> </a:t>
            </a:r>
            <a:r>
              <a:rPr lang="en-US" dirty="0" err="1"/>
              <a:t>tuotetaan</a:t>
            </a:r>
            <a:r>
              <a:rPr lang="en-US" dirty="0"/>
              <a:t> </a:t>
            </a:r>
            <a:r>
              <a:rPr lang="en-US" dirty="0" err="1"/>
              <a:t>toistamalla</a:t>
            </a:r>
            <a:r>
              <a:rPr lang="en-US" dirty="0"/>
              <a:t> </a:t>
            </a:r>
            <a:r>
              <a:rPr lang="en-US" dirty="0" err="1" smtClean="0"/>
              <a:t>tiettyjä</a:t>
            </a:r>
            <a:r>
              <a:rPr lang="en-US" dirty="0" smtClean="0"/>
              <a:t> </a:t>
            </a:r>
            <a:r>
              <a:rPr lang="en-US" dirty="0" err="1"/>
              <a:t>kulttuurisesti</a:t>
            </a:r>
            <a:r>
              <a:rPr lang="en-US" dirty="0"/>
              <a:t> </a:t>
            </a:r>
            <a:r>
              <a:rPr lang="en-US" dirty="0" err="1"/>
              <a:t>miehisiksi</a:t>
            </a:r>
            <a:r>
              <a:rPr lang="en-US" dirty="0"/>
              <a:t> ja </a:t>
            </a:r>
            <a:r>
              <a:rPr lang="en-US" dirty="0" err="1"/>
              <a:t>naisisiksi</a:t>
            </a:r>
            <a:r>
              <a:rPr lang="en-US" dirty="0"/>
              <a:t> </a:t>
            </a:r>
            <a:r>
              <a:rPr lang="en-US" dirty="0" err="1" smtClean="0"/>
              <a:t>miellettyjä</a:t>
            </a:r>
            <a:r>
              <a:rPr lang="en-US" dirty="0" smtClean="0"/>
              <a:t> </a:t>
            </a:r>
            <a:r>
              <a:rPr lang="en-US" dirty="0" err="1"/>
              <a:t>tekoja</a:t>
            </a:r>
            <a:r>
              <a:rPr lang="en-US" dirty="0"/>
              <a:t> – </a:t>
            </a:r>
            <a:r>
              <a:rPr lang="en-US" dirty="0" err="1" smtClean="0"/>
              <a:t>eleitä</a:t>
            </a:r>
            <a:r>
              <a:rPr lang="en-US" dirty="0" smtClean="0"/>
              <a:t>, </a:t>
            </a:r>
            <a:r>
              <a:rPr lang="en-US" dirty="0" err="1"/>
              <a:t>asentoja</a:t>
            </a:r>
            <a:r>
              <a:rPr lang="en-US" dirty="0"/>
              <a:t>, </a:t>
            </a:r>
            <a:r>
              <a:rPr lang="en-US" dirty="0" err="1"/>
              <a:t>puhetapoja</a:t>
            </a:r>
            <a:r>
              <a:rPr lang="en-US" dirty="0" smtClean="0"/>
              <a:t>.</a:t>
            </a:r>
          </a:p>
          <a:p>
            <a:pPr lvl="1"/>
            <a:r>
              <a:rPr lang="en-US" dirty="0" err="1" smtClean="0"/>
              <a:t>heteronormatiivisuus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3123407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Idea3_pp-ope_pohja">
  <a:themeElements>
    <a:clrScheme name="Blank Presentation 4">
      <a:dk1>
        <a:srgbClr val="000000"/>
      </a:dk1>
      <a:lt1>
        <a:srgbClr val="DEF6F1"/>
      </a:lt1>
      <a:dk2>
        <a:srgbClr val="000000"/>
      </a:dk2>
      <a:lt2>
        <a:srgbClr val="969696"/>
      </a:lt2>
      <a:accent1>
        <a:srgbClr val="FFFFFF"/>
      </a:accent1>
      <a:accent2>
        <a:srgbClr val="8DC6FF"/>
      </a:accent2>
      <a:accent3>
        <a:srgbClr val="ECFAF7"/>
      </a:accent3>
      <a:accent4>
        <a:srgbClr val="000000"/>
      </a:accent4>
      <a:accent5>
        <a:srgbClr val="FFFFFF"/>
      </a:accent5>
      <a:accent6>
        <a:srgbClr val="7FB3E7"/>
      </a:accent6>
      <a:hlink>
        <a:srgbClr val="0066CC"/>
      </a:hlink>
      <a:folHlink>
        <a:srgbClr val="00A800"/>
      </a:folHlink>
    </a:clrScheme>
    <a:fontScheme name="Blank Presentation">
      <a:majorFont>
        <a:latin typeface="Verdana"/>
        <a:ea typeface="ＭＳ Ｐゴシック"/>
        <a:cs typeface="Geneva"/>
      </a:majorFont>
      <a:minorFont>
        <a:latin typeface="Verdana"/>
        <a:ea typeface="ＭＳ Ｐゴシック"/>
        <a:cs typeface="Genev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i-FI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Lucida Grande" charset="0"/>
            <a:ea typeface="ＭＳ Ｐゴシック" charset="0"/>
            <a:cs typeface="Genev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i-FI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Lucida Grande" charset="0"/>
            <a:ea typeface="ＭＳ Ｐゴシック" charset="0"/>
            <a:cs typeface="Geneva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Idea3_pp-ope_pohja.thmx</Template>
  <TotalTime>1698</TotalTime>
  <Words>392</Words>
  <Application>Microsoft Office PowerPoint</Application>
  <PresentationFormat>Näytössä katseltava diaesitys (4:3)</PresentationFormat>
  <Paragraphs>53</Paragraphs>
  <Slides>9</Slides>
  <Notes>1</Notes>
  <HiddenSlides>0</HiddenSlides>
  <MMClips>0</MMClips>
  <ScaleCrop>false</ScaleCrop>
  <HeadingPairs>
    <vt:vector size="6" baseType="variant">
      <vt:variant>
        <vt:lpstr>Käytetyt fontit</vt:lpstr>
      </vt:variant>
      <vt:variant>
        <vt:i4>6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9</vt:i4>
      </vt:variant>
    </vt:vector>
  </HeadingPairs>
  <TitlesOfParts>
    <vt:vector size="16" baseType="lpstr">
      <vt:lpstr>MS PGothic</vt:lpstr>
      <vt:lpstr>MS PGothic</vt:lpstr>
      <vt:lpstr>Calibri</vt:lpstr>
      <vt:lpstr>Geneva</vt:lpstr>
      <vt:lpstr>Lucida Grande</vt:lpstr>
      <vt:lpstr>Verdana</vt:lpstr>
      <vt:lpstr>Idea3_pp-ope_pohja</vt:lpstr>
      <vt:lpstr>PowerPoint-esitys</vt:lpstr>
      <vt:lpstr>Virittäytyminen aiheeseen </vt:lpstr>
      <vt:lpstr>Biologinen ja sosiaalinen sukupuoli</vt:lpstr>
      <vt:lpstr>Sukupuolen määrittely</vt:lpstr>
      <vt:lpstr>Feminismin aallot</vt:lpstr>
      <vt:lpstr>Feminismin aallot</vt:lpstr>
      <vt:lpstr>Radikaalifeminismi</vt:lpstr>
      <vt:lpstr>Onko “naista” olemassa?</vt:lpstr>
      <vt:lpstr>Suoritettu sukupuoli?</vt:lpstr>
    </vt:vector>
  </TitlesOfParts>
  <Company>The English School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faculty faculty</dc:creator>
  <cp:lastModifiedBy>Rakkolainen Mari</cp:lastModifiedBy>
  <cp:revision>46</cp:revision>
  <dcterms:created xsi:type="dcterms:W3CDTF">2017-01-03T17:54:46Z</dcterms:created>
  <dcterms:modified xsi:type="dcterms:W3CDTF">2017-08-14T09:40:34Z</dcterms:modified>
</cp:coreProperties>
</file>