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7"/>
  </p:notesMasterIdLst>
  <p:sldIdLst>
    <p:sldId id="257" r:id="rId2"/>
    <p:sldId id="259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C919F-94FB-1F44-9D18-D3E84ACE85E4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FFA10-6C80-8C46-9BC6-D8DE9DF85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22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2284825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3</a:t>
            </a:fld>
            <a:endParaRPr lang="fi-FI" altLang="fi-FI" sz="1200" i="0" smtClean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1783550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5</a:t>
            </a:fld>
            <a:endParaRPr lang="fi-FI" altLang="fi-FI" sz="1200" i="0" smtClean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2800349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Click to edit Master subtitle style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02FD695B-DE21-9A43-90E0-A95E66A0077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DFA25-35E3-014A-A3C7-47ED66F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02FD695B-DE21-9A43-90E0-A95E66A0077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DFA25-35E3-014A-A3C7-47ED66F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02FD695B-DE21-9A43-90E0-A95E66A0077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DFA25-35E3-014A-A3C7-47ED66F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02FD695B-DE21-9A43-90E0-A95E66A0077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DFA25-35E3-014A-A3C7-47ED66F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02FD695B-DE21-9A43-90E0-A95E66A0077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DFA25-35E3-014A-A3C7-47ED66F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02FD695B-DE21-9A43-90E0-A95E66A0077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DFA25-35E3-014A-A3C7-47ED66F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02FD695B-DE21-9A43-90E0-A95E66A0077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DFA25-35E3-014A-A3C7-47ED66F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02FD695B-DE21-9A43-90E0-A95E66A0077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DFA25-35E3-014A-A3C7-47ED66F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02FD695B-DE21-9A43-90E0-A95E66A0077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DFA25-35E3-014A-A3C7-47ED66F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02FD695B-DE21-9A43-90E0-A95E66A0077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DFA25-35E3-014A-A3C7-47ED66F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Drag picture to placeholder or click icon to add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02FD695B-DE21-9A43-90E0-A95E66A00777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DFA25-35E3-014A-A3C7-47ED66F4E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chemeClr val="accent1"/>
                </a:solidFill>
                <a:latin typeface="Verdana" pitchFamily="34" charset="0"/>
              </a:rPr>
              <a:t>Idea 01 – Johdatus filosofiaan</a:t>
            </a:r>
          </a:p>
        </p:txBody>
      </p:sp>
      <p:pic>
        <p:nvPicPr>
          <p:cNvPr id="3" name="Kuva 2" descr="Idea3_pp_kehys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206896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chemeClr val="accent1"/>
                </a:solidFill>
                <a:latin typeface="Verdana" pitchFamily="34" charset="0"/>
              </a:rPr>
              <a:t>Idea</a:t>
            </a:r>
            <a:r>
              <a:rPr lang="fi-FI" altLang="fi-FI" sz="1200" i="0" baseline="0" dirty="0" smtClean="0">
                <a:solidFill>
                  <a:schemeClr val="accent1"/>
                </a:solidFill>
                <a:latin typeface="Verdana" pitchFamily="34" charset="0"/>
              </a:rPr>
              <a:t> 3</a:t>
            </a:r>
            <a:endParaRPr lang="fi-FI" altLang="fi-FI" sz="1200" i="0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2" descr="Idea3_pp_etusiv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2035761"/>
            <a:ext cx="447207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</a:t>
            </a:r>
            <a:r>
              <a:rPr lang="fi-FI" altLang="fi-FI" sz="2400" i="0" dirty="0" smtClean="0">
                <a:solidFill>
                  <a:schemeClr val="accent1"/>
                </a:solidFill>
              </a:rPr>
              <a:t>10</a:t>
            </a: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 smtClean="0">
                <a:solidFill>
                  <a:schemeClr val="accent1"/>
                </a:solidFill>
              </a:rPr>
              <a:t>Konservatismi: etene harkiten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3317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altLang="fi-FI" dirty="0" smtClean="0"/>
              <a:t>Virittäytyminen aiheeseen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417" y="1313801"/>
            <a:ext cx="8241857" cy="4495800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Katsokaa yhdessä digiopetusaineiston 10. luvun videolinkki </a:t>
            </a:r>
            <a:r>
              <a:rPr lang="fi-FI" dirty="0" smtClean="0"/>
              <a:t>ja </a:t>
            </a:r>
            <a:r>
              <a:rPr lang="fi-FI" dirty="0" smtClean="0"/>
              <a:t>pohtikaa </a:t>
            </a:r>
            <a:r>
              <a:rPr lang="fi-FI" dirty="0" smtClean="0"/>
              <a:t>mikä tekee juuri miehen ja naisen avioliitosta tärkeän yhteiskunnan </a:t>
            </a:r>
            <a:r>
              <a:rPr lang="fi-FI" dirty="0" smtClean="0"/>
              <a:t>kannalta.</a:t>
            </a:r>
            <a:endParaRPr lang="fi-FI" dirty="0" smtClean="0"/>
          </a:p>
          <a:p>
            <a:pPr>
              <a:defRPr/>
            </a:pPr>
            <a:endParaRPr lang="fi-FI" dirty="0" smtClean="0"/>
          </a:p>
          <a:p>
            <a:pPr>
              <a:defRPr/>
            </a:pPr>
            <a:r>
              <a:rPr lang="fi-FI" dirty="0" smtClean="0"/>
              <a:t>Alkukeskustelun </a:t>
            </a:r>
            <a:r>
              <a:rPr lang="fi-FI" dirty="0" smtClean="0"/>
              <a:t>jälkeen opiskelijoiden kanssa voi analysoida videossa esitettyjä argumentteja ja pohtia esim.</a:t>
            </a:r>
          </a:p>
          <a:p>
            <a:pPr lvl="1">
              <a:defRPr/>
            </a:pPr>
            <a:r>
              <a:rPr lang="fi-FI" dirty="0" smtClean="0"/>
              <a:t>Mikä on videon tavoite?</a:t>
            </a:r>
          </a:p>
          <a:p>
            <a:pPr lvl="1">
              <a:defRPr/>
            </a:pPr>
            <a:r>
              <a:rPr lang="fi-FI" dirty="0" smtClean="0"/>
              <a:t>Kuka poliitikko tai mitkä puolueet kannattavat kyseisiä näkemyksiä Suomen </a:t>
            </a:r>
            <a:r>
              <a:rPr lang="fi-FI" dirty="0" smtClean="0"/>
              <a:t>politiikassa?</a:t>
            </a:r>
            <a:endParaRPr lang="fi-FI" dirty="0" smtClean="0"/>
          </a:p>
          <a:p>
            <a:pPr lvl="1">
              <a:defRPr/>
            </a:pPr>
            <a:r>
              <a:rPr lang="fi-FI" dirty="0" smtClean="0"/>
              <a:t>Ovatko argumentit muodollisesti ja sisällöllisesti päteviä? Miksi? Miksi ei?</a:t>
            </a:r>
          </a:p>
        </p:txBody>
      </p:sp>
    </p:spTree>
    <p:extLst>
      <p:ext uri="{BB962C8B-B14F-4D97-AF65-F5344CB8AC3E}">
        <p14:creationId xmlns:p14="http://schemas.microsoft.com/office/powerpoint/2010/main" val="13131016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altLang="fi-FI" dirty="0" smtClean="0"/>
              <a:t>Klassinen konservatismi</a:t>
            </a:r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>
          <a:xfrm>
            <a:off x="457199" y="1282701"/>
            <a:ext cx="8194943" cy="4571298"/>
          </a:xfrm>
        </p:spPr>
        <p:txBody>
          <a:bodyPr/>
          <a:lstStyle/>
          <a:p>
            <a:pPr>
              <a:defRPr/>
            </a:pPr>
            <a:r>
              <a:rPr lang="fi-FI" altLang="fi-FI" dirty="0" smtClean="0"/>
              <a:t>Keskeinen </a:t>
            </a:r>
            <a:r>
              <a:rPr lang="fi-FI" altLang="fi-FI" dirty="0"/>
              <a:t>edustaja </a:t>
            </a:r>
            <a:r>
              <a:rPr lang="fi-FI" altLang="fi-FI" dirty="0" smtClean="0"/>
              <a:t>oli </a:t>
            </a:r>
            <a:r>
              <a:rPr lang="fi-FI" altLang="fi-FI" dirty="0" err="1"/>
              <a:t>Edumund</a:t>
            </a:r>
            <a:r>
              <a:rPr lang="fi-FI" altLang="fi-FI" dirty="0"/>
              <a:t> </a:t>
            </a:r>
            <a:r>
              <a:rPr lang="fi-FI" altLang="fi-FI" dirty="0" err="1"/>
              <a:t>Burke</a:t>
            </a:r>
            <a:r>
              <a:rPr lang="fi-FI" altLang="fi-FI" dirty="0"/>
              <a:t> (1729–1797</a:t>
            </a:r>
            <a:r>
              <a:rPr lang="fi-FI" altLang="fi-FI" dirty="0" smtClean="0"/>
              <a:t>).</a:t>
            </a:r>
          </a:p>
          <a:p>
            <a:pPr>
              <a:defRPr/>
            </a:pPr>
            <a:endParaRPr lang="fi-FI" altLang="fi-FI" dirty="0" smtClean="0"/>
          </a:p>
          <a:p>
            <a:pPr>
              <a:defRPr/>
            </a:pPr>
            <a:r>
              <a:rPr lang="fi-FI" altLang="fi-FI" dirty="0" smtClean="0"/>
              <a:t>Konservatismi on poliittinen aate, jonka mukaan yhteiskunnallisen muutoksen pitää olla </a:t>
            </a:r>
            <a:r>
              <a:rPr lang="fi-FI" altLang="fi-FI" dirty="0" smtClean="0"/>
              <a:t>varovaista.</a:t>
            </a:r>
          </a:p>
          <a:p>
            <a:pPr>
              <a:defRPr/>
            </a:pPr>
            <a:endParaRPr lang="fi-FI" altLang="fi-FI" dirty="0" smtClean="0"/>
          </a:p>
          <a:p>
            <a:pPr>
              <a:defRPr/>
            </a:pPr>
            <a:r>
              <a:rPr lang="fi-FI" altLang="fi-FI" dirty="0" smtClean="0"/>
              <a:t>Yhteiskunta on muodostunut historiallisesti ja aiempien sukupolvien työtä pitää </a:t>
            </a:r>
            <a:r>
              <a:rPr lang="fi-FI" altLang="fi-FI" dirty="0" smtClean="0"/>
              <a:t>kunnioittaa.</a:t>
            </a:r>
          </a:p>
          <a:p>
            <a:pPr>
              <a:defRPr/>
            </a:pPr>
            <a:endParaRPr lang="fi-FI" altLang="fi-FI" dirty="0" smtClean="0"/>
          </a:p>
          <a:p>
            <a:pPr>
              <a:defRPr/>
            </a:pPr>
            <a:r>
              <a:rPr lang="fi-FI" altLang="fi-FI" dirty="0" smtClean="0"/>
              <a:t>Liian nopeassa muutoksessa vaarana on, että yhteiskunnan instituutioihin syntynyt piilevä käytännöllinen viisaus </a:t>
            </a:r>
            <a:r>
              <a:rPr lang="fi-FI" altLang="fi-FI" dirty="0" smtClean="0"/>
              <a:t>katoaa.</a:t>
            </a:r>
            <a:endParaRPr lang="fi-FI" altLang="fi-FI" dirty="0" smtClean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250954088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Lähiyhteisöt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945" y="1154340"/>
            <a:ext cx="8209896" cy="4780534"/>
          </a:xfrm>
        </p:spPr>
        <p:txBody>
          <a:bodyPr/>
          <a:lstStyle/>
          <a:p>
            <a:r>
              <a:rPr lang="en-US" dirty="0" err="1" smtClean="0"/>
              <a:t>Valtiolle</a:t>
            </a:r>
            <a:r>
              <a:rPr lang="en-US" dirty="0" smtClean="0"/>
              <a:t> on </a:t>
            </a:r>
            <a:r>
              <a:rPr lang="en-US" dirty="0" err="1" smtClean="0"/>
              <a:t>annettu</a:t>
            </a:r>
            <a:r>
              <a:rPr lang="en-US" dirty="0" smtClean="0"/>
              <a:t> </a:t>
            </a:r>
            <a:r>
              <a:rPr lang="en-US" dirty="0" err="1" smtClean="0"/>
              <a:t>liikaa</a:t>
            </a:r>
            <a:r>
              <a:rPr lang="en-US" dirty="0" smtClean="0"/>
              <a:t> </a:t>
            </a:r>
            <a:r>
              <a:rPr lang="en-US" dirty="0" err="1" smtClean="0"/>
              <a:t>yhteiskunnallisia</a:t>
            </a:r>
            <a:r>
              <a:rPr lang="en-US" dirty="0" smtClean="0"/>
              <a:t> </a:t>
            </a:r>
            <a:r>
              <a:rPr lang="en-US" dirty="0" err="1" smtClean="0"/>
              <a:t>tehtäviä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Keskitetyn</a:t>
            </a:r>
            <a:r>
              <a:rPr lang="en-US" dirty="0" smtClean="0"/>
              <a:t> </a:t>
            </a:r>
            <a:r>
              <a:rPr lang="en-US" dirty="0" err="1" smtClean="0"/>
              <a:t>hallinnon</a:t>
            </a:r>
            <a:r>
              <a:rPr lang="en-US" dirty="0" smtClean="0"/>
              <a:t> </a:t>
            </a:r>
            <a:r>
              <a:rPr lang="en-US" dirty="0" err="1" smtClean="0"/>
              <a:t>sijaan</a:t>
            </a:r>
            <a:r>
              <a:rPr lang="en-US" dirty="0" smtClean="0"/>
              <a:t> </a:t>
            </a:r>
            <a:r>
              <a:rPr lang="en-US" dirty="0" err="1" smtClean="0"/>
              <a:t>valtaa</a:t>
            </a:r>
            <a:r>
              <a:rPr lang="en-US" dirty="0" smtClean="0"/>
              <a:t> ja </a:t>
            </a:r>
            <a:r>
              <a:rPr lang="en-US" dirty="0" err="1" smtClean="0"/>
              <a:t>vastuuta</a:t>
            </a:r>
            <a:r>
              <a:rPr lang="en-US" dirty="0" smtClean="0"/>
              <a:t> </a:t>
            </a:r>
            <a:r>
              <a:rPr lang="en-US" dirty="0" err="1" smtClean="0"/>
              <a:t>pitäisi</a:t>
            </a:r>
            <a:r>
              <a:rPr lang="en-US" dirty="0" smtClean="0"/>
              <a:t> </a:t>
            </a:r>
            <a:r>
              <a:rPr lang="en-US" dirty="0" err="1" smtClean="0"/>
              <a:t>jakaa</a:t>
            </a:r>
            <a:r>
              <a:rPr lang="en-US" dirty="0" smtClean="0"/>
              <a:t> </a:t>
            </a:r>
            <a:r>
              <a:rPr lang="en-US" dirty="0" err="1" smtClean="0"/>
              <a:t>enemmän</a:t>
            </a:r>
            <a:r>
              <a:rPr lang="en-US" dirty="0" smtClean="0"/>
              <a:t> </a:t>
            </a:r>
            <a:r>
              <a:rPr lang="en-US" dirty="0" err="1" smtClean="0"/>
              <a:t>lähiyhteisöille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Lähiyhteisö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esim</a:t>
            </a:r>
            <a:r>
              <a:rPr lang="en-US" dirty="0" smtClean="0"/>
              <a:t>. </a:t>
            </a:r>
            <a:r>
              <a:rPr lang="en-US" dirty="0" err="1" smtClean="0"/>
              <a:t>perhe</a:t>
            </a:r>
            <a:r>
              <a:rPr lang="en-US" dirty="0" smtClean="0"/>
              <a:t>, </a:t>
            </a:r>
            <a:r>
              <a:rPr lang="en-US" dirty="0" err="1" smtClean="0"/>
              <a:t>ammattikunta</a:t>
            </a:r>
            <a:r>
              <a:rPr lang="en-US" dirty="0" smtClean="0"/>
              <a:t>, </a:t>
            </a:r>
            <a:r>
              <a:rPr lang="en-US" dirty="0" err="1" smtClean="0"/>
              <a:t>seurakunta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Jos </a:t>
            </a:r>
            <a:r>
              <a:rPr lang="en-US" dirty="0" err="1" smtClean="0"/>
              <a:t>yhteisössä</a:t>
            </a:r>
            <a:r>
              <a:rPr lang="en-US" dirty="0" smtClean="0"/>
              <a:t> on </a:t>
            </a:r>
            <a:r>
              <a:rPr lang="en-US" dirty="0" err="1" smtClean="0"/>
              <a:t>lääkäreitä</a:t>
            </a:r>
            <a:r>
              <a:rPr lang="en-US" dirty="0" smtClean="0"/>
              <a:t>, </a:t>
            </a:r>
            <a:r>
              <a:rPr lang="en-US" dirty="0" err="1" smtClean="0"/>
              <a:t>opettajia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viljelijöitä</a:t>
            </a:r>
            <a:r>
              <a:rPr lang="en-US" dirty="0" smtClean="0"/>
              <a:t> </a:t>
            </a:r>
            <a:r>
              <a:rPr lang="en-US" dirty="0" err="1" smtClean="0"/>
              <a:t>eikö</a:t>
            </a:r>
            <a:r>
              <a:rPr lang="en-US" dirty="0" smtClean="0"/>
              <a:t> </a:t>
            </a:r>
            <a:r>
              <a:rPr lang="en-US" dirty="0" err="1" smtClean="0"/>
              <a:t>yhteisö</a:t>
            </a:r>
            <a:r>
              <a:rPr lang="en-US" dirty="0" smtClean="0"/>
              <a:t> </a:t>
            </a:r>
            <a:r>
              <a:rPr lang="en-US" dirty="0" err="1" smtClean="0"/>
              <a:t>voisi</a:t>
            </a:r>
            <a:r>
              <a:rPr lang="en-US" dirty="0" smtClean="0"/>
              <a:t> </a:t>
            </a:r>
            <a:r>
              <a:rPr lang="en-US" dirty="0" err="1" smtClean="0"/>
              <a:t>itse</a:t>
            </a:r>
            <a:r>
              <a:rPr lang="en-US" dirty="0" smtClean="0"/>
              <a:t> </a:t>
            </a:r>
            <a:r>
              <a:rPr lang="en-US" dirty="0" err="1" smtClean="0"/>
              <a:t>organisoida</a:t>
            </a:r>
            <a:r>
              <a:rPr lang="en-US" dirty="0" smtClean="0"/>
              <a:t> </a:t>
            </a:r>
            <a:r>
              <a:rPr lang="en-US" dirty="0" err="1" smtClean="0"/>
              <a:t>palveluita</a:t>
            </a:r>
            <a:r>
              <a:rPr lang="en-US" dirty="0" smtClean="0"/>
              <a:t> </a:t>
            </a:r>
            <a:r>
              <a:rPr lang="en-US" dirty="0" err="1" smtClean="0"/>
              <a:t>ilman</a:t>
            </a:r>
            <a:r>
              <a:rPr lang="en-US" dirty="0" smtClean="0"/>
              <a:t> </a:t>
            </a:r>
            <a:r>
              <a:rPr lang="en-US" dirty="0" err="1" smtClean="0"/>
              <a:t>valtion</a:t>
            </a:r>
            <a:r>
              <a:rPr lang="en-US" dirty="0" smtClean="0"/>
              <a:t> </a:t>
            </a:r>
            <a:r>
              <a:rPr lang="en-US" dirty="0" err="1" smtClean="0"/>
              <a:t>kontrollia</a:t>
            </a:r>
            <a:r>
              <a:rPr lang="en-US" dirty="0" smtClean="0"/>
              <a:t>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70787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altLang="en-US" dirty="0" smtClean="0"/>
              <a:t>Arvokonservatismi</a:t>
            </a:r>
            <a:endParaRPr lang="fi-FI" altLang="fi-FI" dirty="0" smtClean="0"/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>
              <a:defRPr/>
            </a:pPr>
            <a:r>
              <a:rPr lang="fi-FI" altLang="fi-FI" dirty="0" smtClean="0"/>
              <a:t>Ottaa kantaa siihen millaisten arvojen pitäisi ohjata </a:t>
            </a:r>
            <a:r>
              <a:rPr lang="fi-FI" altLang="fi-FI" dirty="0" smtClean="0"/>
              <a:t>yhteiskuntaa.</a:t>
            </a:r>
          </a:p>
          <a:p>
            <a:pPr>
              <a:defRPr/>
            </a:pPr>
            <a:endParaRPr lang="fi-FI" altLang="fi-FI" dirty="0" smtClean="0"/>
          </a:p>
          <a:p>
            <a:pPr>
              <a:defRPr/>
            </a:pPr>
            <a:r>
              <a:rPr lang="fi-FI" altLang="fi-FI" dirty="0"/>
              <a:t>On olemassa tiettyjä arvoja ja </a:t>
            </a:r>
            <a:r>
              <a:rPr lang="fi-FI" altLang="fi-FI" dirty="0" smtClean="0"/>
              <a:t>periaatteita, </a:t>
            </a:r>
            <a:r>
              <a:rPr lang="fi-FI" altLang="fi-FI" dirty="0"/>
              <a:t>joita kaikkien </a:t>
            </a:r>
            <a:r>
              <a:rPr lang="fi-FI" altLang="fi-FI" dirty="0" smtClean="0"/>
              <a:t>pitäisi </a:t>
            </a:r>
            <a:r>
              <a:rPr lang="fi-FI" altLang="fi-FI" dirty="0" smtClean="0"/>
              <a:t>noudattaa.</a:t>
            </a:r>
          </a:p>
          <a:p>
            <a:pPr>
              <a:defRPr/>
            </a:pPr>
            <a:endParaRPr lang="fi-FI" altLang="fi-FI" dirty="0"/>
          </a:p>
          <a:p>
            <a:pPr>
              <a:defRPr/>
            </a:pPr>
            <a:r>
              <a:rPr lang="fi-FI" altLang="fi-FI" dirty="0" smtClean="0"/>
              <a:t>Arvojen pitää olla </a:t>
            </a:r>
            <a:r>
              <a:rPr lang="fi-FI" altLang="fi-FI" dirty="0" smtClean="0"/>
              <a:t>perinteisiä.</a:t>
            </a:r>
            <a:endParaRPr lang="fi-FI" altLang="fi-FI" dirty="0" smtClean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28354252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theme1.xml><?xml version="1.0" encoding="utf-8"?>
<a:theme xmlns:a="http://schemas.openxmlformats.org/drawingml/2006/main" name="Idea3_pp-ope_pohja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Idea3_pp-ope_pohja.thmx</Template>
  <TotalTime>215</TotalTime>
  <Words>194</Words>
  <Application>Microsoft Office PowerPoint</Application>
  <PresentationFormat>Näytössä katseltava diaesitys (4:3)</PresentationFormat>
  <Paragraphs>35</Paragraphs>
  <Slides>5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2" baseType="lpstr">
      <vt:lpstr>MS PGothic</vt:lpstr>
      <vt:lpstr>MS PGothic</vt:lpstr>
      <vt:lpstr>Calibri</vt:lpstr>
      <vt:lpstr>Geneva</vt:lpstr>
      <vt:lpstr>Lucida Grande</vt:lpstr>
      <vt:lpstr>Verdana</vt:lpstr>
      <vt:lpstr>Idea3_pp-ope_pohja</vt:lpstr>
      <vt:lpstr>PowerPoint-esitys</vt:lpstr>
      <vt:lpstr>Virittäytyminen aiheeseen</vt:lpstr>
      <vt:lpstr>Klassinen konservatismi</vt:lpstr>
      <vt:lpstr>Lähiyhteisöt</vt:lpstr>
      <vt:lpstr>Arvokonservatismi</vt:lpstr>
    </vt:vector>
  </TitlesOfParts>
  <Company>The English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 faculty</dc:creator>
  <cp:lastModifiedBy>Rakkolainen Mari</cp:lastModifiedBy>
  <cp:revision>10</cp:revision>
  <dcterms:created xsi:type="dcterms:W3CDTF">2017-01-03T12:13:25Z</dcterms:created>
  <dcterms:modified xsi:type="dcterms:W3CDTF">2017-08-09T09:16:16Z</dcterms:modified>
</cp:coreProperties>
</file>