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4" r:id="rId4"/>
    <p:sldId id="265" r:id="rId5"/>
    <p:sldId id="256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BF3B6-11F9-D542-847B-00E09CE31F79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9E2FC-6254-774B-B5B9-5466FADF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98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dirty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dirty="0" smtClean="0"/>
          </a:p>
        </p:txBody>
      </p:sp>
    </p:spTree>
    <p:extLst>
      <p:ext uri="{BB962C8B-B14F-4D97-AF65-F5344CB8AC3E}">
        <p14:creationId xmlns:p14="http://schemas.microsoft.com/office/powerpoint/2010/main" val="270524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Click to edit Master subtitle style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Drag picture to placeholder or click icon to add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Idea 01 – Johdatus filosofiaan</a:t>
            </a:r>
          </a:p>
        </p:txBody>
      </p:sp>
      <p:pic>
        <p:nvPicPr>
          <p:cNvPr id="3" name="Kuva 2" descr="Idea3_pp_kehys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206896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Idea</a:t>
            </a:r>
            <a:r>
              <a:rPr lang="fi-FI" altLang="fi-FI" sz="1200" i="0" baseline="0" dirty="0" smtClean="0">
                <a:solidFill>
                  <a:schemeClr val="accent1"/>
                </a:solidFill>
                <a:latin typeface="Verdana" pitchFamily="34" charset="0"/>
              </a:rPr>
              <a:t> 3</a:t>
            </a:r>
            <a:endParaRPr lang="fi-FI" altLang="fi-FI" sz="1200" i="0" dirty="0" smtClean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julia_bacha" TargetMode="External"/><Relationship Id="rId2" Type="http://schemas.openxmlformats.org/officeDocument/2006/relationships/hyperlink" Target="https://www.ted.com/talks/scilla_elworthy_fighting_with_non_violen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YJSehRlU34w" TargetMode="External"/><Relationship Id="rId4" Type="http://schemas.openxmlformats.org/officeDocument/2006/relationships/hyperlink" Target="https://www.ted.com/talks/jamila_raqib_the_secret_to_effective_nonviolent_resistanc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2" descr="Idea3_pp_etusivu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3925455" y="2035761"/>
            <a:ext cx="49183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</a:t>
            </a:r>
            <a:r>
              <a:rPr lang="fi-FI" altLang="fi-FI" sz="2400" i="0" dirty="0" smtClean="0">
                <a:solidFill>
                  <a:schemeClr val="accent1"/>
                </a:solidFill>
              </a:rPr>
              <a:t>14</a:t>
            </a: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 smtClean="0">
                <a:solidFill>
                  <a:schemeClr val="accent1"/>
                </a:solidFill>
              </a:rPr>
              <a:t>Demokratia ja kansalaistottelemattomuus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5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Kansalaistottelemattomuus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Tietoinen</a:t>
            </a:r>
            <a:r>
              <a:rPr lang="en-US" dirty="0" smtClean="0"/>
              <a:t>, </a:t>
            </a:r>
            <a:r>
              <a:rPr lang="en-US" dirty="0" err="1" smtClean="0"/>
              <a:t>julkinen</a:t>
            </a:r>
            <a:r>
              <a:rPr lang="en-US" dirty="0" smtClean="0"/>
              <a:t> ja </a:t>
            </a:r>
            <a:r>
              <a:rPr lang="en-US" dirty="0" err="1" smtClean="0"/>
              <a:t>väkivallattomuuteen</a:t>
            </a:r>
            <a:r>
              <a:rPr lang="en-US" dirty="0" smtClean="0"/>
              <a:t> </a:t>
            </a:r>
            <a:r>
              <a:rPr lang="en-US" dirty="0" err="1" smtClean="0"/>
              <a:t>pyrkivä</a:t>
            </a:r>
            <a:r>
              <a:rPr lang="en-US" dirty="0" smtClean="0"/>
              <a:t> </a:t>
            </a:r>
            <a:r>
              <a:rPr lang="en-US" dirty="0" err="1" smtClean="0"/>
              <a:t>lakien</a:t>
            </a:r>
            <a:r>
              <a:rPr lang="en-US" dirty="0" smtClean="0"/>
              <a:t> </a:t>
            </a:r>
            <a:r>
              <a:rPr lang="en-US" dirty="0" err="1" smtClean="0"/>
              <a:t>rikkominen</a:t>
            </a:r>
            <a:r>
              <a:rPr lang="en-US" dirty="0" smtClean="0"/>
              <a:t>, </a:t>
            </a:r>
            <a:r>
              <a:rPr lang="en-US" dirty="0" err="1" smtClean="0"/>
              <a:t>jolla</a:t>
            </a:r>
            <a:r>
              <a:rPr lang="en-US" dirty="0" smtClean="0"/>
              <a:t> </a:t>
            </a:r>
            <a:r>
              <a:rPr lang="en-US" dirty="0" err="1" smtClean="0"/>
              <a:t>halutaan</a:t>
            </a:r>
            <a:r>
              <a:rPr lang="en-US" dirty="0" smtClean="0"/>
              <a:t> </a:t>
            </a:r>
            <a:r>
              <a:rPr lang="en-US" dirty="0" err="1" smtClean="0"/>
              <a:t>puuttua</a:t>
            </a:r>
            <a:r>
              <a:rPr lang="en-US" dirty="0" smtClean="0"/>
              <a:t> </a:t>
            </a:r>
            <a:r>
              <a:rPr lang="en-US" dirty="0" err="1" smtClean="0"/>
              <a:t>yhteiskunnan</a:t>
            </a:r>
            <a:r>
              <a:rPr lang="en-US" dirty="0" smtClean="0"/>
              <a:t> </a:t>
            </a:r>
            <a:r>
              <a:rPr lang="en-US" dirty="0" err="1" smtClean="0"/>
              <a:t>epäkohtiin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Henry David Thoreau: </a:t>
            </a:r>
            <a:r>
              <a:rPr lang="en-US" dirty="0" err="1" smtClean="0"/>
              <a:t>jokaisen</a:t>
            </a:r>
            <a:r>
              <a:rPr lang="en-US" dirty="0" smtClean="0"/>
              <a:t> </a:t>
            </a:r>
            <a:r>
              <a:rPr lang="en-US" dirty="0" err="1" smtClean="0"/>
              <a:t>yksilön</a:t>
            </a:r>
            <a:r>
              <a:rPr lang="en-US" dirty="0" smtClean="0"/>
              <a:t> </a:t>
            </a:r>
            <a:r>
              <a:rPr lang="en-US" dirty="0" err="1" smtClean="0"/>
              <a:t>velvollisuus</a:t>
            </a:r>
            <a:r>
              <a:rPr lang="en-US" dirty="0" smtClean="0"/>
              <a:t> on olla </a:t>
            </a:r>
            <a:r>
              <a:rPr lang="en-US" dirty="0" err="1" smtClean="0"/>
              <a:t>tottelematta</a:t>
            </a:r>
            <a:r>
              <a:rPr lang="en-US" dirty="0" smtClean="0"/>
              <a:t> </a:t>
            </a:r>
            <a:r>
              <a:rPr lang="en-US" dirty="0" err="1" smtClean="0"/>
              <a:t>epäoikeudenmukaisia</a:t>
            </a:r>
            <a:r>
              <a:rPr lang="en-US" dirty="0" smtClean="0"/>
              <a:t> </a:t>
            </a:r>
            <a:r>
              <a:rPr lang="en-US" dirty="0" err="1" smtClean="0"/>
              <a:t>lakeja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31234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17500" y="228600"/>
            <a:ext cx="8422408" cy="914400"/>
          </a:xfrm>
        </p:spPr>
        <p:txBody>
          <a:bodyPr>
            <a:noAutofit/>
          </a:bodyPr>
          <a:lstStyle/>
          <a:p>
            <a:r>
              <a:rPr lang="fi-FI" altLang="fi-FI" dirty="0" smtClean="0"/>
              <a:t>Virittäytyminen </a:t>
            </a:r>
            <a:r>
              <a:rPr lang="fi-FI" altLang="fi-FI" dirty="0"/>
              <a:t>aiheeseen </a:t>
            </a:r>
            <a:r>
              <a:rPr lang="fi-FI" altLang="fi-FI" dirty="0" smtClean="0"/>
              <a:t>vaihtoehto </a:t>
            </a:r>
            <a:r>
              <a:rPr lang="fi-FI" altLang="fi-FI" dirty="0" smtClean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727" y="1304636"/>
            <a:ext cx="8301181" cy="4791364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Katsokaa </a:t>
            </a:r>
            <a:r>
              <a:rPr lang="fi-FI" dirty="0" smtClean="0"/>
              <a:t>yhdessä </a:t>
            </a:r>
            <a:r>
              <a:rPr lang="fi-FI" dirty="0" smtClean="0"/>
              <a:t>digiopetusaineiston 14. </a:t>
            </a:r>
            <a:r>
              <a:rPr lang="fi-FI" dirty="0" smtClean="0"/>
              <a:t>luvun </a:t>
            </a:r>
            <a:r>
              <a:rPr lang="fi-FI" dirty="0" smtClean="0"/>
              <a:t>videolinkki kansalaistottelemattomuudesta.</a:t>
            </a:r>
          </a:p>
          <a:p>
            <a:pPr>
              <a:defRPr/>
            </a:pPr>
            <a:endParaRPr lang="fi-FI" dirty="0" smtClean="0"/>
          </a:p>
          <a:p>
            <a:pPr>
              <a:defRPr/>
            </a:pPr>
            <a:r>
              <a:rPr lang="fi-FI" dirty="0" smtClean="0"/>
              <a:t>Pohtikaa videon perusteella mitä kansalaistottelemattomuus </a:t>
            </a:r>
            <a:r>
              <a:rPr lang="fi-FI" dirty="0" smtClean="0"/>
              <a:t>on.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1331532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5" y="228600"/>
            <a:ext cx="8412019" cy="914400"/>
          </a:xfrm>
        </p:spPr>
        <p:txBody>
          <a:bodyPr/>
          <a:lstStyle/>
          <a:p>
            <a:r>
              <a:rPr lang="en-US" dirty="0" err="1" smtClean="0"/>
              <a:t>Virittäytyminen</a:t>
            </a:r>
            <a:r>
              <a:rPr lang="en-US" dirty="0" smtClean="0"/>
              <a:t> </a:t>
            </a:r>
            <a:r>
              <a:rPr lang="en-US" dirty="0" err="1" smtClean="0"/>
              <a:t>aiheeseen</a:t>
            </a:r>
            <a:r>
              <a:rPr lang="en-US" dirty="0" smtClean="0"/>
              <a:t> </a:t>
            </a:r>
            <a:r>
              <a:rPr lang="fi-FI" altLang="fi-FI" dirty="0"/>
              <a:t>vaihtoehto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435" y="1295400"/>
            <a:ext cx="8412019" cy="4838700"/>
          </a:xfrm>
        </p:spPr>
        <p:txBody>
          <a:bodyPr/>
          <a:lstStyle/>
          <a:p>
            <a:r>
              <a:rPr lang="en-US" dirty="0" err="1" smtClean="0"/>
              <a:t>Luokka</a:t>
            </a:r>
            <a:r>
              <a:rPr lang="en-US" dirty="0" smtClean="0"/>
              <a:t> </a:t>
            </a:r>
            <a:r>
              <a:rPr lang="en-US" dirty="0" err="1"/>
              <a:t>jaetaan</a:t>
            </a:r>
            <a:r>
              <a:rPr lang="en-US" dirty="0"/>
              <a:t> </a:t>
            </a:r>
            <a:r>
              <a:rPr lang="en-US" dirty="0" err="1"/>
              <a:t>neljään</a:t>
            </a:r>
            <a:r>
              <a:rPr lang="en-US" dirty="0"/>
              <a:t> </a:t>
            </a:r>
            <a:r>
              <a:rPr lang="en-US" dirty="0" err="1" smtClean="0"/>
              <a:t>ryhmään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Jokainen</a:t>
            </a:r>
            <a:r>
              <a:rPr lang="en-US" dirty="0"/>
              <a:t> </a:t>
            </a:r>
            <a:r>
              <a:rPr lang="en-US" dirty="0" err="1"/>
              <a:t>ryhmä</a:t>
            </a:r>
            <a:r>
              <a:rPr lang="en-US" dirty="0"/>
              <a:t> </a:t>
            </a:r>
            <a:r>
              <a:rPr lang="en-US" dirty="0" err="1"/>
              <a:t>katsoo</a:t>
            </a:r>
            <a:r>
              <a:rPr lang="en-US" dirty="0"/>
              <a:t> </a:t>
            </a:r>
            <a:r>
              <a:rPr lang="en-US" dirty="0" err="1"/>
              <a:t>yhden</a:t>
            </a:r>
            <a:r>
              <a:rPr lang="en-US" dirty="0"/>
              <a:t> </a:t>
            </a:r>
            <a:r>
              <a:rPr lang="en-US" dirty="0" err="1"/>
              <a:t>puheen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tiivistää</a:t>
            </a:r>
            <a:r>
              <a:rPr lang="en-US" dirty="0"/>
              <a:t> </a:t>
            </a:r>
            <a:r>
              <a:rPr lang="en-US" dirty="0" err="1"/>
              <a:t>puheen</a:t>
            </a:r>
            <a:r>
              <a:rPr lang="en-US" dirty="0"/>
              <a:t> </a:t>
            </a:r>
            <a:r>
              <a:rPr lang="en-US" dirty="0" err="1"/>
              <a:t>sisällön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argumentin</a:t>
            </a:r>
            <a:r>
              <a:rPr lang="en-US" dirty="0"/>
              <a:t> </a:t>
            </a:r>
            <a:r>
              <a:rPr lang="en-US" dirty="0" err="1"/>
              <a:t>lyhyiksi</a:t>
            </a:r>
            <a:r>
              <a:rPr lang="en-US" dirty="0"/>
              <a:t> </a:t>
            </a:r>
            <a:r>
              <a:rPr lang="en-US" dirty="0" err="1"/>
              <a:t>muistiinpanoiksi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Ryhmä</a:t>
            </a:r>
            <a:r>
              <a:rPr lang="en-US" dirty="0"/>
              <a:t> 1</a:t>
            </a:r>
            <a:r>
              <a:rPr lang="en-US" dirty="0" smtClean="0"/>
              <a:t>: </a:t>
            </a:r>
            <a:r>
              <a:rPr lang="en-US" dirty="0" err="1"/>
              <a:t>Scilla</a:t>
            </a:r>
            <a:r>
              <a:rPr lang="en-US" dirty="0"/>
              <a:t> </a:t>
            </a:r>
            <a:r>
              <a:rPr lang="en-US" dirty="0" err="1"/>
              <a:t>Elworthy</a:t>
            </a:r>
            <a:r>
              <a:rPr lang="en-US" dirty="0"/>
              <a:t>: Fighting with nonviolence – TED talk (15:40 </a:t>
            </a:r>
            <a:r>
              <a:rPr lang="en-US" dirty="0" smtClean="0"/>
              <a:t>min)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://www.ted.com/talks/</a:t>
            </a:r>
            <a:r>
              <a:rPr lang="en-US" dirty="0" smtClean="0">
                <a:hlinkClick r:id="rId2"/>
              </a:rPr>
              <a:t>scilla_elworthy_fighting_with_non_violence</a:t>
            </a:r>
            <a:r>
              <a:rPr lang="en-US" dirty="0" smtClean="0"/>
              <a:t>  </a:t>
            </a:r>
            <a:endParaRPr lang="en-US" dirty="0"/>
          </a:p>
          <a:p>
            <a:pPr lvl="1"/>
            <a:r>
              <a:rPr lang="en-US" dirty="0" err="1"/>
              <a:t>Ryhmä</a:t>
            </a:r>
            <a:r>
              <a:rPr lang="en-US" dirty="0"/>
              <a:t> 2</a:t>
            </a:r>
            <a:r>
              <a:rPr lang="en-US" dirty="0" smtClean="0"/>
              <a:t>: </a:t>
            </a:r>
            <a:r>
              <a:rPr lang="en-US" dirty="0"/>
              <a:t>Julia </a:t>
            </a:r>
            <a:r>
              <a:rPr lang="en-US" dirty="0" err="1"/>
              <a:t>Bacha</a:t>
            </a:r>
            <a:r>
              <a:rPr lang="en-US" dirty="0"/>
              <a:t>: Pay attention to nonviolence – TED talk (10:44 min) </a:t>
            </a:r>
            <a:r>
              <a:rPr lang="en-US" dirty="0">
                <a:hlinkClick r:id="rId3"/>
              </a:rPr>
              <a:t>https://www.ted.com/talks/</a:t>
            </a:r>
            <a:r>
              <a:rPr lang="en-US" dirty="0" smtClean="0">
                <a:hlinkClick r:id="rId3"/>
              </a:rPr>
              <a:t>julia_bacha</a:t>
            </a:r>
            <a:r>
              <a:rPr lang="en-US" dirty="0" smtClean="0"/>
              <a:t>  </a:t>
            </a:r>
            <a:endParaRPr lang="en-US" dirty="0"/>
          </a:p>
          <a:p>
            <a:pPr lvl="1"/>
            <a:r>
              <a:rPr lang="en-US" dirty="0" err="1"/>
              <a:t>Ryhmä</a:t>
            </a:r>
            <a:r>
              <a:rPr lang="en-US" dirty="0"/>
              <a:t> 3</a:t>
            </a:r>
            <a:r>
              <a:rPr lang="en-US" dirty="0" smtClean="0"/>
              <a:t>: </a:t>
            </a:r>
            <a:r>
              <a:rPr lang="en-US" dirty="0" err="1"/>
              <a:t>Jamila</a:t>
            </a:r>
            <a:r>
              <a:rPr lang="en-US" dirty="0"/>
              <a:t> </a:t>
            </a:r>
            <a:r>
              <a:rPr lang="en-US" dirty="0" err="1"/>
              <a:t>Raqib</a:t>
            </a:r>
            <a:r>
              <a:rPr lang="en-US" dirty="0"/>
              <a:t>: The secret to effective nonviolent resistance – TED talk (8:57) </a:t>
            </a:r>
            <a:r>
              <a:rPr lang="en-US" dirty="0">
                <a:hlinkClick r:id="rId4"/>
              </a:rPr>
              <a:t>https://www.ted.com/talks/jamila_raqib_the_secret_to_effective_nonviolent_resistance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Ryhmä</a:t>
            </a:r>
            <a:r>
              <a:rPr lang="en-US" dirty="0"/>
              <a:t> 4</a:t>
            </a:r>
            <a:r>
              <a:rPr lang="en-US" dirty="0" smtClean="0"/>
              <a:t>: The success </a:t>
            </a:r>
            <a:r>
              <a:rPr lang="en-US" dirty="0"/>
              <a:t>of nonviolent civil resistance: Erica Chenoweth at </a:t>
            </a:r>
            <a:r>
              <a:rPr lang="en-US" dirty="0" err="1"/>
              <a:t>TEDxBoulder</a:t>
            </a:r>
            <a:r>
              <a:rPr lang="en-US" dirty="0"/>
              <a:t> (12:33) </a:t>
            </a:r>
            <a:r>
              <a:rPr lang="en-US" dirty="0">
                <a:hlinkClick r:id="rId5"/>
              </a:rPr>
              <a:t>https://www.youtube.com/watch?v=</a:t>
            </a:r>
            <a:r>
              <a:rPr lang="en-US" dirty="0" smtClean="0">
                <a:hlinkClick r:id="rId5"/>
              </a:rPr>
              <a:t>YJSehRlU34w</a:t>
            </a:r>
            <a:r>
              <a:rPr lang="en-US" dirty="0" smtClean="0"/>
              <a:t>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0273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28600"/>
            <a:ext cx="8365836" cy="914400"/>
          </a:xfrm>
        </p:spPr>
        <p:txBody>
          <a:bodyPr/>
          <a:lstStyle/>
          <a:p>
            <a:r>
              <a:rPr lang="en-US" dirty="0" err="1" smtClean="0"/>
              <a:t>Virittäytyminen</a:t>
            </a:r>
            <a:r>
              <a:rPr lang="en-US" dirty="0" smtClean="0"/>
              <a:t> </a:t>
            </a:r>
            <a:r>
              <a:rPr lang="en-US" dirty="0" err="1" smtClean="0"/>
              <a:t>aiheeseen</a:t>
            </a:r>
            <a:r>
              <a:rPr lang="en-US" dirty="0" smtClean="0"/>
              <a:t> </a:t>
            </a:r>
            <a:r>
              <a:rPr lang="fi-FI" altLang="fi-FI" dirty="0"/>
              <a:t>vaihtoehto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436" y="1511300"/>
            <a:ext cx="8458200" cy="4538517"/>
          </a:xfrm>
        </p:spPr>
        <p:txBody>
          <a:bodyPr/>
          <a:lstStyle/>
          <a:p>
            <a:r>
              <a:rPr lang="en-US" dirty="0" err="1" smtClean="0"/>
              <a:t>Muodostetaan</a:t>
            </a:r>
            <a:r>
              <a:rPr lang="en-US" dirty="0" smtClean="0"/>
              <a:t> </a:t>
            </a:r>
            <a:r>
              <a:rPr lang="en-US" dirty="0" err="1"/>
              <a:t>seuraavaksi</a:t>
            </a:r>
            <a:r>
              <a:rPr lang="en-US" dirty="0"/>
              <a:t> </a:t>
            </a:r>
            <a:r>
              <a:rPr lang="en-US" dirty="0" err="1"/>
              <a:t>neljän</a:t>
            </a:r>
            <a:r>
              <a:rPr lang="en-US" dirty="0"/>
              <a:t> </a:t>
            </a:r>
            <a:r>
              <a:rPr lang="en-US" dirty="0" err="1"/>
              <a:t>hengen</a:t>
            </a:r>
            <a:r>
              <a:rPr lang="en-US" dirty="0"/>
              <a:t> </a:t>
            </a:r>
            <a:r>
              <a:rPr lang="en-US" dirty="0" err="1" smtClean="0"/>
              <a:t>ryhmiä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Jokaiseen</a:t>
            </a:r>
            <a:r>
              <a:rPr lang="en-US" dirty="0"/>
              <a:t> </a:t>
            </a:r>
            <a:r>
              <a:rPr lang="en-US" dirty="0" err="1"/>
              <a:t>uuteen</a:t>
            </a:r>
            <a:r>
              <a:rPr lang="en-US" dirty="0"/>
              <a:t> </a:t>
            </a:r>
            <a:r>
              <a:rPr lang="en-US" dirty="0" err="1"/>
              <a:t>ryhmään</a:t>
            </a:r>
            <a:r>
              <a:rPr lang="en-US" dirty="0"/>
              <a:t> </a:t>
            </a:r>
            <a:r>
              <a:rPr lang="en-US" dirty="0" err="1"/>
              <a:t>tulee</a:t>
            </a:r>
            <a:r>
              <a:rPr lang="en-US" dirty="0"/>
              <a:t> </a:t>
            </a:r>
            <a:r>
              <a:rPr lang="en-US" dirty="0" err="1"/>
              <a:t>yksi</a:t>
            </a:r>
            <a:r>
              <a:rPr lang="en-US" dirty="0"/>
              <a:t> </a:t>
            </a:r>
            <a:r>
              <a:rPr lang="en-US" dirty="0" err="1"/>
              <a:t>jäsen</a:t>
            </a:r>
            <a:r>
              <a:rPr lang="en-US" dirty="0"/>
              <a:t> </a:t>
            </a:r>
            <a:r>
              <a:rPr lang="en-US" dirty="0" err="1"/>
              <a:t>kustakin</a:t>
            </a:r>
            <a:r>
              <a:rPr lang="en-US" dirty="0"/>
              <a:t> </a:t>
            </a:r>
            <a:r>
              <a:rPr lang="en-US" dirty="0" err="1"/>
              <a:t>vanhasta</a:t>
            </a:r>
            <a:r>
              <a:rPr lang="en-US" dirty="0"/>
              <a:t> </a:t>
            </a:r>
            <a:r>
              <a:rPr lang="en-US" dirty="0" err="1" smtClean="0"/>
              <a:t>ryhmästä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Jokainen</a:t>
            </a:r>
            <a:r>
              <a:rPr lang="en-US" dirty="0"/>
              <a:t> </a:t>
            </a:r>
            <a:r>
              <a:rPr lang="en-US" dirty="0" err="1"/>
              <a:t>ryhmän</a:t>
            </a:r>
            <a:r>
              <a:rPr lang="en-US" dirty="0"/>
              <a:t> </a:t>
            </a:r>
            <a:r>
              <a:rPr lang="en-US" dirty="0" err="1"/>
              <a:t>jäsen</a:t>
            </a:r>
            <a:r>
              <a:rPr lang="en-US" dirty="0"/>
              <a:t> </a:t>
            </a:r>
            <a:r>
              <a:rPr lang="en-US" dirty="0" err="1"/>
              <a:t>esittelee</a:t>
            </a:r>
            <a:r>
              <a:rPr lang="en-US" dirty="0"/>
              <a:t> </a:t>
            </a:r>
            <a:r>
              <a:rPr lang="en-US" dirty="0" err="1"/>
              <a:t>vuorotellen</a:t>
            </a:r>
            <a:r>
              <a:rPr lang="en-US" dirty="0"/>
              <a:t> </a:t>
            </a:r>
            <a:r>
              <a:rPr lang="en-US" dirty="0" err="1"/>
              <a:t>oman</a:t>
            </a:r>
            <a:r>
              <a:rPr lang="en-US" dirty="0"/>
              <a:t> </a:t>
            </a:r>
            <a:r>
              <a:rPr lang="en-US" dirty="0" err="1"/>
              <a:t>videonsa</a:t>
            </a:r>
            <a:r>
              <a:rPr lang="en-US" dirty="0"/>
              <a:t> </a:t>
            </a:r>
            <a:r>
              <a:rPr lang="en-US" dirty="0" err="1"/>
              <a:t>keskeisen</a:t>
            </a:r>
            <a:r>
              <a:rPr lang="en-US" dirty="0"/>
              <a:t> </a:t>
            </a:r>
            <a:r>
              <a:rPr lang="en-US" dirty="0" err="1"/>
              <a:t>sisällön</a:t>
            </a:r>
            <a:r>
              <a:rPr lang="en-US" dirty="0"/>
              <a:t> ja </a:t>
            </a:r>
            <a:r>
              <a:rPr lang="en-US" dirty="0" err="1"/>
              <a:t>argumentin</a:t>
            </a:r>
            <a:r>
              <a:rPr lang="en-US" dirty="0"/>
              <a:t> tai </a:t>
            </a:r>
            <a:r>
              <a:rPr lang="en-US" dirty="0" err="1" smtClean="0"/>
              <a:t>argumentit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Tämän</a:t>
            </a:r>
            <a:r>
              <a:rPr lang="en-US" dirty="0"/>
              <a:t> </a:t>
            </a:r>
            <a:r>
              <a:rPr lang="en-US" dirty="0" err="1"/>
              <a:t>jälkeen</a:t>
            </a:r>
            <a:r>
              <a:rPr lang="en-US" dirty="0"/>
              <a:t> </a:t>
            </a:r>
            <a:r>
              <a:rPr lang="en-US" dirty="0" err="1"/>
              <a:t>ryhmissä</a:t>
            </a:r>
            <a:r>
              <a:rPr lang="en-US" dirty="0"/>
              <a:t> </a:t>
            </a:r>
            <a:r>
              <a:rPr lang="en-US" dirty="0" err="1"/>
              <a:t>pohditaan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etsitään</a:t>
            </a:r>
            <a:r>
              <a:rPr lang="en-US" dirty="0"/>
              <a:t> </a:t>
            </a:r>
            <a:r>
              <a:rPr lang="en-US" dirty="0" err="1"/>
              <a:t>vastaukset</a:t>
            </a:r>
            <a:r>
              <a:rPr lang="en-US" dirty="0"/>
              <a:t> </a:t>
            </a:r>
            <a:r>
              <a:rPr lang="en-US" dirty="0" err="1"/>
              <a:t>seuraaviin</a:t>
            </a:r>
            <a:r>
              <a:rPr lang="en-US" dirty="0"/>
              <a:t> </a:t>
            </a:r>
            <a:r>
              <a:rPr lang="en-US" dirty="0" err="1"/>
              <a:t>kysymyksiin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Mitä</a:t>
            </a:r>
            <a:r>
              <a:rPr lang="en-US" dirty="0"/>
              <a:t> on </a:t>
            </a:r>
            <a:r>
              <a:rPr lang="en-US" dirty="0" err="1"/>
              <a:t>väkivallaton</a:t>
            </a:r>
            <a:r>
              <a:rPr lang="en-US" dirty="0"/>
              <a:t> </a:t>
            </a:r>
            <a:r>
              <a:rPr lang="en-US" dirty="0" err="1"/>
              <a:t>vastarinta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Miksi</a:t>
            </a:r>
            <a:r>
              <a:rPr lang="en-US" dirty="0"/>
              <a:t> </a:t>
            </a:r>
            <a:r>
              <a:rPr lang="en-US" dirty="0" err="1"/>
              <a:t>väkivallatonta</a:t>
            </a:r>
            <a:r>
              <a:rPr lang="en-US" dirty="0"/>
              <a:t> </a:t>
            </a:r>
            <a:r>
              <a:rPr lang="en-US" dirty="0" err="1"/>
              <a:t>vastarintaa</a:t>
            </a:r>
            <a:r>
              <a:rPr lang="en-US" dirty="0"/>
              <a:t> on (</a:t>
            </a:r>
            <a:r>
              <a:rPr lang="en-US" dirty="0" err="1"/>
              <a:t>ollut</a:t>
            </a:r>
            <a:r>
              <a:rPr lang="en-US" dirty="0"/>
              <a:t>) </a:t>
            </a:r>
            <a:r>
              <a:rPr lang="en-US" dirty="0" err="1"/>
              <a:t>olemassa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Mitä</a:t>
            </a:r>
            <a:r>
              <a:rPr lang="en-US" dirty="0"/>
              <a:t> </a:t>
            </a:r>
            <a:r>
              <a:rPr lang="en-US" dirty="0" err="1"/>
              <a:t>historiallisia</a:t>
            </a:r>
            <a:r>
              <a:rPr lang="en-US" dirty="0"/>
              <a:t> </a:t>
            </a:r>
            <a:r>
              <a:rPr lang="en-US" dirty="0" err="1"/>
              <a:t>sekä</a:t>
            </a:r>
            <a:r>
              <a:rPr lang="en-US" dirty="0"/>
              <a:t> </a:t>
            </a:r>
            <a:r>
              <a:rPr lang="en-US" dirty="0" err="1"/>
              <a:t>viimeaikaisia</a:t>
            </a:r>
            <a:r>
              <a:rPr lang="en-US" dirty="0"/>
              <a:t> </a:t>
            </a:r>
            <a:r>
              <a:rPr lang="en-US" dirty="0" err="1"/>
              <a:t>esimerkkejä</a:t>
            </a:r>
            <a:r>
              <a:rPr lang="en-US" dirty="0"/>
              <a:t> </a:t>
            </a:r>
            <a:r>
              <a:rPr lang="en-US" dirty="0" err="1"/>
              <a:t>väkivallattomasta</a:t>
            </a:r>
            <a:r>
              <a:rPr lang="en-US" dirty="0"/>
              <a:t> </a:t>
            </a:r>
            <a:r>
              <a:rPr lang="en-US" dirty="0" err="1"/>
              <a:t>toiminnasta</a:t>
            </a:r>
            <a:r>
              <a:rPr lang="en-US" dirty="0"/>
              <a:t> on </a:t>
            </a:r>
            <a:r>
              <a:rPr lang="en-US" dirty="0" err="1"/>
              <a:t>olemassa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Toimiiko</a:t>
            </a:r>
            <a:r>
              <a:rPr lang="en-US" dirty="0"/>
              <a:t> </a:t>
            </a:r>
            <a:r>
              <a:rPr lang="en-US" dirty="0" err="1"/>
              <a:t>väkivallattomuus</a:t>
            </a:r>
            <a:r>
              <a:rPr lang="en-US" dirty="0"/>
              <a:t>? </a:t>
            </a:r>
            <a:r>
              <a:rPr lang="en-US" dirty="0" err="1"/>
              <a:t>Miksi</a:t>
            </a:r>
            <a:r>
              <a:rPr lang="en-US" dirty="0"/>
              <a:t>? </a:t>
            </a:r>
            <a:r>
              <a:rPr lang="en-US" dirty="0" err="1"/>
              <a:t>Miksi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? </a:t>
            </a:r>
            <a:r>
              <a:rPr lang="en-US" dirty="0" err="1"/>
              <a:t>Perustele</a:t>
            </a:r>
            <a:r>
              <a:rPr lang="en-US" dirty="0"/>
              <a:t> </a:t>
            </a:r>
            <a:r>
              <a:rPr lang="en-US" dirty="0" err="1"/>
              <a:t>esimerkkien</a:t>
            </a:r>
            <a:r>
              <a:rPr lang="en-US" dirty="0"/>
              <a:t> </a:t>
            </a:r>
            <a:r>
              <a:rPr lang="en-US" dirty="0" err="1"/>
              <a:t>avulla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2295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Demokratia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Kansanvalta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Kansalla</a:t>
            </a:r>
            <a:r>
              <a:rPr lang="en-US" dirty="0" smtClean="0"/>
              <a:t> on </a:t>
            </a:r>
            <a:r>
              <a:rPr lang="en-US" dirty="0" err="1" smtClean="0"/>
              <a:t>lopullinen</a:t>
            </a:r>
            <a:r>
              <a:rPr lang="en-US" dirty="0" smtClean="0"/>
              <a:t> </a:t>
            </a:r>
            <a:r>
              <a:rPr lang="en-US" dirty="0" err="1" smtClean="0"/>
              <a:t>valta</a:t>
            </a:r>
            <a:r>
              <a:rPr lang="en-US" dirty="0" smtClean="0"/>
              <a:t> </a:t>
            </a:r>
            <a:r>
              <a:rPr lang="en-US" dirty="0" err="1" smtClean="0"/>
              <a:t>säätää</a:t>
            </a:r>
            <a:r>
              <a:rPr lang="en-US" dirty="0" smtClean="0"/>
              <a:t> </a:t>
            </a:r>
            <a:r>
              <a:rPr lang="en-US" dirty="0" err="1" smtClean="0"/>
              <a:t>yhteiskunnan</a:t>
            </a:r>
            <a:r>
              <a:rPr lang="en-US" dirty="0" smtClean="0"/>
              <a:t> </a:t>
            </a:r>
            <a:r>
              <a:rPr lang="en-US" dirty="0" err="1" smtClean="0"/>
              <a:t>lait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71894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Suora</a:t>
            </a:r>
            <a:r>
              <a:rPr lang="en-US" dirty="0" smtClean="0"/>
              <a:t> </a:t>
            </a:r>
            <a:r>
              <a:rPr lang="en-US" dirty="0" err="1" smtClean="0"/>
              <a:t>demokratia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0018"/>
            <a:ext cx="7772400" cy="4495800"/>
          </a:xfrm>
        </p:spPr>
        <p:txBody>
          <a:bodyPr/>
          <a:lstStyle/>
          <a:p>
            <a:r>
              <a:rPr lang="en-US" dirty="0" err="1" smtClean="0"/>
              <a:t>Jokaisella</a:t>
            </a:r>
            <a:r>
              <a:rPr lang="en-US" dirty="0" smtClean="0"/>
              <a:t> </a:t>
            </a:r>
            <a:r>
              <a:rPr lang="en-US" dirty="0" err="1" smtClean="0"/>
              <a:t>kansalaisella</a:t>
            </a:r>
            <a:r>
              <a:rPr lang="en-US" dirty="0" smtClean="0"/>
              <a:t> on </a:t>
            </a:r>
            <a:r>
              <a:rPr lang="en-US" dirty="0" err="1"/>
              <a:t>oikeus</a:t>
            </a:r>
            <a:r>
              <a:rPr lang="en-US" dirty="0"/>
              <a:t> </a:t>
            </a:r>
            <a:r>
              <a:rPr lang="en-US" dirty="0" err="1"/>
              <a:t>ehdottaa</a:t>
            </a:r>
            <a:r>
              <a:rPr lang="en-US" dirty="0"/>
              <a:t> </a:t>
            </a:r>
            <a:r>
              <a:rPr lang="en-US" dirty="0" err="1"/>
              <a:t>lakeja</a:t>
            </a:r>
            <a:r>
              <a:rPr lang="en-US" dirty="0"/>
              <a:t> ja </a:t>
            </a:r>
            <a:r>
              <a:rPr lang="en-US" dirty="0" err="1"/>
              <a:t>kumota</a:t>
            </a:r>
            <a:r>
              <a:rPr lang="en-US" dirty="0"/>
              <a:t> </a:t>
            </a:r>
            <a:r>
              <a:rPr lang="en-US" dirty="0" err="1" smtClean="0"/>
              <a:t>lakiehdotuksia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Kaikki</a:t>
            </a:r>
            <a:r>
              <a:rPr lang="en-US" dirty="0" smtClean="0"/>
              <a:t> </a:t>
            </a:r>
            <a:r>
              <a:rPr lang="en-US" dirty="0" err="1" smtClean="0"/>
              <a:t>äänestävät</a:t>
            </a:r>
            <a:r>
              <a:rPr lang="en-US" dirty="0" smtClean="0"/>
              <a:t> </a:t>
            </a:r>
            <a:r>
              <a:rPr lang="en-US" dirty="0" err="1" smtClean="0"/>
              <a:t>kaikista</a:t>
            </a:r>
            <a:r>
              <a:rPr lang="en-US" dirty="0" smtClean="0"/>
              <a:t> </a:t>
            </a:r>
            <a:r>
              <a:rPr lang="en-US" dirty="0" err="1" smtClean="0"/>
              <a:t>lakiehdotuksista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Pyrkimys</a:t>
            </a:r>
            <a:r>
              <a:rPr lang="en-US" dirty="0" smtClean="0"/>
              <a:t> </a:t>
            </a:r>
            <a:r>
              <a:rPr lang="en-US" dirty="0" err="1" smtClean="0"/>
              <a:t>yhteisymmärrykseen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Haasteita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Yhteisymmärystä</a:t>
            </a:r>
            <a:r>
              <a:rPr lang="en-US" dirty="0" smtClean="0"/>
              <a:t> on </a:t>
            </a:r>
            <a:r>
              <a:rPr lang="en-US" dirty="0" err="1" smtClean="0"/>
              <a:t>vaikea</a:t>
            </a:r>
            <a:r>
              <a:rPr lang="en-US" dirty="0" smtClean="0"/>
              <a:t> </a:t>
            </a:r>
            <a:r>
              <a:rPr lang="en-US" dirty="0" err="1" smtClean="0"/>
              <a:t>saavuttaa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Jatkuva</a:t>
            </a:r>
            <a:r>
              <a:rPr lang="en-US" dirty="0" smtClean="0"/>
              <a:t> </a:t>
            </a:r>
            <a:r>
              <a:rPr lang="en-US" dirty="0" err="1" smtClean="0"/>
              <a:t>äänestäminen</a:t>
            </a:r>
            <a:r>
              <a:rPr lang="en-US" dirty="0" smtClean="0"/>
              <a:t> </a:t>
            </a:r>
            <a:r>
              <a:rPr lang="en-US" dirty="0" err="1" smtClean="0"/>
              <a:t>saattaa</a:t>
            </a:r>
            <a:r>
              <a:rPr lang="en-US" dirty="0" smtClean="0"/>
              <a:t> </a:t>
            </a:r>
            <a:r>
              <a:rPr lang="en-US" dirty="0" err="1" smtClean="0"/>
              <a:t>laskea</a:t>
            </a:r>
            <a:r>
              <a:rPr lang="en-US" dirty="0" smtClean="0"/>
              <a:t> </a:t>
            </a:r>
            <a:r>
              <a:rPr lang="en-US" dirty="0" err="1" smtClean="0"/>
              <a:t>poliittisen</a:t>
            </a:r>
            <a:r>
              <a:rPr lang="en-US" dirty="0" smtClean="0"/>
              <a:t> </a:t>
            </a:r>
            <a:r>
              <a:rPr lang="en-US" dirty="0" err="1" smtClean="0"/>
              <a:t>osallistumisen</a:t>
            </a:r>
            <a:r>
              <a:rPr lang="en-US" dirty="0" smtClean="0"/>
              <a:t> </a:t>
            </a:r>
            <a:r>
              <a:rPr lang="en-US" dirty="0" err="1" smtClean="0"/>
              <a:t>motivaatiota</a:t>
            </a:r>
            <a:r>
              <a:rPr lang="en-US" dirty="0"/>
              <a:t>.</a:t>
            </a:r>
            <a:endParaRPr lang="en-US" dirty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613119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Edustuksellinen</a:t>
            </a:r>
            <a:r>
              <a:rPr lang="en-US" dirty="0" smtClean="0"/>
              <a:t> </a:t>
            </a:r>
            <a:r>
              <a:rPr lang="en-US" dirty="0" err="1" smtClean="0"/>
              <a:t>demokratia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Kansalaiset</a:t>
            </a:r>
            <a:r>
              <a:rPr lang="en-US" dirty="0" smtClean="0"/>
              <a:t> </a:t>
            </a:r>
            <a:r>
              <a:rPr lang="en-US" dirty="0" err="1" smtClean="0"/>
              <a:t>eivät</a:t>
            </a:r>
            <a:r>
              <a:rPr lang="en-US" dirty="0" smtClean="0"/>
              <a:t> </a:t>
            </a:r>
            <a:r>
              <a:rPr lang="en-US" dirty="0" err="1" smtClean="0"/>
              <a:t>itse</a:t>
            </a:r>
            <a:r>
              <a:rPr lang="en-US" dirty="0" smtClean="0"/>
              <a:t> </a:t>
            </a:r>
            <a:r>
              <a:rPr lang="en-US" dirty="0" err="1" smtClean="0"/>
              <a:t>äänestä</a:t>
            </a:r>
            <a:r>
              <a:rPr lang="en-US" dirty="0" smtClean="0"/>
              <a:t> </a:t>
            </a:r>
            <a:r>
              <a:rPr lang="en-US" dirty="0" err="1" smtClean="0"/>
              <a:t>kaikista</a:t>
            </a:r>
            <a:r>
              <a:rPr lang="en-US" dirty="0" smtClean="0"/>
              <a:t> </a:t>
            </a:r>
            <a:r>
              <a:rPr lang="en-US" dirty="0" err="1" smtClean="0"/>
              <a:t>lakiehdotuksista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Vaaleilla</a:t>
            </a:r>
            <a:r>
              <a:rPr lang="en-US" dirty="0" smtClean="0"/>
              <a:t> </a:t>
            </a:r>
            <a:r>
              <a:rPr lang="en-US" dirty="0" err="1" smtClean="0"/>
              <a:t>valitaan</a:t>
            </a:r>
            <a:r>
              <a:rPr lang="en-US" dirty="0" smtClean="0"/>
              <a:t> </a:t>
            </a:r>
            <a:r>
              <a:rPr lang="en-US" dirty="0" err="1" smtClean="0"/>
              <a:t>edustajat</a:t>
            </a:r>
            <a:r>
              <a:rPr lang="en-US" dirty="0" smtClean="0"/>
              <a:t> </a:t>
            </a:r>
            <a:r>
              <a:rPr lang="en-US" dirty="0" err="1" smtClean="0"/>
              <a:t>tekemään</a:t>
            </a:r>
            <a:r>
              <a:rPr lang="en-US" dirty="0" smtClean="0"/>
              <a:t> </a:t>
            </a:r>
            <a:r>
              <a:rPr lang="en-US" dirty="0" err="1" smtClean="0"/>
              <a:t>päätöksiä</a:t>
            </a:r>
            <a:r>
              <a:rPr lang="en-US" dirty="0" smtClean="0"/>
              <a:t> </a:t>
            </a:r>
            <a:r>
              <a:rPr lang="en-US" dirty="0" err="1" smtClean="0"/>
              <a:t>kansalaisten</a:t>
            </a:r>
            <a:r>
              <a:rPr lang="en-US" dirty="0" smtClean="0"/>
              <a:t> </a:t>
            </a:r>
            <a:r>
              <a:rPr lang="en-US" dirty="0" err="1" smtClean="0"/>
              <a:t>puolesta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Edustajat</a:t>
            </a:r>
            <a:r>
              <a:rPr lang="en-US" dirty="0" smtClean="0"/>
              <a:t> </a:t>
            </a:r>
            <a:r>
              <a:rPr lang="en-US" dirty="0" err="1" smtClean="0"/>
              <a:t>ovat</a:t>
            </a:r>
            <a:r>
              <a:rPr lang="en-US" dirty="0" smtClean="0"/>
              <a:t> </a:t>
            </a:r>
            <a:r>
              <a:rPr lang="en-US" dirty="0" err="1" smtClean="0"/>
              <a:t>määräaikaisia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Päätöksissä</a:t>
            </a:r>
            <a:r>
              <a:rPr lang="en-US" dirty="0" smtClean="0"/>
              <a:t> </a:t>
            </a:r>
            <a:r>
              <a:rPr lang="en-US" dirty="0" err="1" smtClean="0"/>
              <a:t>luotetaan</a:t>
            </a:r>
            <a:r>
              <a:rPr lang="en-US" dirty="0" smtClean="0"/>
              <a:t> </a:t>
            </a:r>
            <a:r>
              <a:rPr lang="en-US" dirty="0" err="1" smtClean="0"/>
              <a:t>enemmistöperiaatteeseen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eniten</a:t>
            </a:r>
            <a:r>
              <a:rPr lang="en-US" dirty="0" smtClean="0"/>
              <a:t> </a:t>
            </a:r>
            <a:r>
              <a:rPr lang="en-US" dirty="0" err="1" smtClean="0"/>
              <a:t>kannatusta</a:t>
            </a:r>
            <a:r>
              <a:rPr lang="en-US" dirty="0" smtClean="0"/>
              <a:t> </a:t>
            </a:r>
            <a:r>
              <a:rPr lang="en-US" dirty="0" err="1" smtClean="0"/>
              <a:t>saanut</a:t>
            </a:r>
            <a:r>
              <a:rPr lang="en-US" dirty="0" smtClean="0"/>
              <a:t> </a:t>
            </a:r>
            <a:r>
              <a:rPr lang="en-US" dirty="0" err="1" smtClean="0"/>
              <a:t>ehdotus</a:t>
            </a:r>
            <a:r>
              <a:rPr lang="en-US" dirty="0" smtClean="0"/>
              <a:t> </a:t>
            </a:r>
            <a:r>
              <a:rPr lang="en-US" dirty="0" err="1" smtClean="0"/>
              <a:t>valitaan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2775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Demokratian</a:t>
            </a:r>
            <a:r>
              <a:rPr lang="en-US" dirty="0" smtClean="0"/>
              <a:t> </a:t>
            </a:r>
            <a:r>
              <a:rPr lang="en-US" dirty="0" err="1" smtClean="0"/>
              <a:t>edut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84299"/>
            <a:ext cx="7772400" cy="4145973"/>
          </a:xfrm>
        </p:spPr>
        <p:txBody>
          <a:bodyPr/>
          <a:lstStyle/>
          <a:p>
            <a:r>
              <a:rPr lang="en-US" dirty="0" smtClean="0"/>
              <a:t>John Stuart </a:t>
            </a:r>
            <a:r>
              <a:rPr lang="en-US" dirty="0" smtClean="0"/>
              <a:t>Mill 1806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−1873</a:t>
            </a:r>
            <a:endParaRPr lang="en-US" dirty="0" smtClean="0"/>
          </a:p>
          <a:p>
            <a:pPr lvl="1"/>
            <a:r>
              <a:rPr lang="en-US" dirty="0" err="1" smtClean="0"/>
              <a:t>Valtaapitävien</a:t>
            </a:r>
            <a:r>
              <a:rPr lang="en-US" dirty="0" smtClean="0"/>
              <a:t> on </a:t>
            </a:r>
            <a:r>
              <a:rPr lang="en-US" dirty="0" err="1" smtClean="0"/>
              <a:t>huomioitava</a:t>
            </a:r>
            <a:r>
              <a:rPr lang="en-US" dirty="0" smtClean="0"/>
              <a:t> </a:t>
            </a:r>
            <a:r>
              <a:rPr lang="en-US" dirty="0" err="1" smtClean="0"/>
              <a:t>kansalaisten</a:t>
            </a:r>
            <a:r>
              <a:rPr lang="en-US" dirty="0" smtClean="0"/>
              <a:t> </a:t>
            </a:r>
            <a:r>
              <a:rPr lang="en-US" dirty="0" err="1" smtClean="0"/>
              <a:t>mielipiteet</a:t>
            </a:r>
            <a:r>
              <a:rPr lang="en-US" dirty="0" smtClean="0"/>
              <a:t>, </a:t>
            </a:r>
            <a:r>
              <a:rPr lang="en-US" dirty="0" err="1" smtClean="0"/>
              <a:t>intressit</a:t>
            </a:r>
            <a:r>
              <a:rPr lang="en-US" dirty="0" smtClean="0"/>
              <a:t>, </a:t>
            </a:r>
            <a:r>
              <a:rPr lang="en-US" dirty="0" err="1" smtClean="0"/>
              <a:t>oikeudet</a:t>
            </a:r>
            <a:r>
              <a:rPr lang="en-US" dirty="0" smtClean="0"/>
              <a:t> ja </a:t>
            </a:r>
            <a:r>
              <a:rPr lang="en-US" dirty="0" err="1" smtClean="0"/>
              <a:t>tarpeet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Kansan </a:t>
            </a:r>
            <a:r>
              <a:rPr lang="en-US" dirty="0" err="1" smtClean="0"/>
              <a:t>rehelliset</a:t>
            </a:r>
            <a:r>
              <a:rPr lang="en-US" dirty="0" smtClean="0"/>
              <a:t> </a:t>
            </a:r>
            <a:r>
              <a:rPr lang="en-US" dirty="0" err="1" smtClean="0"/>
              <a:t>mielipiteet</a:t>
            </a:r>
            <a:r>
              <a:rPr lang="en-US" dirty="0" smtClean="0"/>
              <a:t> ja </a:t>
            </a:r>
            <a:r>
              <a:rPr lang="en-US" dirty="0" err="1" smtClean="0"/>
              <a:t>yhteiskunnan</a:t>
            </a:r>
            <a:r>
              <a:rPr lang="en-US" dirty="0" smtClean="0"/>
              <a:t> </a:t>
            </a:r>
            <a:r>
              <a:rPr lang="en-US" dirty="0" err="1" smtClean="0"/>
              <a:t>totuudellinen</a:t>
            </a:r>
            <a:r>
              <a:rPr lang="en-US" dirty="0" smtClean="0"/>
              <a:t> </a:t>
            </a:r>
            <a:r>
              <a:rPr lang="en-US" dirty="0" err="1" smtClean="0"/>
              <a:t>tilanne</a:t>
            </a:r>
            <a:r>
              <a:rPr lang="en-US" dirty="0" smtClean="0"/>
              <a:t> </a:t>
            </a:r>
            <a:r>
              <a:rPr lang="en-US" dirty="0" err="1" smtClean="0"/>
              <a:t>tulee</a:t>
            </a:r>
            <a:r>
              <a:rPr lang="en-US" dirty="0" smtClean="0"/>
              <a:t> </a:t>
            </a:r>
            <a:r>
              <a:rPr lang="en-US" dirty="0" err="1" smtClean="0"/>
              <a:t>valtaapitävien</a:t>
            </a:r>
            <a:r>
              <a:rPr lang="en-US" dirty="0" smtClean="0"/>
              <a:t> </a:t>
            </a:r>
            <a:r>
              <a:rPr lang="en-US" dirty="0" err="1" smtClean="0"/>
              <a:t>tietoisuuteen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Demokratia</a:t>
            </a:r>
            <a:r>
              <a:rPr lang="en-US" dirty="0" smtClean="0"/>
              <a:t> on </a:t>
            </a:r>
            <a:r>
              <a:rPr lang="en-US" dirty="0" err="1" smtClean="0"/>
              <a:t>hyväksi</a:t>
            </a:r>
            <a:r>
              <a:rPr lang="en-US" dirty="0" smtClean="0"/>
              <a:t> </a:t>
            </a:r>
            <a:r>
              <a:rPr lang="en-US" dirty="0" err="1" smtClean="0"/>
              <a:t>kansalaisten</a:t>
            </a:r>
            <a:r>
              <a:rPr lang="en-US" dirty="0" smtClean="0"/>
              <a:t> </a:t>
            </a:r>
            <a:r>
              <a:rPr lang="en-US" dirty="0" err="1" smtClean="0"/>
              <a:t>luonteelle</a:t>
            </a:r>
            <a:r>
              <a:rPr lang="en-US" dirty="0" smtClean="0"/>
              <a:t>, </a:t>
            </a:r>
            <a:r>
              <a:rPr lang="en-US" dirty="0" err="1" smtClean="0"/>
              <a:t>koska</a:t>
            </a:r>
            <a:r>
              <a:rPr lang="en-US" dirty="0" smtClean="0"/>
              <a:t> se </a:t>
            </a:r>
            <a:r>
              <a:rPr lang="en-US" dirty="0" err="1" smtClean="0"/>
              <a:t>saa</a:t>
            </a:r>
            <a:r>
              <a:rPr lang="en-US" dirty="0" smtClean="0"/>
              <a:t> </a:t>
            </a:r>
            <a:r>
              <a:rPr lang="en-US" dirty="0" err="1" smtClean="0"/>
              <a:t>kansalaiset</a:t>
            </a:r>
            <a:r>
              <a:rPr lang="en-US" dirty="0" smtClean="0"/>
              <a:t> </a:t>
            </a:r>
            <a:r>
              <a:rPr lang="en-US" dirty="0" err="1" smtClean="0"/>
              <a:t>seuraamaan</a:t>
            </a:r>
            <a:r>
              <a:rPr lang="en-US" dirty="0" smtClean="0"/>
              <a:t> ja </a:t>
            </a:r>
            <a:r>
              <a:rPr lang="en-US" dirty="0" err="1" smtClean="0"/>
              <a:t>osallistumaan</a:t>
            </a:r>
            <a:r>
              <a:rPr lang="en-US" dirty="0" smtClean="0"/>
              <a:t> </a:t>
            </a:r>
            <a:r>
              <a:rPr lang="en-US" dirty="0" err="1" smtClean="0"/>
              <a:t>yhteiskunnalliseen</a:t>
            </a:r>
            <a:r>
              <a:rPr lang="en-US" dirty="0" smtClean="0"/>
              <a:t> </a:t>
            </a:r>
            <a:r>
              <a:rPr lang="en-US" dirty="0" err="1" smtClean="0"/>
              <a:t>keskuteluun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err="1" smtClean="0"/>
              <a:t>Demokratialla</a:t>
            </a:r>
            <a:r>
              <a:rPr lang="en-US" dirty="0" smtClean="0"/>
              <a:t> on </a:t>
            </a:r>
            <a:r>
              <a:rPr lang="en-US" dirty="0" err="1" smtClean="0"/>
              <a:t>itseisarvoa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33568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Demokratian</a:t>
            </a:r>
            <a:r>
              <a:rPr lang="en-US" dirty="0" smtClean="0"/>
              <a:t> </a:t>
            </a:r>
            <a:r>
              <a:rPr lang="en-US" dirty="0" err="1" smtClean="0"/>
              <a:t>ongelmat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273" y="1244599"/>
            <a:ext cx="8312727" cy="4851401"/>
          </a:xfrm>
        </p:spPr>
        <p:txBody>
          <a:bodyPr/>
          <a:lstStyle/>
          <a:p>
            <a:r>
              <a:rPr lang="en-US" dirty="0" err="1" smtClean="0"/>
              <a:t>Platon</a:t>
            </a:r>
            <a:r>
              <a:rPr lang="en-US" dirty="0" smtClean="0"/>
              <a:t> </a:t>
            </a:r>
            <a:r>
              <a:rPr lang="en-US" dirty="0" err="1" smtClean="0"/>
              <a:t>kritisoi</a:t>
            </a:r>
            <a:r>
              <a:rPr lang="en-US" dirty="0" smtClean="0"/>
              <a:t> </a:t>
            </a:r>
            <a:r>
              <a:rPr lang="en-US" dirty="0" err="1" smtClean="0"/>
              <a:t>demokratiaa</a:t>
            </a:r>
            <a:r>
              <a:rPr lang="en-US" dirty="0" smtClean="0"/>
              <a:t>, </a:t>
            </a:r>
            <a:r>
              <a:rPr lang="en-US" dirty="0" err="1" smtClean="0"/>
              <a:t>koska</a:t>
            </a:r>
            <a:r>
              <a:rPr lang="en-US" dirty="0" smtClean="0"/>
              <a:t> </a:t>
            </a:r>
            <a:r>
              <a:rPr lang="en-US" dirty="0" err="1" smtClean="0"/>
              <a:t>siinä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anneta</a:t>
            </a:r>
            <a:r>
              <a:rPr lang="en-US" dirty="0" smtClean="0"/>
              <a:t> </a:t>
            </a:r>
            <a:r>
              <a:rPr lang="en-US" dirty="0" err="1" smtClean="0"/>
              <a:t>painoarvoa</a:t>
            </a:r>
            <a:r>
              <a:rPr lang="en-US" dirty="0" smtClean="0"/>
              <a:t> </a:t>
            </a:r>
            <a:r>
              <a:rPr lang="en-US" dirty="0" err="1" smtClean="0"/>
              <a:t>asiantuntemukselle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Kyvykkäimmät</a:t>
            </a:r>
            <a:r>
              <a:rPr lang="en-US" dirty="0" smtClean="0"/>
              <a:t> </a:t>
            </a:r>
            <a:r>
              <a:rPr lang="en-US" dirty="0" err="1" smtClean="0"/>
              <a:t>eivät</a:t>
            </a:r>
            <a:r>
              <a:rPr lang="en-US" dirty="0" smtClean="0"/>
              <a:t> </a:t>
            </a:r>
            <a:r>
              <a:rPr lang="en-US" dirty="0" err="1" smtClean="0"/>
              <a:t>johda</a:t>
            </a:r>
            <a:r>
              <a:rPr lang="en-US" dirty="0" smtClean="0"/>
              <a:t> </a:t>
            </a:r>
            <a:r>
              <a:rPr lang="en-US" dirty="0" err="1" smtClean="0"/>
              <a:t>valtiota</a:t>
            </a:r>
            <a:r>
              <a:rPr lang="en-US" dirty="0" smtClean="0"/>
              <a:t> </a:t>
            </a:r>
            <a:r>
              <a:rPr lang="en-US" dirty="0" err="1" smtClean="0"/>
              <a:t>vaan</a:t>
            </a:r>
            <a:r>
              <a:rPr lang="en-US" dirty="0" smtClean="0"/>
              <a:t> </a:t>
            </a:r>
            <a:r>
              <a:rPr lang="en-US" dirty="0" err="1" smtClean="0"/>
              <a:t>ainoastaan</a:t>
            </a:r>
            <a:r>
              <a:rPr lang="en-US" dirty="0" smtClean="0"/>
              <a:t> he, </a:t>
            </a:r>
            <a:r>
              <a:rPr lang="en-US" dirty="0" err="1" smtClean="0"/>
              <a:t>jotka</a:t>
            </a:r>
            <a:r>
              <a:rPr lang="en-US" dirty="0" smtClean="0"/>
              <a:t> </a:t>
            </a:r>
            <a:r>
              <a:rPr lang="en-US" dirty="0" err="1" smtClean="0"/>
              <a:t>ovat</a:t>
            </a:r>
            <a:r>
              <a:rPr lang="en-US" dirty="0" smtClean="0"/>
              <a:t> </a:t>
            </a:r>
            <a:r>
              <a:rPr lang="en-US" dirty="0" err="1" smtClean="0"/>
              <a:t>hyviä</a:t>
            </a:r>
            <a:r>
              <a:rPr lang="en-US" dirty="0" smtClean="0"/>
              <a:t> </a:t>
            </a:r>
            <a:r>
              <a:rPr lang="en-US" dirty="0" err="1" smtClean="0"/>
              <a:t>voittamaan</a:t>
            </a:r>
            <a:r>
              <a:rPr lang="en-US" dirty="0" smtClean="0"/>
              <a:t> </a:t>
            </a:r>
            <a:r>
              <a:rPr lang="en-US" dirty="0" err="1" smtClean="0"/>
              <a:t>vaaleja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err="1"/>
              <a:t>D</a:t>
            </a:r>
            <a:r>
              <a:rPr lang="en-US" dirty="0" err="1" smtClean="0"/>
              <a:t>emokratia</a:t>
            </a:r>
            <a:r>
              <a:rPr lang="en-US" dirty="0" smtClean="0"/>
              <a:t> </a:t>
            </a:r>
            <a:r>
              <a:rPr lang="en-US" dirty="0" err="1" smtClean="0"/>
              <a:t>aiheuttaa</a:t>
            </a:r>
            <a:r>
              <a:rPr lang="en-US" dirty="0" smtClean="0"/>
              <a:t> </a:t>
            </a:r>
            <a:r>
              <a:rPr lang="en-US" dirty="0" err="1" smtClean="0"/>
              <a:t>kansaa</a:t>
            </a:r>
            <a:r>
              <a:rPr lang="en-US" dirty="0" smtClean="0"/>
              <a:t> </a:t>
            </a:r>
            <a:r>
              <a:rPr lang="en-US" dirty="0" err="1" smtClean="0"/>
              <a:t>jakavaa</a:t>
            </a:r>
            <a:r>
              <a:rPr lang="en-US" dirty="0" smtClean="0"/>
              <a:t> </a:t>
            </a:r>
            <a:r>
              <a:rPr lang="en-US" dirty="0" err="1" smtClean="0"/>
              <a:t>erimielisyyttä</a:t>
            </a:r>
            <a:r>
              <a:rPr lang="en-US" dirty="0" smtClean="0"/>
              <a:t> </a:t>
            </a:r>
            <a:r>
              <a:rPr lang="en-US" dirty="0" err="1" smtClean="0"/>
              <a:t>esim</a:t>
            </a:r>
            <a:r>
              <a:rPr lang="en-US" dirty="0" smtClean="0"/>
              <a:t>. </a:t>
            </a:r>
            <a:r>
              <a:rPr lang="en-US" dirty="0" err="1" smtClean="0"/>
              <a:t>populismin</a:t>
            </a:r>
            <a:r>
              <a:rPr lang="en-US" dirty="0" smtClean="0"/>
              <a:t> </a:t>
            </a:r>
            <a:r>
              <a:rPr lang="en-US" dirty="0" err="1" smtClean="0"/>
              <a:t>muodossa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Enemmistön</a:t>
            </a:r>
            <a:r>
              <a:rPr lang="en-US" dirty="0" smtClean="0"/>
              <a:t> </a:t>
            </a:r>
            <a:r>
              <a:rPr lang="en-US" dirty="0" err="1" smtClean="0"/>
              <a:t>tyrannia</a:t>
            </a:r>
            <a:endParaRPr lang="en-US" dirty="0" smtClean="0"/>
          </a:p>
          <a:p>
            <a:pPr lvl="1"/>
            <a:r>
              <a:rPr lang="en-US" dirty="0" err="1" smtClean="0"/>
              <a:t>Vähemmistöjen</a:t>
            </a:r>
            <a:r>
              <a:rPr lang="en-US" dirty="0" smtClean="0"/>
              <a:t> </a:t>
            </a:r>
            <a:r>
              <a:rPr lang="en-US" dirty="0" err="1" smtClean="0"/>
              <a:t>ääni</a:t>
            </a:r>
            <a:r>
              <a:rPr lang="en-US" dirty="0" smtClean="0"/>
              <a:t> </a:t>
            </a:r>
            <a:r>
              <a:rPr lang="en-US" dirty="0" err="1" smtClean="0"/>
              <a:t>jyrätään</a:t>
            </a:r>
            <a:r>
              <a:rPr lang="en-US" dirty="0" smtClean="0"/>
              <a:t> </a:t>
            </a:r>
            <a:r>
              <a:rPr lang="en-US" dirty="0" err="1" smtClean="0"/>
              <a:t>enemmistön</a:t>
            </a:r>
            <a:r>
              <a:rPr lang="en-US" dirty="0" smtClean="0"/>
              <a:t> </a:t>
            </a:r>
            <a:r>
              <a:rPr lang="en-US" dirty="0" err="1" smtClean="0"/>
              <a:t>toimesta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Näennäisdemokratian</a:t>
            </a:r>
            <a:r>
              <a:rPr lang="en-US" dirty="0" smtClean="0"/>
              <a:t> </a:t>
            </a:r>
            <a:r>
              <a:rPr lang="en-US" dirty="0" err="1" smtClean="0"/>
              <a:t>vaara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/>
              <a:t>v</a:t>
            </a:r>
            <a:r>
              <a:rPr lang="en-US" dirty="0" err="1" smtClean="0"/>
              <a:t>irkamiesvalta</a:t>
            </a:r>
            <a:r>
              <a:rPr lang="en-US" dirty="0" smtClean="0"/>
              <a:t>, </a:t>
            </a:r>
            <a:r>
              <a:rPr lang="en-US" dirty="0" err="1" smtClean="0"/>
              <a:t>talouden</a:t>
            </a:r>
            <a:r>
              <a:rPr lang="en-US" dirty="0" smtClean="0"/>
              <a:t> </a:t>
            </a:r>
            <a:r>
              <a:rPr lang="en-US" dirty="0" err="1" smtClean="0"/>
              <a:t>ohjaava</a:t>
            </a:r>
            <a:r>
              <a:rPr lang="en-US" dirty="0" smtClean="0"/>
              <a:t> </a:t>
            </a:r>
            <a:r>
              <a:rPr lang="en-US" dirty="0" err="1" smtClean="0"/>
              <a:t>vaikutus</a:t>
            </a:r>
            <a:r>
              <a:rPr lang="en-US" dirty="0" smtClean="0"/>
              <a:t>, </a:t>
            </a:r>
            <a:r>
              <a:rPr lang="en-US" dirty="0" err="1" smtClean="0"/>
              <a:t>poliitikkojen</a:t>
            </a:r>
            <a:r>
              <a:rPr lang="en-US" dirty="0" smtClean="0"/>
              <a:t> </a:t>
            </a:r>
            <a:r>
              <a:rPr lang="en-US" dirty="0" err="1" smtClean="0"/>
              <a:t>vieraantuminen</a:t>
            </a:r>
            <a:r>
              <a:rPr lang="en-US" dirty="0" smtClean="0"/>
              <a:t> </a:t>
            </a:r>
            <a:r>
              <a:rPr lang="en-US" dirty="0" err="1" smtClean="0"/>
              <a:t>kansasta</a:t>
            </a:r>
            <a:r>
              <a:rPr lang="en-US" dirty="0" smtClean="0"/>
              <a:t>, </a:t>
            </a:r>
            <a:r>
              <a:rPr lang="en-US" dirty="0" err="1" smtClean="0"/>
              <a:t>puoluekuri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071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Idea3_pp-ope_pohja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Idea3_pp-ope_pohja.thmx</Template>
  <TotalTime>1204</TotalTime>
  <Words>422</Words>
  <Application>Microsoft Office PowerPoint</Application>
  <PresentationFormat>Näytössä katseltava diaesitys (4:3)</PresentationFormat>
  <Paragraphs>68</Paragraphs>
  <Slides>10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7" baseType="lpstr">
      <vt:lpstr>MS PGothic</vt:lpstr>
      <vt:lpstr>MS PGothic</vt:lpstr>
      <vt:lpstr>Calibri</vt:lpstr>
      <vt:lpstr>Geneva</vt:lpstr>
      <vt:lpstr>Lucida Grande</vt:lpstr>
      <vt:lpstr>Verdana</vt:lpstr>
      <vt:lpstr>Idea3_pp-ope_pohja</vt:lpstr>
      <vt:lpstr>PowerPoint-esitys</vt:lpstr>
      <vt:lpstr>Virittäytyminen aiheeseen vaihtoehto 1</vt:lpstr>
      <vt:lpstr>Virittäytyminen aiheeseen vaihtoehto 2</vt:lpstr>
      <vt:lpstr>Virittäytyminen aiheeseen vaihtoehto 2</vt:lpstr>
      <vt:lpstr>Demokratia</vt:lpstr>
      <vt:lpstr>Suora demokratia</vt:lpstr>
      <vt:lpstr>Edustuksellinen demokratia</vt:lpstr>
      <vt:lpstr>Demokratian edut</vt:lpstr>
      <vt:lpstr>Demokratian ongelmat</vt:lpstr>
      <vt:lpstr>Kansalaistottelemattomuus</vt:lpstr>
    </vt:vector>
  </TitlesOfParts>
  <Company>The English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 faculty</dc:creator>
  <cp:lastModifiedBy>Rakkolainen Mari</cp:lastModifiedBy>
  <cp:revision>32</cp:revision>
  <dcterms:created xsi:type="dcterms:W3CDTF">2017-01-03T17:54:46Z</dcterms:created>
  <dcterms:modified xsi:type="dcterms:W3CDTF">2017-08-10T09:40:32Z</dcterms:modified>
</cp:coreProperties>
</file>