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79" r:id="rId4"/>
    <p:sldId id="266" r:id="rId5"/>
    <p:sldId id="273" r:id="rId6"/>
    <p:sldId id="280" r:id="rId7"/>
    <p:sldId id="282" r:id="rId8"/>
    <p:sldId id="284" r:id="rId9"/>
    <p:sldId id="283" r:id="rId10"/>
    <p:sldId id="267" r:id="rId11"/>
    <p:sldId id="281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0" autoAdjust="0"/>
    <p:restoredTop sz="94660"/>
  </p:normalViewPr>
  <p:slideViewPr>
    <p:cSldViewPr>
      <p:cViewPr varScale="1">
        <p:scale>
          <a:sx n="73" d="100"/>
          <a:sy n="73" d="100"/>
        </p:scale>
        <p:origin x="11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AD535-8FC2-43FF-B2CD-F75FF2178095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F8D2D-B4BB-4FF6-B159-6B2317815E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47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72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04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79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50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73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965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97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1468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042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01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CDCECDC-CA82-419C-B66C-70AF779EE76D}" type="datetimeFigureOut">
              <a:rPr lang="fi-FI" smtClean="0"/>
              <a:t>22.8.2018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7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</a:t>
            </a:r>
            <a:r>
              <a:rPr lang="fi-FI" b="1" dirty="0" smtClean="0"/>
              <a:t>3: </a:t>
            </a:r>
            <a:r>
              <a:rPr lang="fi-FI" b="1" dirty="0"/>
              <a:t>Luonnonympäristö ja rakennettu ympäristö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4122"/>
          </a:xfrm>
        </p:spPr>
        <p:txBody>
          <a:bodyPr/>
          <a:lstStyle/>
          <a:p>
            <a:r>
              <a:rPr lang="fi-FI" b="1" dirty="0" smtClean="0"/>
              <a:t>Melu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328592"/>
          </a:xfrm>
        </p:spPr>
        <p:txBody>
          <a:bodyPr>
            <a:normAutofit fontScale="62500" lnSpcReduction="20000"/>
          </a:bodyPr>
          <a:lstStyle/>
          <a:p>
            <a:r>
              <a:rPr lang="fi-FI" sz="3900" dirty="0" smtClean="0"/>
              <a:t>mikä </a:t>
            </a:r>
            <a:r>
              <a:rPr lang="fi-FI" sz="3900" dirty="0"/>
              <a:t>tahansa ääni, jonka ihminen kokee häiritseväksi ja joka on terveydelle </a:t>
            </a:r>
            <a:r>
              <a:rPr lang="fi-FI" sz="3900" dirty="0" smtClean="0"/>
              <a:t>haitallista</a:t>
            </a:r>
          </a:p>
          <a:p>
            <a:r>
              <a:rPr lang="fi-FI" sz="3900" dirty="0" smtClean="0"/>
              <a:t>koetaan </a:t>
            </a:r>
            <a:r>
              <a:rPr lang="fi-FI" sz="3900" dirty="0"/>
              <a:t>häiritseväksi ja heikentää sosiaalista kommunikointia sekä aiheuttaa mm. univaikeuksia, </a:t>
            </a:r>
            <a:r>
              <a:rPr lang="fi-FI" sz="3900" dirty="0" smtClean="0"/>
              <a:t>stressireaktioita </a:t>
            </a:r>
            <a:r>
              <a:rPr lang="fi-FI" sz="3900" dirty="0"/>
              <a:t>ja kognitiivisia häiriöitä → </a:t>
            </a:r>
            <a:r>
              <a:rPr lang="fi-FI" sz="3900" dirty="0" smtClean="0"/>
              <a:t>vakavien sairauksien (esim. sydän- </a:t>
            </a:r>
            <a:r>
              <a:rPr lang="fi-FI" sz="3900" dirty="0"/>
              <a:t>ja verisuonitautien </a:t>
            </a:r>
            <a:r>
              <a:rPr lang="fi-FI" sz="3900" dirty="0" smtClean="0"/>
              <a:t>riski) kasvaa</a:t>
            </a:r>
            <a:endParaRPr lang="fi-FI" sz="3900" dirty="0"/>
          </a:p>
          <a:p>
            <a:r>
              <a:rPr lang="fi-FI" sz="3900" dirty="0"/>
              <a:t>toiseksi merkittävin ympäristöterveysriski Suomessa </a:t>
            </a:r>
          </a:p>
          <a:p>
            <a:r>
              <a:rPr lang="fi-FI" sz="3900" b="1" dirty="0"/>
              <a:t>meluvamma</a:t>
            </a:r>
            <a:r>
              <a:rPr lang="fi-FI" sz="3900" dirty="0"/>
              <a:t> = kovaäänisen melun aiheuttama pysyvä kuulon heikkeneminen </a:t>
            </a:r>
          </a:p>
          <a:p>
            <a:pPr lvl="1"/>
            <a:r>
              <a:rPr lang="fi-FI" sz="3200" dirty="0"/>
              <a:t>noin neljäsosa kaikista kuulovaurioista</a:t>
            </a:r>
          </a:p>
          <a:p>
            <a:pPr lvl="1"/>
            <a:r>
              <a:rPr lang="fi-FI" sz="3200" dirty="0"/>
              <a:t>vaikuttaa äänen voimakkuus, taajuus ja melussa vietetty aika </a:t>
            </a:r>
          </a:p>
          <a:p>
            <a:pPr lvl="1"/>
            <a:r>
              <a:rPr lang="fi-FI" sz="3200" b="1" dirty="0"/>
              <a:t>krooninen meluvamma </a:t>
            </a:r>
            <a:r>
              <a:rPr lang="fi-FI" sz="3200" dirty="0"/>
              <a:t>kehittyy hitaasti</a:t>
            </a:r>
          </a:p>
          <a:p>
            <a:pPr lvl="1"/>
            <a:r>
              <a:rPr lang="fi-FI" sz="3200" b="1" dirty="0"/>
              <a:t>akuutti meluvamma </a:t>
            </a:r>
            <a:r>
              <a:rPr lang="fi-FI" sz="3200" dirty="0"/>
              <a:t>syntyy äkisti voimakkaista, iskumaisista äänistä eli </a:t>
            </a:r>
            <a:r>
              <a:rPr lang="fi-FI" sz="3200" b="1" dirty="0"/>
              <a:t>impulssimelusta</a:t>
            </a:r>
            <a:r>
              <a:rPr lang="fi-FI" sz="3200" dirty="0"/>
              <a:t>  </a:t>
            </a:r>
          </a:p>
          <a:p>
            <a:r>
              <a:rPr lang="fi-FI" sz="3900" b="1" dirty="0" err="1"/>
              <a:t>tinnitus</a:t>
            </a:r>
            <a:r>
              <a:rPr lang="fi-FI" sz="3900" dirty="0"/>
              <a:t> = korvissa kuuluva esim. suhiseva tai napsuva ääni, joka ei johdu ulkopuolisesta </a:t>
            </a:r>
            <a:r>
              <a:rPr lang="fi-FI" sz="3900" dirty="0" smtClean="0"/>
              <a:t>äänilähteestä</a:t>
            </a:r>
            <a:endParaRPr lang="fi-FI" sz="3900" dirty="0"/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4EF25-14B2-43AD-8000-086BE0A2D9D9}"/>
              </a:ext>
            </a:extLst>
          </p:cNvPr>
          <p:cNvSpPr txBox="1">
            <a:spLocks/>
          </p:cNvSpPr>
          <p:nvPr/>
        </p:nvSpPr>
        <p:spPr>
          <a:xfrm>
            <a:off x="457200" y="340899"/>
            <a:ext cx="8229600" cy="99412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Meluntorjunta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2CFF0-90CE-40A0-AB0C-1CBDA7632A9A}"/>
              </a:ext>
            </a:extLst>
          </p:cNvPr>
          <p:cNvSpPr txBox="1">
            <a:spLocks/>
          </p:cNvSpPr>
          <p:nvPr/>
        </p:nvSpPr>
        <p:spPr>
          <a:xfrm>
            <a:off x="323528" y="1484784"/>
            <a:ext cx="8496944" cy="4464496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500" dirty="0" smtClean="0"/>
              <a:t>tavoitteena turvata </a:t>
            </a:r>
            <a:r>
              <a:rPr lang="fi-FI" sz="3500" dirty="0"/>
              <a:t>terveellinen, turvallinen ja viihtyisä elinympäristö </a:t>
            </a:r>
          </a:p>
          <a:p>
            <a:pPr lvl="1"/>
            <a:r>
              <a:rPr lang="fi-FI" sz="3000" dirty="0"/>
              <a:t>edellyttää lainsäädäntöä, valvontaa, tutkimusta, tuotekehittelyä ja tiedottamista </a:t>
            </a:r>
          </a:p>
          <a:p>
            <a:pPr lvl="1"/>
            <a:r>
              <a:rPr lang="fi-FI" sz="3000" b="1" dirty="0"/>
              <a:t>ympäristömelua </a:t>
            </a:r>
            <a:r>
              <a:rPr lang="fi-FI" sz="3000" dirty="0"/>
              <a:t>voidaan torjua mm. huolellisella aluesuunnittelulla ja rakennusteknisillä </a:t>
            </a:r>
            <a:r>
              <a:rPr lang="fi-FI" sz="3000" dirty="0" smtClean="0"/>
              <a:t>ratkaisuilla </a:t>
            </a:r>
            <a:br>
              <a:rPr lang="fi-FI" sz="3000" dirty="0" smtClean="0"/>
            </a:br>
            <a:r>
              <a:rPr lang="fi-FI" sz="3000" dirty="0" smtClean="0"/>
              <a:t>(esim. rakennusmateriaalien valinta)</a:t>
            </a:r>
            <a:endParaRPr lang="fi-FI" sz="3000" dirty="0"/>
          </a:p>
          <a:p>
            <a:pPr lvl="1"/>
            <a:r>
              <a:rPr lang="fi-FI" sz="3000" b="1" dirty="0" err="1"/>
              <a:t>asumis</a:t>
            </a:r>
            <a:r>
              <a:rPr lang="fi-FI" sz="3000" b="1" dirty="0"/>
              <a:t>- ja työpaikkamelua </a:t>
            </a:r>
            <a:r>
              <a:rPr lang="fi-FI" sz="3000" dirty="0"/>
              <a:t>voidaan torjua mm. kehittämällä </a:t>
            </a:r>
            <a:r>
              <a:rPr lang="fi-FI" sz="3000" dirty="0" smtClean="0"/>
              <a:t>teknologiaa (esim. hiljaiset kodinkoneet) </a:t>
            </a:r>
            <a:r>
              <a:rPr lang="fi-FI" sz="3000" dirty="0"/>
              <a:t>ja noudattamalla työturvallisuuslain velvoitteita</a:t>
            </a:r>
          </a:p>
          <a:p>
            <a:pPr lvl="1"/>
            <a:r>
              <a:rPr lang="fi-FI" sz="3000" b="1" dirty="0"/>
              <a:t>vapaa-ajan melua </a:t>
            </a:r>
            <a:r>
              <a:rPr lang="fi-FI" sz="3000" dirty="0"/>
              <a:t>voi jokainen torjua </a:t>
            </a:r>
            <a:r>
              <a:rPr lang="fi-FI" sz="3000" dirty="0" smtClean="0"/>
              <a:t>esim</a:t>
            </a:r>
            <a:r>
              <a:rPr lang="fi-FI" sz="3000" dirty="0"/>
              <a:t>. käyttämällä korvatulppia tai kuulosuojaimia ja rajoittamalla melussa vietettyä aikaa</a:t>
            </a:r>
          </a:p>
        </p:txBody>
      </p:sp>
    </p:spTree>
    <p:extLst>
      <p:ext uri="{BB962C8B-B14F-4D97-AF65-F5344CB8AC3E}">
        <p14:creationId xmlns:p14="http://schemas.microsoft.com/office/powerpoint/2010/main" val="286723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44470"/>
            <a:ext cx="8229600" cy="88027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/>
              <a:t>Säteilyn terveysvaikutukset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24744"/>
            <a:ext cx="8363272" cy="5733256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400" b="1" dirty="0"/>
              <a:t>ionisoimaton säteily</a:t>
            </a:r>
            <a:r>
              <a:rPr lang="fi-FI" sz="3400" dirty="0"/>
              <a:t> </a:t>
            </a:r>
          </a:p>
          <a:p>
            <a:pPr lvl="1"/>
            <a:r>
              <a:rPr lang="fi-FI" dirty="0"/>
              <a:t>merkittävin lähde </a:t>
            </a:r>
            <a:r>
              <a:rPr lang="fi-FI" dirty="0" smtClean="0"/>
              <a:t>aurinko </a:t>
            </a:r>
            <a:endParaRPr lang="fi-FI" dirty="0"/>
          </a:p>
          <a:p>
            <a:pPr lvl="1"/>
            <a:r>
              <a:rPr lang="fi-FI" dirty="0"/>
              <a:t>sopiva määrä valoa ja lämpöä sekä </a:t>
            </a:r>
            <a:r>
              <a:rPr lang="fi-FI" dirty="0" smtClean="0"/>
              <a:t>UV-säteilyä </a:t>
            </a:r>
            <a:r>
              <a:rPr lang="fi-FI" dirty="0"/>
              <a:t>terveydelle välttämätöntä</a:t>
            </a:r>
          </a:p>
          <a:p>
            <a:pPr lvl="1"/>
            <a:r>
              <a:rPr lang="fi-FI" dirty="0"/>
              <a:t>liiallinen säteilymäärä voi aiheuttaa mm. uni-valverytmin häiriöitä ja lämpöuupumusta sekä lisätä mm. ihosyövän riskiä</a:t>
            </a:r>
          </a:p>
          <a:p>
            <a:r>
              <a:rPr lang="fi-FI" sz="3400" b="1" dirty="0"/>
              <a:t>ionisoiva säteily </a:t>
            </a:r>
          </a:p>
          <a:p>
            <a:pPr lvl="1"/>
            <a:r>
              <a:rPr lang="fi-FI" sz="2900" dirty="0"/>
              <a:t>merkittävin altistus maaperän radonista, avaruuden taustasäteilystä ja lääketieteellisistä tutkimuksista</a:t>
            </a:r>
          </a:p>
          <a:p>
            <a:pPr lvl="1"/>
            <a:r>
              <a:rPr lang="fi-FI" sz="2900" dirty="0"/>
              <a:t>suurienergiaista säteilyä, joka voi aiheuttaa muutoksia perimään </a:t>
            </a:r>
          </a:p>
          <a:p>
            <a:pPr lvl="1"/>
            <a:r>
              <a:rPr lang="fi-FI" sz="2900" dirty="0"/>
              <a:t>äkilliset, suuret kerta-annokset voivat aiheuttaa mm. palovammoja, sikiövaurioita ja jopa kuoleman</a:t>
            </a:r>
          </a:p>
          <a:p>
            <a:pPr lvl="1"/>
            <a:r>
              <a:rPr lang="fi-FI" sz="2900" dirty="0"/>
              <a:t>pieni mutta pitkäkestoinen säteilyaltistus voi lisätä mm. syöpäriskiä</a:t>
            </a:r>
          </a:p>
          <a:p>
            <a:pPr lvl="1"/>
            <a:endParaRPr lang="fi-FI" sz="2700" dirty="0"/>
          </a:p>
          <a:p>
            <a:r>
              <a:rPr lang="fi-FI" sz="3400" b="1" dirty="0"/>
              <a:t>Säteilyturvakeskus (STUK) </a:t>
            </a:r>
            <a:r>
              <a:rPr lang="fi-FI" sz="3400" dirty="0"/>
              <a:t>valvoo ympäristön säteily-turvallisuutta ja säteilyn käyttöä terveydenhuollossa, tutkimuksessa ja teollisuudessa </a:t>
            </a:r>
          </a:p>
          <a:p>
            <a:pPr lvl="1"/>
            <a:r>
              <a:rPr lang="fi-FI" dirty="0"/>
              <a:t>perustana säteily- ja ydinturvallisuutta koskeva lainsäädäntö</a:t>
            </a:r>
            <a:endParaRPr lang="fi-FI" sz="2700" dirty="0"/>
          </a:p>
        </p:txBody>
      </p:sp>
    </p:spTree>
    <p:extLst>
      <p:ext uri="{BB962C8B-B14F-4D97-AF65-F5344CB8AC3E}">
        <p14:creationId xmlns:p14="http://schemas.microsoft.com/office/powerpoint/2010/main" val="108823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52128"/>
          </a:xfrm>
        </p:spPr>
        <p:txBody>
          <a:bodyPr>
            <a:noAutofit/>
          </a:bodyPr>
          <a:lstStyle/>
          <a:p>
            <a:r>
              <a:rPr lang="fi-FI" sz="4000" b="1" dirty="0"/>
              <a:t>Fyysinen ympäristö terveyden tukena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1556792"/>
            <a:ext cx="8430108" cy="5301208"/>
          </a:xfrm>
        </p:spPr>
        <p:txBody>
          <a:bodyPr>
            <a:normAutofit fontScale="85000" lnSpcReduction="20000"/>
          </a:bodyPr>
          <a:lstStyle/>
          <a:p>
            <a:r>
              <a:rPr lang="fi-FI" sz="2900" b="1" dirty="0"/>
              <a:t>ympäristöterveys</a:t>
            </a:r>
            <a:r>
              <a:rPr lang="fi-FI" sz="2900" dirty="0"/>
              <a:t> = terveystieteiden osa-alue, joka tutkii elinympäristön vaikutuksia ihmisen terveyteen, toimintakykyyn ja turvallisuuteen</a:t>
            </a:r>
          </a:p>
          <a:p>
            <a:endParaRPr lang="fi-FI" sz="2900" b="1" dirty="0" smtClean="0"/>
          </a:p>
          <a:p>
            <a:r>
              <a:rPr lang="fi-FI" sz="2900" b="1" dirty="0" smtClean="0"/>
              <a:t>fyysinen ympäristö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rakennettu </a:t>
            </a:r>
            <a:r>
              <a:rPr lang="fi-FI" dirty="0"/>
              <a:t>ympäristö eli alueet, jotka ihminen </a:t>
            </a:r>
            <a:r>
              <a:rPr lang="fi-FI" dirty="0" smtClean="0"/>
              <a:t>muokannut käyttöönsä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 smtClean="0"/>
              <a:t>luonnonympäristö </a:t>
            </a:r>
            <a:r>
              <a:rPr lang="fi-FI" dirty="0"/>
              <a:t>eli alueet, joilla ihmisen vaikutus </a:t>
            </a:r>
            <a:r>
              <a:rPr lang="fi-FI" dirty="0" smtClean="0"/>
              <a:t>vähäinen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sz="2900" dirty="0"/>
              <a:t>ihminen on aina ollut monin tavoin riippuvainen </a:t>
            </a:r>
            <a:r>
              <a:rPr lang="fi-FI" sz="2900" u="sng" dirty="0"/>
              <a:t>luonnosta</a:t>
            </a:r>
            <a:r>
              <a:rPr lang="fi-FI" sz="2900" dirty="0"/>
              <a:t>: mm. ravinto, juoma ja usein myös elanto </a:t>
            </a:r>
            <a:endParaRPr lang="fi-FI" sz="2300" dirty="0"/>
          </a:p>
          <a:p>
            <a:r>
              <a:rPr lang="fi-FI" sz="2900" dirty="0"/>
              <a:t>myönteiset luontokokemukset tukevat kaikkia terveyden osa-alueita:</a:t>
            </a:r>
          </a:p>
          <a:p>
            <a:pPr marL="857250" lvl="1" indent="-457200"/>
            <a:r>
              <a:rPr lang="fi-FI" sz="2300" dirty="0"/>
              <a:t>fyysinen aktiivisuus lisääntyy ja allergiariski vähenee </a:t>
            </a:r>
          </a:p>
          <a:p>
            <a:pPr marL="857250" lvl="1" indent="-457200"/>
            <a:r>
              <a:rPr lang="fi-FI" sz="2300" dirty="0"/>
              <a:t>psyykkinen kuormitus vähenee, keskittymiskyky paranee ja voimavarat uusiutuvat</a:t>
            </a:r>
          </a:p>
          <a:p>
            <a:pPr marL="857250" lvl="1" indent="-457200"/>
            <a:r>
              <a:rPr lang="fi-FI" sz="2300" dirty="0"/>
              <a:t>ihmisten välinen vuorovaikutus ja yhteisöllisyys lisääntyvät</a:t>
            </a:r>
          </a:p>
          <a:p>
            <a:pPr marL="857250" lvl="1" indent="-457200"/>
            <a:r>
              <a:rPr lang="fi-FI" sz="2300" dirty="0"/>
              <a:t>ihminen kokee olevansa osa suurempaa kokonaisuutta</a:t>
            </a:r>
          </a:p>
          <a:p>
            <a:pPr marL="0" indent="0">
              <a:buNone/>
            </a:pPr>
            <a:endParaRPr lang="fi-FI" sz="2900" dirty="0"/>
          </a:p>
          <a:p>
            <a:pPr marL="1257300" lvl="3" indent="0">
              <a:buNone/>
            </a:pPr>
            <a:endParaRPr lang="fi-FI" dirty="0"/>
          </a:p>
          <a:p>
            <a:pPr marL="40005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344EA-0FEA-4E3F-B468-F8D5E86021D4}"/>
              </a:ext>
            </a:extLst>
          </p:cNvPr>
          <p:cNvSpPr txBox="1">
            <a:spLocks/>
          </p:cNvSpPr>
          <p:nvPr/>
        </p:nvSpPr>
        <p:spPr>
          <a:xfrm>
            <a:off x="0" y="260648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 smtClean="0"/>
              <a:t>Terveellinen ja turvallinen </a:t>
            </a:r>
          </a:p>
          <a:p>
            <a:r>
              <a:rPr lang="fi-FI" sz="4000" b="1" dirty="0" smtClean="0"/>
              <a:t>elinympäristö</a:t>
            </a:r>
            <a:endParaRPr lang="fi-FI" sz="4000" b="1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44BA5222-B86B-4142-9837-45E5BB6158E5}"/>
              </a:ext>
            </a:extLst>
          </p:cNvPr>
          <p:cNvSpPr txBox="1">
            <a:spLocks/>
          </p:cNvSpPr>
          <p:nvPr/>
        </p:nvSpPr>
        <p:spPr>
          <a:xfrm>
            <a:off x="390364" y="2132856"/>
            <a:ext cx="8363272" cy="504056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100" dirty="0"/>
              <a:t>kaupunkien ja muiden rakennettujen alueiden </a:t>
            </a:r>
            <a:r>
              <a:rPr lang="fi-FI" sz="3100" u="sng" dirty="0" smtClean="0"/>
              <a:t>suunnittelu</a:t>
            </a:r>
          </a:p>
          <a:p>
            <a:pPr lvl="1"/>
            <a:r>
              <a:rPr lang="fi-FI" sz="2600" dirty="0" smtClean="0"/>
              <a:t>asuminen</a:t>
            </a:r>
            <a:r>
              <a:rPr lang="fi-FI" sz="2600" dirty="0"/>
              <a:t>, työpaikat, palvelut ja virkistysmahdollisuudet sijoitetaan siten, että ne ovat helposti saavutettavissa esim. pyöräteiden avulla </a:t>
            </a:r>
          </a:p>
          <a:p>
            <a:pPr lvl="1"/>
            <a:r>
              <a:rPr lang="fi-FI" sz="2600" dirty="0"/>
              <a:t>toimiva ja miellyttävä ympäristö kannustaa arkiliikuntaan ja vähentää autoilua, ruuhkia ja liikenteen päästöjä </a:t>
            </a:r>
          </a:p>
          <a:p>
            <a:pPr lvl="1"/>
            <a:r>
              <a:rPr lang="fi-FI" sz="2600" dirty="0"/>
              <a:t>kasvillisuus puhdistaa kaupunki-ilmaa ja lisää ympäristön viihtyisyyttä </a:t>
            </a:r>
          </a:p>
          <a:p>
            <a:pPr lvl="1"/>
            <a:r>
              <a:rPr lang="fi-FI" sz="2600" dirty="0"/>
              <a:t>lasten motoriset taidot kehittyvät ja luovuus lisääntyy leikkipuistoissa ja kaupunkimetsissä </a:t>
            </a:r>
          </a:p>
          <a:p>
            <a:pPr lvl="1"/>
            <a:r>
              <a:rPr lang="fi-FI" sz="2600" dirty="0"/>
              <a:t>puistot ja lenkkipolut toimivat sosiaalisina kohtauspaikkoina ja lisäävät yhteisöllisyyttä </a:t>
            </a:r>
          </a:p>
          <a:p>
            <a:pPr marL="0" indent="0">
              <a:buNone/>
            </a:pPr>
            <a:endParaRPr lang="fi-FI" sz="2900" dirty="0"/>
          </a:p>
          <a:p>
            <a:r>
              <a:rPr lang="fi-FI" sz="3100" dirty="0"/>
              <a:t>sosiaalisesti kestävä </a:t>
            </a:r>
            <a:r>
              <a:rPr lang="fi-FI" sz="3100" dirty="0" smtClean="0"/>
              <a:t>elinympäristö </a:t>
            </a:r>
            <a:r>
              <a:rPr lang="fi-FI" sz="3100" dirty="0"/>
              <a:t>oikeudenmukainen, esteetön ja tasa-arvoinen </a:t>
            </a:r>
          </a:p>
          <a:p>
            <a:pPr lvl="1"/>
            <a:r>
              <a:rPr lang="fi-FI" sz="2600" dirty="0"/>
              <a:t>toteuttamisessa huomioitu kaikkien asukkaiden tarpeet ja toimintakyky</a:t>
            </a:r>
          </a:p>
          <a:p>
            <a:pPr marL="1257300" lvl="3" indent="0">
              <a:buFont typeface="Arial" panose="020B0604020202020204" pitchFamily="34" charset="0"/>
              <a:buNone/>
            </a:pPr>
            <a:endParaRPr lang="fi-FI" dirty="0"/>
          </a:p>
          <a:p>
            <a:pPr marL="400050" lvl="1" indent="0">
              <a:buFont typeface="Arial" panose="020B0604020202020204" pitchFamily="34" charset="0"/>
              <a:buNone/>
            </a:pPr>
            <a:endParaRPr lang="fi-FI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32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94122"/>
          </a:xfrm>
        </p:spPr>
        <p:txBody>
          <a:bodyPr>
            <a:normAutofit/>
          </a:bodyPr>
          <a:lstStyle/>
          <a:p>
            <a:r>
              <a:rPr lang="fi-FI" b="1" dirty="0"/>
              <a:t>Ympäristön </a:t>
            </a:r>
            <a:r>
              <a:rPr lang="fi-FI" b="1" dirty="0" smtClean="0"/>
              <a:t>terveysriskit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328592"/>
          </a:xfrm>
        </p:spPr>
        <p:txBody>
          <a:bodyPr>
            <a:normAutofit fontScale="70000" lnSpcReduction="20000"/>
          </a:bodyPr>
          <a:lstStyle/>
          <a:p>
            <a:r>
              <a:rPr lang="fi-FI" sz="3300" b="1" dirty="0" err="1"/>
              <a:t>altiste</a:t>
            </a:r>
            <a:r>
              <a:rPr lang="fi-FI" sz="3300" dirty="0"/>
              <a:t> = </a:t>
            </a:r>
            <a:r>
              <a:rPr lang="fi-FI" sz="3300" dirty="0" smtClean="0"/>
              <a:t>elinympäristön </a:t>
            </a:r>
            <a:r>
              <a:rPr lang="fi-FI" sz="3300" dirty="0"/>
              <a:t>fysikaalinen, kemiallinen tai biologinen tekijä, joka voi vaarantaa terveyden</a:t>
            </a:r>
          </a:p>
          <a:p>
            <a:pPr marL="457200" lvl="1" indent="0">
              <a:buNone/>
            </a:pPr>
            <a:r>
              <a:rPr lang="fi-FI" sz="3000" dirty="0"/>
              <a:t>─  </a:t>
            </a:r>
            <a:r>
              <a:rPr lang="fi-FI" sz="2700" dirty="0"/>
              <a:t>esim. melu, ilmansaasteet ja siitepöly</a:t>
            </a:r>
          </a:p>
          <a:p>
            <a:r>
              <a:rPr lang="fi-FI" sz="3300" b="1" dirty="0"/>
              <a:t>vaste</a:t>
            </a:r>
            <a:r>
              <a:rPr lang="fi-FI" sz="3300" dirty="0"/>
              <a:t> = altisteen aiheuttama terveyshaitta</a:t>
            </a:r>
          </a:p>
          <a:p>
            <a:pPr lvl="1"/>
            <a:r>
              <a:rPr lang="fi-FI" sz="2700" dirty="0"/>
              <a:t>esim. meluvamma, hengitysteiden ärsyyntyminen ja allergia</a:t>
            </a:r>
          </a:p>
          <a:p>
            <a:pPr marL="457200" lvl="1" indent="0">
              <a:buNone/>
            </a:pPr>
            <a:r>
              <a:rPr lang="fi-FI" sz="2700" dirty="0"/>
              <a:t> </a:t>
            </a:r>
          </a:p>
          <a:p>
            <a:r>
              <a:rPr lang="fi-FI" sz="3300" dirty="0" smtClean="0"/>
              <a:t>kartoitetaan </a:t>
            </a:r>
            <a:r>
              <a:rPr lang="fi-FI" sz="3300" dirty="0"/>
              <a:t>vaiheittaisen riskinarvioinnin avulla</a:t>
            </a:r>
          </a:p>
          <a:p>
            <a:pPr lvl="1"/>
            <a:r>
              <a:rPr lang="fi-FI" sz="2700" dirty="0"/>
              <a:t>tavoitteena tuottaa luotettavaa tietoa päätöksenteon pohjaksi</a:t>
            </a:r>
          </a:p>
          <a:p>
            <a:pPr lvl="1"/>
            <a:r>
              <a:rPr lang="fi-FI" sz="2700" dirty="0"/>
              <a:t>haastavaa, sillä monet vasteet muodostuvat vasta pitkäkestoisessa altistuksessa </a:t>
            </a:r>
          </a:p>
          <a:p>
            <a:pPr lvl="1"/>
            <a:r>
              <a:rPr lang="fi-FI" sz="2700" dirty="0"/>
              <a:t>haitan suuruuteen vaikuttavat myös yksilölliset tekijät, kuten ikä, terveydentila, elämäntavat ja perimä </a:t>
            </a:r>
          </a:p>
          <a:p>
            <a:r>
              <a:rPr lang="fi-FI" sz="3300" dirty="0"/>
              <a:t>altisteiden merkittävyyttä vertaillaan </a:t>
            </a:r>
            <a:r>
              <a:rPr lang="fi-FI" sz="3300" b="1" dirty="0"/>
              <a:t>tautitaakan</a:t>
            </a:r>
            <a:r>
              <a:rPr lang="fi-FI" sz="3300" dirty="0"/>
              <a:t> avulla</a:t>
            </a:r>
          </a:p>
          <a:p>
            <a:pPr lvl="1"/>
            <a:r>
              <a:rPr lang="fi-FI" sz="2700" dirty="0"/>
              <a:t>laskennallinen malli, joka huomioi terveyshaittojen yleisyyden, keston ja vakavuuden </a:t>
            </a:r>
          </a:p>
          <a:p>
            <a:pPr lvl="1"/>
            <a:r>
              <a:rPr lang="fi-FI" sz="2700" dirty="0"/>
              <a:t>lievienkin haittojen vaikutus väestön terveydelle ja toimintakyvylle sekä kansantaloudelle voi olla merkittävä, jos niitä kokee suuri osa väestöstä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78098"/>
          </a:xfrm>
        </p:spPr>
        <p:txBody>
          <a:bodyPr>
            <a:normAutofit/>
          </a:bodyPr>
          <a:lstStyle/>
          <a:p>
            <a:r>
              <a:rPr lang="fi-FI" b="1" dirty="0" smtClean="0"/>
              <a:t>Ilmansaasteet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7400"/>
            <a:ext cx="8229600" cy="5400600"/>
          </a:xfrm>
        </p:spPr>
        <p:txBody>
          <a:bodyPr>
            <a:normAutofit fontScale="55000" lnSpcReduction="20000"/>
          </a:bodyPr>
          <a:lstStyle/>
          <a:p>
            <a:r>
              <a:rPr lang="fi-FI" sz="4400" dirty="0" smtClean="0"/>
              <a:t>ilmassa </a:t>
            </a:r>
            <a:r>
              <a:rPr lang="fi-FI" sz="4400" dirty="0"/>
              <a:t>leijuvat hiukkaset tai kaasumaiset aineet, jotka vaarantavat terveyden ja vahingoittavat luontoa</a:t>
            </a:r>
          </a:p>
          <a:p>
            <a:r>
              <a:rPr lang="fi-FI" sz="4400" u="sng" dirty="0"/>
              <a:t>maailman suurin ympäristöterveysriski</a:t>
            </a:r>
          </a:p>
          <a:p>
            <a:pPr lvl="1"/>
            <a:r>
              <a:rPr lang="fi-FI" sz="3600" dirty="0"/>
              <a:t>joka kahdeksas </a:t>
            </a:r>
            <a:r>
              <a:rPr lang="fi-FI" sz="3600" dirty="0" smtClean="0"/>
              <a:t>kuolema</a:t>
            </a:r>
          </a:p>
          <a:p>
            <a:pPr lvl="1"/>
            <a:r>
              <a:rPr lang="fi-FI" sz="3600" dirty="0" smtClean="0"/>
              <a:t>arvioidaan </a:t>
            </a:r>
            <a:r>
              <a:rPr lang="fi-FI" sz="3600" dirty="0"/>
              <a:t>lyhentävän kiinalaisten elinikää noin viidellä vuodella</a:t>
            </a:r>
          </a:p>
          <a:p>
            <a:r>
              <a:rPr lang="fi-FI" sz="4400" dirty="0"/>
              <a:t>aiheuttajina teollisuus, energiantuotanto, liikenne, maatalous ja kotitalouksien puunpoltto</a:t>
            </a:r>
          </a:p>
          <a:p>
            <a:r>
              <a:rPr lang="fi-FI" sz="4400" dirty="0"/>
              <a:t>kulkeutuvat tuulten mukana</a:t>
            </a:r>
          </a:p>
          <a:p>
            <a:pPr lvl="1"/>
            <a:r>
              <a:rPr lang="fi-FI" sz="3600" b="1" dirty="0"/>
              <a:t>kaukokulkeuma</a:t>
            </a:r>
            <a:r>
              <a:rPr lang="fi-FI" sz="3600" dirty="0"/>
              <a:t> = valtion rajojen ulkopuolelta kulkeutuneet ilmansaasteet</a:t>
            </a:r>
          </a:p>
          <a:p>
            <a:r>
              <a:rPr lang="fi-FI" sz="4400" dirty="0" smtClean="0"/>
              <a:t>rajoittamiseksi tehty </a:t>
            </a:r>
            <a:r>
              <a:rPr lang="fi-FI" sz="4400" dirty="0"/>
              <a:t>töitä jo vuosi-kymmeniä</a:t>
            </a:r>
          </a:p>
          <a:p>
            <a:pPr lvl="1"/>
            <a:r>
              <a:rPr lang="fi-FI" sz="3600" dirty="0"/>
              <a:t>liikenteen ja teollisuuden päästörajoitukset</a:t>
            </a:r>
          </a:p>
          <a:p>
            <a:pPr lvl="1"/>
            <a:r>
              <a:rPr lang="fi-FI" sz="3600" dirty="0"/>
              <a:t>kivihiilen ja öljyn käyttöä on korvattu mm. maakaasulla ja tuulivoimalla</a:t>
            </a:r>
          </a:p>
          <a:p>
            <a:pPr lvl="1"/>
            <a:r>
              <a:rPr lang="fi-FI" sz="3600" dirty="0"/>
              <a:t>autojen katalysaattorit</a:t>
            </a:r>
          </a:p>
          <a:p>
            <a:pPr marL="914400" lvl="2" indent="0">
              <a:buNone/>
            </a:pPr>
            <a:r>
              <a:rPr lang="fi-FI" sz="3600" dirty="0"/>
              <a:t>     → mm. rikkidioksidipäästöt ovat vähentyneet merkittävästi</a:t>
            </a:r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AD781-5BAB-43F7-AEB6-A5E5C7BAC3F1}"/>
              </a:ext>
            </a:extLst>
          </p:cNvPr>
          <p:cNvSpPr txBox="1">
            <a:spLocks/>
          </p:cNvSpPr>
          <p:nvPr/>
        </p:nvSpPr>
        <p:spPr>
          <a:xfrm>
            <a:off x="457200" y="332656"/>
            <a:ext cx="8229600" cy="7780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Ilmansaasteiden terveysvaikutukset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5CA50-6409-4BE9-BA4E-23E5900FEC39}"/>
              </a:ext>
            </a:extLst>
          </p:cNvPr>
          <p:cNvSpPr txBox="1">
            <a:spLocks/>
          </p:cNvSpPr>
          <p:nvPr/>
        </p:nvSpPr>
        <p:spPr>
          <a:xfrm>
            <a:off x="457200" y="1457400"/>
            <a:ext cx="8229600" cy="5400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300" b="1" dirty="0"/>
              <a:t>hiukkasmaiset </a:t>
            </a:r>
            <a:r>
              <a:rPr lang="fi-FI" sz="4300" b="1" dirty="0" smtClean="0"/>
              <a:t>ilmansaasteet</a:t>
            </a:r>
            <a:endParaRPr lang="fi-FI" sz="4300" dirty="0"/>
          </a:p>
          <a:p>
            <a:pPr lvl="1"/>
            <a:r>
              <a:rPr lang="fi-FI" sz="3700" dirty="0"/>
              <a:t>haittojen vakavuus riippuu hiukkasten koosta</a:t>
            </a:r>
          </a:p>
          <a:p>
            <a:pPr lvl="1"/>
            <a:r>
              <a:rPr lang="fi-FI" sz="3700" b="1" dirty="0"/>
              <a:t>pienhiukkaset</a:t>
            </a:r>
            <a:r>
              <a:rPr lang="fi-FI" sz="3700" dirty="0"/>
              <a:t> (halkaisija alle 2,5 µm) pääsevät kulkeutumaan syvälle keuhkoihin, minkä vuoksi ne ovat vaarallisimpia</a:t>
            </a:r>
          </a:p>
          <a:p>
            <a:pPr lvl="1"/>
            <a:r>
              <a:rPr lang="fi-FI" sz="3700" dirty="0"/>
              <a:t>lyhytaikainenkin altistus lisää riskiä sairastua hengitystieinfektioihin</a:t>
            </a:r>
          </a:p>
          <a:p>
            <a:pPr lvl="1"/>
            <a:r>
              <a:rPr lang="fi-FI" sz="3700" dirty="0"/>
              <a:t>pitkäaikainen altistus lisää mm. astman, sydäninfarktin ja aivoverenkierron häiriöiden vaaraa sekä lisää kuolleisuutta </a:t>
            </a:r>
          </a:p>
          <a:p>
            <a:r>
              <a:rPr lang="fi-FI" sz="4300" b="1" dirty="0"/>
              <a:t>kaasumaiset </a:t>
            </a:r>
            <a:r>
              <a:rPr lang="fi-FI" sz="4300" b="1" dirty="0" smtClean="0"/>
              <a:t>ilmansaasteet</a:t>
            </a:r>
            <a:r>
              <a:rPr lang="fi-FI" sz="4300" dirty="0"/>
              <a:t> </a:t>
            </a:r>
            <a:r>
              <a:rPr lang="fi-FI" sz="4300" dirty="0" smtClean="0"/>
              <a:t>(esim. otsoni</a:t>
            </a:r>
            <a:r>
              <a:rPr lang="fi-FI" sz="4300" dirty="0"/>
              <a:t>)</a:t>
            </a:r>
            <a:r>
              <a:rPr lang="fi-FI" sz="4300" dirty="0" smtClean="0"/>
              <a:t> </a:t>
            </a:r>
            <a:r>
              <a:rPr lang="fi-FI" sz="4300" dirty="0"/>
              <a:t>ärsyttävät ylähengitysteitä ja voivat aiheuttaa hengenahdistusta</a:t>
            </a:r>
          </a:p>
          <a:p>
            <a:r>
              <a:rPr lang="fi-FI" sz="4300" b="1" dirty="0"/>
              <a:t>savu</a:t>
            </a:r>
            <a:r>
              <a:rPr lang="fi-FI" sz="4300" dirty="0"/>
              <a:t> sisältää pienhiukkasia ja myrkkyjä, kuten häkää ja syöpävaarallisia PAH-yhdisteitä</a:t>
            </a:r>
          </a:p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45004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D10AD-A01E-4634-B776-30D197296C2C}"/>
              </a:ext>
            </a:extLst>
          </p:cNvPr>
          <p:cNvSpPr txBox="1">
            <a:spLocks/>
          </p:cNvSpPr>
          <p:nvPr/>
        </p:nvSpPr>
        <p:spPr>
          <a:xfrm>
            <a:off x="444741" y="254968"/>
            <a:ext cx="8229600" cy="64807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Sisäilma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CA719-617E-4E0A-9189-3314E4F92569}"/>
              </a:ext>
            </a:extLst>
          </p:cNvPr>
          <p:cNvSpPr txBox="1">
            <a:spLocks/>
          </p:cNvSpPr>
          <p:nvPr/>
        </p:nvSpPr>
        <p:spPr>
          <a:xfrm>
            <a:off x="444741" y="1097360"/>
            <a:ext cx="8229600" cy="5355976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5100" u="sng" dirty="0"/>
              <a:t>suomalaisen yleisin ympäristö</a:t>
            </a:r>
            <a:r>
              <a:rPr lang="fi-FI" sz="5100" dirty="0"/>
              <a:t>, </a:t>
            </a:r>
            <a:r>
              <a:rPr lang="fi-FI" sz="5100" dirty="0" smtClean="0"/>
              <a:t>suurin </a:t>
            </a:r>
            <a:r>
              <a:rPr lang="fi-FI" sz="5100" dirty="0"/>
              <a:t>osa vuorokaudesta vietetään sisätiloissa</a:t>
            </a:r>
          </a:p>
          <a:p>
            <a:r>
              <a:rPr lang="fi-FI" sz="5100" dirty="0" smtClean="0"/>
              <a:t>laatua </a:t>
            </a:r>
            <a:r>
              <a:rPr lang="fi-FI" sz="5100" dirty="0"/>
              <a:t>heikentävät mm:</a:t>
            </a:r>
          </a:p>
          <a:p>
            <a:pPr lvl="1"/>
            <a:r>
              <a:rPr lang="fi-FI" sz="4200" dirty="0"/>
              <a:t>maaperästä vapautuva radon</a:t>
            </a:r>
          </a:p>
          <a:p>
            <a:pPr lvl="1"/>
            <a:r>
              <a:rPr lang="fi-FI" sz="4200" dirty="0"/>
              <a:t>kosteusvaurioista johtuvat homeet ja homemyrkyt</a:t>
            </a:r>
          </a:p>
          <a:p>
            <a:pPr lvl="1"/>
            <a:r>
              <a:rPr lang="fi-FI" sz="4200" dirty="0" smtClean="0"/>
              <a:t>Tupakansavu, kynttilöiden </a:t>
            </a:r>
            <a:r>
              <a:rPr lang="fi-FI" sz="4200" dirty="0"/>
              <a:t>ja puiden poltossa syntyvä savu</a:t>
            </a:r>
          </a:p>
          <a:p>
            <a:pPr lvl="1"/>
            <a:r>
              <a:rPr lang="fi-FI" sz="4200" dirty="0"/>
              <a:t>rakennus- ja sisustusmateriaaleista haihtuvat myrkylliset yhdisteet, kuten formaldehydi </a:t>
            </a:r>
          </a:p>
          <a:p>
            <a:r>
              <a:rPr lang="fi-FI" sz="5100" dirty="0" smtClean="0"/>
              <a:t>huonon sisäilman terveysvaikutuksia</a:t>
            </a:r>
          </a:p>
          <a:p>
            <a:pPr lvl="1"/>
            <a:r>
              <a:rPr lang="fi-FI" sz="4700" dirty="0" smtClean="0"/>
              <a:t>päänsärky</a:t>
            </a:r>
          </a:p>
          <a:p>
            <a:pPr lvl="1"/>
            <a:r>
              <a:rPr lang="fi-FI" sz="4700" dirty="0" smtClean="0"/>
              <a:t>väsymys</a:t>
            </a:r>
          </a:p>
          <a:p>
            <a:pPr lvl="1"/>
            <a:r>
              <a:rPr lang="fi-FI" sz="4700" dirty="0" smtClean="0"/>
              <a:t>nenän tukkoisuus</a:t>
            </a:r>
          </a:p>
          <a:p>
            <a:pPr lvl="1"/>
            <a:r>
              <a:rPr lang="fi-FI" sz="4700" dirty="0" smtClean="0"/>
              <a:t>vähentää viihtyvyyttä</a:t>
            </a:r>
          </a:p>
          <a:p>
            <a:pPr lvl="1"/>
            <a:r>
              <a:rPr lang="fi-FI" sz="4700" dirty="0" smtClean="0"/>
              <a:t>heikentää </a:t>
            </a:r>
            <a:r>
              <a:rPr lang="fi-FI" sz="4700" dirty="0"/>
              <a:t>kognitiivista </a:t>
            </a:r>
            <a:r>
              <a:rPr lang="fi-FI" sz="4700" dirty="0" smtClean="0"/>
              <a:t>toimintakykyä</a:t>
            </a:r>
          </a:p>
          <a:p>
            <a:pPr lvl="1"/>
            <a:r>
              <a:rPr lang="fi-FI" sz="4700" dirty="0" smtClean="0"/>
              <a:t>voi </a:t>
            </a:r>
            <a:r>
              <a:rPr lang="fi-FI" sz="4700" dirty="0"/>
              <a:t>altistaa mm. </a:t>
            </a:r>
            <a:r>
              <a:rPr lang="fi-FI" sz="4700" dirty="0" smtClean="0"/>
              <a:t>syöpätaudeille</a:t>
            </a:r>
            <a:endParaRPr lang="fi-FI" sz="4700" dirty="0"/>
          </a:p>
        </p:txBody>
      </p:sp>
    </p:spTree>
    <p:extLst>
      <p:ext uri="{BB962C8B-B14F-4D97-AF65-F5344CB8AC3E}">
        <p14:creationId xmlns:p14="http://schemas.microsoft.com/office/powerpoint/2010/main" val="185171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Radon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5100" dirty="0" smtClean="0"/>
              <a:t>radioaktiivinen </a:t>
            </a:r>
            <a:r>
              <a:rPr lang="fi-FI" sz="5100" dirty="0"/>
              <a:t>kaasu, jota </a:t>
            </a:r>
            <a:r>
              <a:rPr lang="fi-FI" sz="5100" dirty="0" smtClean="0"/>
              <a:t>Suomen </a:t>
            </a:r>
            <a:r>
              <a:rPr lang="fi-FI" sz="5100" dirty="0"/>
              <a:t>kallioperässä paikoitellen poikkeuksellisen paljon</a:t>
            </a:r>
          </a:p>
          <a:p>
            <a:pPr lvl="1"/>
            <a:r>
              <a:rPr lang="fi-FI" sz="4200" dirty="0"/>
              <a:t>kulkeutuu asuntoon talon perustuksissa olevien rakojen kautta</a:t>
            </a:r>
          </a:p>
          <a:p>
            <a:pPr lvl="1"/>
            <a:r>
              <a:rPr lang="fi-FI" sz="4200" dirty="0"/>
              <a:t>pitoisuus voidaan selvittää radonmittauksella</a:t>
            </a:r>
          </a:p>
          <a:p>
            <a:pPr lvl="1"/>
            <a:r>
              <a:rPr lang="fi-FI" sz="4200" dirty="0"/>
              <a:t>lisää merkittävästi keuhkosyövän riskiä</a:t>
            </a:r>
          </a:p>
          <a:p>
            <a:pPr lvl="1"/>
            <a:r>
              <a:rPr lang="fi-FI" sz="4200" dirty="0"/>
              <a:t>voidaan torjua oikealla rakennustekniikalla ja mm. radonimurilla tai -kaivolla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315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D10AD-A01E-4634-B776-30D197296C2C}"/>
              </a:ext>
            </a:extLst>
          </p:cNvPr>
          <p:cNvSpPr txBox="1">
            <a:spLocks/>
          </p:cNvSpPr>
          <p:nvPr/>
        </p:nvSpPr>
        <p:spPr>
          <a:xfrm>
            <a:off x="444741" y="476672"/>
            <a:ext cx="8229600" cy="64807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Kosteusvauriot</a:t>
            </a:r>
            <a:endParaRPr lang="fi-FI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CA719-617E-4E0A-9189-3314E4F92569}"/>
              </a:ext>
            </a:extLst>
          </p:cNvPr>
          <p:cNvSpPr txBox="1">
            <a:spLocks/>
          </p:cNvSpPr>
          <p:nvPr/>
        </p:nvSpPr>
        <p:spPr>
          <a:xfrm>
            <a:off x="444741" y="1340768"/>
            <a:ext cx="8229600" cy="4059832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4300" dirty="0"/>
              <a:t>suomalaisissa rakennuksissa </a:t>
            </a:r>
            <a:r>
              <a:rPr lang="fi-FI" sz="4300" dirty="0" smtClean="0"/>
              <a:t>paljon </a:t>
            </a:r>
            <a:endParaRPr lang="fi-FI" sz="4300" dirty="0"/>
          </a:p>
          <a:p>
            <a:pPr lvl="1"/>
            <a:r>
              <a:rPr lang="fi-FI" sz="3800" dirty="0" smtClean="0"/>
              <a:t>syinä </a:t>
            </a:r>
            <a:r>
              <a:rPr lang="fi-FI" sz="3800" dirty="0"/>
              <a:t>mm. sateinen ja kylmä ilmasto, rakennustekniset virheet ja vesivahingot</a:t>
            </a:r>
          </a:p>
          <a:p>
            <a:pPr lvl="1"/>
            <a:r>
              <a:rPr lang="fi-FI" sz="3800" b="1" dirty="0"/>
              <a:t>hometta</a:t>
            </a:r>
            <a:r>
              <a:rPr lang="fi-FI" sz="3800" dirty="0"/>
              <a:t> ja muita mikrobeja </a:t>
            </a:r>
            <a:r>
              <a:rPr lang="fi-FI" sz="3800" dirty="0" smtClean="0"/>
              <a:t>vaikea </a:t>
            </a:r>
            <a:r>
              <a:rPr lang="fi-FI" sz="3800" dirty="0"/>
              <a:t>löytää ja hävittää</a:t>
            </a:r>
          </a:p>
          <a:p>
            <a:pPr lvl="1"/>
            <a:r>
              <a:rPr lang="fi-FI" sz="3800" dirty="0"/>
              <a:t>kaikki ihmiset eivät reagoi kosteusvaurioiden aiheuttamaan </a:t>
            </a:r>
            <a:r>
              <a:rPr lang="fi-FI" sz="3800" dirty="0" smtClean="0"/>
              <a:t>altistukseen, </a:t>
            </a:r>
            <a:r>
              <a:rPr lang="fi-FI" sz="3800" dirty="0"/>
              <a:t>ja ihmiset voivat oireilla eri tavoin </a:t>
            </a:r>
          </a:p>
          <a:p>
            <a:pPr lvl="1"/>
            <a:r>
              <a:rPr lang="fi-FI" sz="3800" dirty="0"/>
              <a:t>altistuminen </a:t>
            </a:r>
            <a:r>
              <a:rPr lang="fi-FI" sz="3800" dirty="0" smtClean="0"/>
              <a:t>esim. </a:t>
            </a:r>
            <a:r>
              <a:rPr lang="fi-FI" sz="3800" dirty="0"/>
              <a:t>työpaikalla voi pahimmillaan aiheuttaa työkyvyttömyyttä ja toimeentulon menetystä</a:t>
            </a:r>
          </a:p>
          <a:p>
            <a:pPr lvl="1"/>
            <a:r>
              <a:rPr lang="fi-FI" sz="3800" dirty="0"/>
              <a:t>tarvitaan paljon tutkimustyötä erilaisten altisteiden yhteisvaikutusten ymmärtämiseksi ja huonolle sisäilmalle herkistyneiden ihmisten auttamiseksi </a:t>
            </a:r>
          </a:p>
        </p:txBody>
      </p:sp>
    </p:spTree>
    <p:extLst>
      <p:ext uri="{BB962C8B-B14F-4D97-AF65-F5344CB8AC3E}">
        <p14:creationId xmlns:p14="http://schemas.microsoft.com/office/powerpoint/2010/main" val="394651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1655</TotalTime>
  <Words>821</Words>
  <Application>Microsoft Office PowerPoint</Application>
  <PresentationFormat>Näytössä katseltava diaesitys (4:3)</PresentationFormat>
  <Paragraphs>119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Calibri</vt:lpstr>
      <vt:lpstr>Tw Cen MT</vt:lpstr>
      <vt:lpstr>Tw Cen MT Condensed</vt:lpstr>
      <vt:lpstr>Wingdings 3</vt:lpstr>
      <vt:lpstr>Integraali</vt:lpstr>
      <vt:lpstr>Terve 2: Ihminen, ympäristö ja terveys</vt:lpstr>
      <vt:lpstr>Fyysinen ympäristö terveyden tukena </vt:lpstr>
      <vt:lpstr>PowerPoint-esitys</vt:lpstr>
      <vt:lpstr>Ympäristön terveysriskit</vt:lpstr>
      <vt:lpstr>Ilmansaasteet</vt:lpstr>
      <vt:lpstr>PowerPoint-esitys</vt:lpstr>
      <vt:lpstr>PowerPoint-esitys</vt:lpstr>
      <vt:lpstr>Radon</vt:lpstr>
      <vt:lpstr>PowerPoint-esitys</vt:lpstr>
      <vt:lpstr>Melu</vt:lpstr>
      <vt:lpstr>PowerPoint-esitys</vt:lpstr>
      <vt:lpstr>PowerPoint-esitys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Valkeakosken kaupunki</cp:lastModifiedBy>
  <cp:revision>164</cp:revision>
  <dcterms:created xsi:type="dcterms:W3CDTF">2017-06-09T06:02:13Z</dcterms:created>
  <dcterms:modified xsi:type="dcterms:W3CDTF">2018-08-22T18:15:33Z</dcterms:modified>
</cp:coreProperties>
</file>