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679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555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30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i-FI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97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72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408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088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673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763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7806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6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02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F946-6D57-4D08-BEC9-04D997FAEFFE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779CD-B1A5-427F-9DC8-6F452E23CB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12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s.fi/hyvinvointi/art-2000002620076.html" TargetMode="External"/><Relationship Id="rId3" Type="http://schemas.openxmlformats.org/officeDocument/2006/relationships/hyperlink" Target="https://www.thl.fi/fi/web/kansantaudit/astma-ja-allergiat/astman-ja-allergioiden-riskitekijat-ja-ehkaisy" TargetMode="External"/><Relationship Id="rId7" Type="http://schemas.openxmlformats.org/officeDocument/2006/relationships/hyperlink" Target="http://www.kaypahoito.fi/web/kh/suositukset/suositus?id=hoi06030" TargetMode="External"/><Relationship Id="rId2" Type="http://schemas.openxmlformats.org/officeDocument/2006/relationships/hyperlink" Target="https://www.thl.fi/fi/web/kansantaudit/astma-ja-allergia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aypahoito.fi/web/kh/potilaalle/suositus?id=khp00012" TargetMode="External"/><Relationship Id="rId5" Type="http://schemas.openxmlformats.org/officeDocument/2006/relationships/hyperlink" Target="http://www.julkari.fi/bitstream/handle/10024/79972/390c7a02-e015-4262-8dc1-ed38e3d2f2f7.pdf?sequence=1" TargetMode="External"/><Relationship Id="rId4" Type="http://schemas.openxmlformats.org/officeDocument/2006/relationships/hyperlink" Target="https://www.slideshare.net/THLfi/kustannukset-j-jantunen-ktpv2013" TargetMode="External"/><Relationship Id="rId9" Type="http://schemas.openxmlformats.org/officeDocument/2006/relationships/hyperlink" Target="http://www.kaypahoito.fi/web/kh/suositukset/suositus?id=hoi1401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1665720" y="23364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fi-FI" sz="8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Astma ja keuhkoahtaumatauti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endParaRPr lang="fi-FI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607846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Taloudellinen merkitys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Astma ja keuhkoahtaumatauti aiheuttavat paljon hoitokuluja.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Astman hoitokulut ovat kuitenkin laskussa hyvän itsehoidon takia.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Keuhkoahtaumatauti aiheuttaa suuremmat kulut sen vaativan hoidon takia.</a:t>
            </a:r>
          </a:p>
          <a:p>
            <a:pPr>
              <a:lnSpc>
                <a:spcPct val="90000"/>
              </a:lnSpc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4220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Keuhkotautien ehkäisy eri tasoilla</a:t>
            </a:r>
            <a:endParaRPr lang="fi-FI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Ensimmäisellä tasolla astmaa ja keuhkoahtaumatautia voidaan ehkäistä tupakoinnin lopettamisella, säännöllisellä liikunnalla ja terveillä elintavoilla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Toisella tasolla voidaan aloittaa lääkehoito ja aloitetaan liikunnallinen kuntoutus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Kolmannella tasolla voidaan käyttää hengitysmaskia, voimakkaampia lääkkeitä ja viimeisenä tehdä leikkaus</a:t>
            </a:r>
          </a:p>
        </p:txBody>
      </p:sp>
    </p:spTree>
    <p:extLst>
      <p:ext uri="{BB962C8B-B14F-4D97-AF65-F5344CB8AC3E}">
        <p14:creationId xmlns:p14="http://schemas.microsoft.com/office/powerpoint/2010/main" val="2338435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Astma ja keuhkoahtaumatauti globaalisti</a:t>
            </a:r>
            <a:endParaRPr lang="fi-FI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Astma ja keuhkoahtaumatauti ovat paljon yleisempiä ulkomailla etenkin Iso-Britanniassa ja Yhdysvalloissa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Keuhkoahtaumatauti oli vuonna 2010 Iso-Britannian neljänneksi yleisin kuolinsyy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Englantilaisten lasten astmatapaukset vähenivät 2/3 vuosien 1996-2003 välillä</a:t>
            </a:r>
            <a:endParaRPr lang="fi-FI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30695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allergiat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Calibri" panose="020F0502020204030204" pitchFamily="34" charset="0"/>
              </a:rPr>
              <a:t>Allergialla tarkoitetaan reaktiota jonka elimistö muodostaa jollekin sen ulkopuoliselle aineelle (allergeeni)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Allergia voidaan jakaa kahteen luokkaan, atooppiseen eli nopeaan allergiaan ja hitaaseen allergiaan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Allergian oireita voivat olla nuha, silmien ja ihon punoitus ja kutina tai jopa hengenvaarallinen </a:t>
            </a:r>
            <a:r>
              <a:rPr lang="fi-FI" dirty="0" err="1" smtClean="0">
                <a:latin typeface="Calibri" panose="020F0502020204030204" pitchFamily="34" charset="0"/>
              </a:rPr>
              <a:t>analyfaktinen</a:t>
            </a:r>
            <a:r>
              <a:rPr lang="fi-FI" dirty="0" smtClean="0">
                <a:latin typeface="Calibri" panose="020F0502020204030204" pitchFamily="34" charset="0"/>
              </a:rPr>
              <a:t> sokki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2668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Allergioilla altistavat 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Calibri" panose="020F0502020204030204" pitchFamily="34" charset="0"/>
              </a:rPr>
              <a:t>Pöly ja tupakansavu voivat aiheuttaa allergisia oireita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Sisäilmaongelmat aiheuttavat runsaasti allergioita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Hygieenisessä ympäristössä elävien länsimaisten immuniteetti jää ”vajaaksi” josta monet allergiat johtuvat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Allergioiden syntymekanismia ei silti tunneta, astmalla sama juttu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0765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Allergioita ehkäisevät tekijät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Calibri" panose="020F0502020204030204" pitchFamily="34" charset="0"/>
              </a:rPr>
              <a:t>Allergisia oireita voidaan helpottaa esim. tupakoinnin lopettamisella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Allergioita on kuitenkin vaikeaa ehkäistä, koska niiden syntymekanismia ei tunneta </a:t>
            </a:r>
          </a:p>
          <a:p>
            <a:endParaRPr lang="fi-FI" dirty="0" smtClean="0">
              <a:latin typeface="Calibri" panose="020F0502020204030204" pitchFamily="34" charset="0"/>
            </a:endParaRPr>
          </a:p>
          <a:p>
            <a:endParaRPr lang="fi-FI" dirty="0" smtClean="0">
              <a:latin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0979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Allergioiden yleisyys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Calibri" panose="020F0502020204030204" pitchFamily="34" charset="0"/>
              </a:rPr>
              <a:t>Viimeisimpien väestötutkimusten perusteella joka neljännellä aikuisella on allergisia oireita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Kouluikäisistä jopa 40% on altistunut ympäristön allergeeneille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Allergiaa tavataan joka vuosi myös kausiluontoisesti, esim. heinänuha</a:t>
            </a:r>
          </a:p>
        </p:txBody>
      </p:sp>
    </p:spTree>
    <p:extLst>
      <p:ext uri="{BB962C8B-B14F-4D97-AF65-F5344CB8AC3E}">
        <p14:creationId xmlns:p14="http://schemas.microsoft.com/office/powerpoint/2010/main" val="1979007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Allergian kehittyminen muuksi taudiksi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Calibri" panose="020F0502020204030204" pitchFamily="34" charset="0"/>
              </a:rPr>
              <a:t>Hoitamattomana allergia voi kasvattaa riskiä sairastua astmaan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Tiettävästi allergioilla ei ole yhteyttä muihin sairauksiin</a:t>
            </a:r>
            <a:br>
              <a:rPr lang="fi-FI" dirty="0" smtClean="0">
                <a:latin typeface="Calibri" panose="020F0502020204030204" pitchFamily="34" charset="0"/>
              </a:rPr>
            </a:br>
            <a:endParaRPr lang="fi-FI" dirty="0" smtClean="0">
              <a:latin typeface="Calibri" panose="020F0502020204030204" pitchFamily="34" charset="0"/>
            </a:endParaRPr>
          </a:p>
          <a:p>
            <a:endParaRPr lang="fi-FI" dirty="0" smtClean="0">
              <a:latin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0078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Allergia ja kuolemat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Calibri" panose="020F0502020204030204" pitchFamily="34" charset="0"/>
              </a:rPr>
              <a:t>Allergian aiheuttamat kuolemat ovat erittäin harvinaisia</a:t>
            </a:r>
          </a:p>
          <a:p>
            <a:r>
              <a:rPr lang="fi-FI" dirty="0" err="1" smtClean="0">
                <a:latin typeface="Calibri" panose="020F0502020204030204" pitchFamily="34" charset="0"/>
              </a:rPr>
              <a:t>Analyfaktinen</a:t>
            </a:r>
            <a:r>
              <a:rPr lang="fi-FI" dirty="0" smtClean="0">
                <a:latin typeface="Calibri" panose="020F0502020204030204" pitchFamily="34" charset="0"/>
              </a:rPr>
              <a:t> sokki voi johtaa kuolemaan</a:t>
            </a:r>
            <a:endParaRPr lang="fi-FI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053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Allergian hoitomahdollisuudet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Calibri" panose="020F0502020204030204" pitchFamily="34" charset="0"/>
              </a:rPr>
              <a:t>Allergiaa voidaan hoitaa siedätyshoidolla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Siedätyshoitoa voidaan käyttää allergiseen nuhaan, allergiseen astmaan, pistiäisallergioihin ja ruoka-aineallergioihin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Siedätyshoito tapahtuu pistoshoitona tai kielenalustabletteina, ruoka-aineallergiassa potilaalle annetaan ruoka-ainetta, joka aiheuttaa kyseistä allergiaa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Siedätyshoito kestää n. 3 vuotta, välillä pidempäänkin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783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Erilaisia keuhkotauteja ja niiden oireet</a:t>
            </a:r>
            <a:endParaRPr lang="fi-FI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Tyypillisiä keuhkosairauksia ovat astma (keuhkoputkien pitkäaikainen tulehdustila ja supistelu), keuhkoahtaumatauti (COPD), uniapnea, </a:t>
            </a:r>
            <a:r>
              <a:rPr lang="fi-FI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sarkoidoosi</a:t>
            </a: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ja </a:t>
            </a:r>
            <a:r>
              <a:rPr lang="fi-FI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bronkiektasia</a:t>
            </a: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Tavallisia oireita näille sairauksille ovat hengenahdistus, krooninen yskä, limaneritys, hengityksen vinkuna ja hengitystien tulehdukset.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Uniapnean oireisiin kuuluu unenaikaiset hengityskatkokset sekä voimakas päiväaikainen väsymys.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endParaRPr lang="fi-FI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826557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Allergiat ja kansanterveys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Calibri" panose="020F0502020204030204" pitchFamily="34" charset="0"/>
              </a:rPr>
              <a:t>Allergioista on tullut merkittävä kansantauti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Allergiatapaukset ovat jatkuvasti nousussa ja niiden hoitokustannukset ovat suuret</a:t>
            </a:r>
          </a:p>
          <a:p>
            <a:endParaRPr lang="fi-FI" dirty="0" smtClean="0">
              <a:latin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76031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Allergioiden hoitokustannukset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>
                <a:latin typeface="Calibri Light" panose="020F0302020204030204" pitchFamily="34" charset="0"/>
              </a:rPr>
              <a:t>Allergioiden hoitokustannukset</a:t>
            </a:r>
            <a:endParaRPr lang="fi-FI" dirty="0">
              <a:latin typeface="Calibri Light" panose="020F0302020204030204" pitchFamily="34" charset="0"/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080" y="1825560"/>
            <a:ext cx="10515240" cy="445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28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 Light" panose="020F0302020204030204" pitchFamily="34" charset="0"/>
              </a:rPr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u="sng" dirty="0" smtClean="0">
                <a:latin typeface="Calibri" panose="020F0502020204030204" pitchFamily="34" charset="0"/>
                <a:hlinkClick r:id="rId2"/>
              </a:rPr>
              <a:t>https://www.thl.fi/fi/web/kansantaudit/astma-ja-allergiat</a:t>
            </a:r>
            <a:endParaRPr lang="fi-FI" u="sng" dirty="0" smtClean="0">
              <a:latin typeface="Calibri" panose="020F0502020204030204" pitchFamily="34" charset="0"/>
            </a:endParaRPr>
          </a:p>
          <a:p>
            <a:r>
              <a:rPr lang="fi-FI" u="sng" dirty="0" smtClean="0">
                <a:latin typeface="Calibri" panose="020F0502020204030204" pitchFamily="34" charset="0"/>
                <a:hlinkClick r:id="rId3"/>
              </a:rPr>
              <a:t>https://www.thl.fi/fi/web/kansantaudit/astma-ja-allergiat/astman-ja-allergioiden-riskitekijat-ja-ehkaisy</a:t>
            </a:r>
            <a:endParaRPr lang="fi-FI" u="sng" dirty="0" smtClean="0">
              <a:latin typeface="Calibri" panose="020F0502020204030204" pitchFamily="34" charset="0"/>
            </a:endParaRPr>
          </a:p>
          <a:p>
            <a:r>
              <a:rPr lang="fi-FI" u="sng" dirty="0" smtClean="0">
                <a:latin typeface="Calibri" panose="020F0502020204030204" pitchFamily="34" charset="0"/>
                <a:hlinkClick r:id="rId4"/>
              </a:rPr>
              <a:t>http://www.kaypahoito.fi/web/kh/suositukset/suositus?id=hoi14010</a:t>
            </a:r>
          </a:p>
          <a:p>
            <a:r>
              <a:rPr lang="fi-FI" u="sng" dirty="0" smtClean="0">
                <a:latin typeface="Calibri" panose="020F0502020204030204" pitchFamily="34" charset="0"/>
                <a:hlinkClick r:id="rId4"/>
              </a:rPr>
              <a:t>https://www.slideshare.net/THLfi/kustannukset-j-jantunen-ktpv2013</a:t>
            </a:r>
            <a:endParaRPr lang="fi-FI" u="sng" dirty="0" smtClean="0">
              <a:latin typeface="Calibri" panose="020F0502020204030204" pitchFamily="34" charset="0"/>
            </a:endParaRPr>
          </a:p>
          <a:p>
            <a:pPr indent="-228240">
              <a:buClr>
                <a:srgbClr val="000000"/>
              </a:buClr>
              <a:buFont typeface="Arial"/>
              <a:buChar char="•"/>
            </a:pPr>
            <a:r>
              <a:rPr lang="fi-FI" u="sng" spc="-1" dirty="0" smtClean="0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hlinkClick r:id="rId5"/>
              </a:rPr>
              <a:t>http://w</a:t>
            </a:r>
            <a:r>
              <a:rPr lang="fi-FI" spc="-1" dirty="0" smtClean="0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hlinkClick r:id="rId5"/>
              </a:rPr>
              <a:t>w</a:t>
            </a:r>
            <a:r>
              <a:rPr lang="fi-FI" u="sng" spc="-1" dirty="0" smtClean="0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hlinkClick r:id="rId5"/>
              </a:rPr>
              <a:t>w.hengitysliitto.fi/fi/keuhkosairaudet-eli-hengityssairaudet</a:t>
            </a:r>
          </a:p>
          <a:p>
            <a:pPr indent="-228240">
              <a:buClr>
                <a:srgbClr val="000000"/>
              </a:buClr>
              <a:buFont typeface="Arial"/>
              <a:buChar char="•"/>
            </a:pPr>
            <a:r>
              <a:rPr lang="fi-FI" u="sng" spc="-1" dirty="0" smtClean="0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hlinkClick r:id="rId5"/>
              </a:rPr>
              <a:t>http://www.julkari.fi/bitstream/handle/10024/79972/390c7a02-e015-4262-8dc1-ed38e3d2f2f7.pdf?sequence=1</a:t>
            </a:r>
            <a:endParaRPr lang="fi-FI" u="sng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indent="-228240">
              <a:buClr>
                <a:srgbClr val="000000"/>
              </a:buClr>
              <a:buFont typeface="Arial"/>
              <a:buChar char="•"/>
            </a:pPr>
            <a:r>
              <a:rPr lang="fi-FI" u="sng" spc="-1" dirty="0" smtClean="0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hlinkClick r:id="rId6"/>
              </a:rPr>
              <a:t>http://www.kaypahoito.fi/web/kh/potilaalle/suositus?id=khp00012</a:t>
            </a:r>
            <a:endParaRPr lang="fi-FI" u="sng" spc="-1" dirty="0" smtClean="0">
              <a:solidFill>
                <a:srgbClr val="0563C1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indent="-228240">
              <a:buClr>
                <a:srgbClr val="000000"/>
              </a:buClr>
              <a:buFont typeface="Arial"/>
              <a:buChar char="•"/>
            </a:pPr>
            <a:r>
              <a:rPr lang="fi-FI" u="sng" spc="-1" dirty="0" smtClean="0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hlinkClick r:id="rId7"/>
              </a:rPr>
              <a:t>http://www.kaypahoito.fi/web/kh/suositukset/suositus?id=hoi06030</a:t>
            </a:r>
            <a:endParaRPr lang="fi-FI" u="sng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indent="-228240">
              <a:buClr>
                <a:srgbClr val="000000"/>
              </a:buClr>
              <a:buFont typeface="Arial"/>
              <a:buChar char="•"/>
            </a:pPr>
            <a:r>
              <a:rPr lang="fi-FI" u="sng" spc="-1" dirty="0" smtClean="0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hlinkClick r:id="rId8"/>
              </a:rPr>
              <a:t>http://www.hs.fi/hyvinvointi/art-2000002620076.html</a:t>
            </a:r>
            <a:endParaRPr lang="fi-FI" u="sng" spc="-1" dirty="0" smtClean="0">
              <a:solidFill>
                <a:srgbClr val="0563C1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indent="-228240">
              <a:buClr>
                <a:srgbClr val="000000"/>
              </a:buClr>
              <a:buFont typeface="Arial"/>
              <a:buChar char="•"/>
            </a:pPr>
            <a:r>
              <a:rPr lang="fi-FI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hlinkClick r:id="rId9"/>
              </a:rPr>
              <a:t>http://www.kaypahoito.fi/web/kh/suositukset/suositus?id=hoi14010</a:t>
            </a:r>
            <a:endParaRPr lang="fi-FI" u="sng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indent="-228240">
              <a:buClr>
                <a:srgbClr val="000000"/>
              </a:buClr>
              <a:buFont typeface="Arial"/>
              <a:buChar char="•"/>
            </a:pPr>
            <a:endParaRPr lang="fi-FI" u="sng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indent="-228240">
              <a:buClr>
                <a:srgbClr val="000000"/>
              </a:buClr>
              <a:buFont typeface="Arial"/>
              <a:buChar char="•"/>
            </a:pPr>
            <a:endParaRPr lang="fi-FI" u="sng" dirty="0" smtClean="0">
              <a:latin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9550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38080" y="35856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Keuhkotaudeille altistavat tekijät</a:t>
            </a:r>
            <a:endParaRPr lang="fi-FI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Tupakka altistaa astmalle ja keuhkoahtaumataudille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Perinnöllinen alttius altistaa </a:t>
            </a:r>
            <a:r>
              <a:rPr lang="fi-FI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joillekin keuhkotaudeille</a:t>
            </a:r>
            <a:endParaRPr lang="fi-FI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Ylipainolla on suuri vaikutus </a:t>
            </a:r>
            <a:r>
              <a:rPr lang="fi-FI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keuhkoihin </a:t>
            </a: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sekä sisäilmaongelmat aiheuttavat tulehduksia hengitysteissä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Työskentely pölyisissä ja likaisissa tiloissa kasvattaa riskiä sairastua astmaan ja keuhkoahtaumatautiin. (asbesti)</a:t>
            </a:r>
          </a:p>
          <a:p>
            <a:pPr>
              <a:lnSpc>
                <a:spcPct val="90000"/>
              </a:lnSpc>
            </a:pPr>
            <a:endParaRPr lang="fi-FI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07247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Astmaa ja keuhkoahtaumatautia ehkäisevät tekijät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Astmaa ja keuhkoahtaumatautia ehkäiseviä tekijöitä ovat mm. tupakoimattomuus, säännöllinen liikunta, kunnon yöunet ja hyvät elämäntavat.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Hengityssuojaimien käyttö alentaa mahdollisuutta sairastua astmaan tai keuhkoahtaumatautiin työskenneltäessä esim. asbestin kanssa</a:t>
            </a:r>
          </a:p>
        </p:txBody>
      </p:sp>
    </p:spTree>
    <p:extLst>
      <p:ext uri="{BB962C8B-B14F-4D97-AF65-F5344CB8AC3E}">
        <p14:creationId xmlns:p14="http://schemas.microsoft.com/office/powerpoint/2010/main" val="387810825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Keuhkosairauksien yleisyys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Astmaa ilmenee suurella osalla väestöstä (astmaa sairastaa vajaa 10% suomen väestöstä, noin 5% väestöstä on astman kaltaisia oireita.)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Pitkäaikaiset keuhkosairaudet ovat yleisiä, jotka johtuvat usein tupakoinnista, huonoista elintavoista ja usein huonosta sisäilmasta.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Sairastumiset astmaan ovat lievässä nousussa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Uusia keuhkoahtaumatautitapauksia ilmenee joka vuosi yhtä paljon</a:t>
            </a:r>
          </a:p>
          <a:p>
            <a:pPr>
              <a:lnSpc>
                <a:spcPct val="90000"/>
              </a:lnSpc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69291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Astma ja muut taudit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Lievemmät keuhkotaudit aiheuttavat riskin altistua voimakkaammalle keuhkotaudille.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Hoitamattomana taudit voivat kehittyä esim. keuhkoahtaumataudiksi tai keuhkosyöväksi</a:t>
            </a:r>
          </a:p>
        </p:txBody>
      </p:sp>
    </p:spTree>
    <p:extLst>
      <p:ext uri="{BB962C8B-B14F-4D97-AF65-F5344CB8AC3E}">
        <p14:creationId xmlns:p14="http://schemas.microsoft.com/office/powerpoint/2010/main" val="42881376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Kuolemanuhrit Suomessa 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Astma aiheuttaa vähän yli 100 kuolemaa vuodessa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Suomessa kuolee keuhkoahtaumatautiin noin 1000 ihmistä joka vuosi, joista miehiä on noin 700 ja naisia 300</a:t>
            </a:r>
          </a:p>
        </p:txBody>
      </p:sp>
    </p:spTree>
    <p:extLst>
      <p:ext uri="{BB962C8B-B14F-4D97-AF65-F5344CB8AC3E}">
        <p14:creationId xmlns:p14="http://schemas.microsoft.com/office/powerpoint/2010/main" val="187694042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Hoitomahdollisuudet</a:t>
            </a:r>
            <a:endParaRPr lang="fi-FI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Astmaa voidaan hoitaa lääkkeillä, jotka ovat inhaloitavia.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Hoidettu astma haittaa harvoin elämää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Keuhkoahtaumatautia hoidetaan ensimmäisenä lääkkeettömällä hoidolla, johon kuuluu liikunnallinen kuntoutus sekä tupakoinnin lopettaminen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Jos keuhkoahtaumataudilla on käynnissä pahenemisvaihe niin aloitetaan lääkehoito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Hyvin pahan keuhkoahtaumataudin hoitona voidaan käyttää leikkausta</a:t>
            </a:r>
          </a:p>
        </p:txBody>
      </p:sp>
    </p:spTree>
    <p:extLst>
      <p:ext uri="{BB962C8B-B14F-4D97-AF65-F5344CB8AC3E}">
        <p14:creationId xmlns:p14="http://schemas.microsoft.com/office/powerpoint/2010/main" val="272029609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Keuhkotautien merkitys kansanterveydelle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Astmaa ja keuhkoahtaumatautia voidaan nimittää kansantaudiksi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Potilaiden määrä on ollut lievässä nousussa joka vuosi, mutta luvut ovat pysyneet melkein samana </a:t>
            </a:r>
          </a:p>
        </p:txBody>
      </p:sp>
    </p:spTree>
    <p:extLst>
      <p:ext uri="{BB962C8B-B14F-4D97-AF65-F5344CB8AC3E}">
        <p14:creationId xmlns:p14="http://schemas.microsoft.com/office/powerpoint/2010/main" val="381080049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655</Words>
  <Application>Microsoft Office PowerPoint</Application>
  <PresentationFormat>Laajakuva</PresentationFormat>
  <Paragraphs>90</Paragraphs>
  <Slides>22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allergiat</vt:lpstr>
      <vt:lpstr>Allergioilla altistavat tekijät</vt:lpstr>
      <vt:lpstr>Allergioita ehkäisevät tekijät </vt:lpstr>
      <vt:lpstr>Allergioiden yleisyys</vt:lpstr>
      <vt:lpstr>Allergian kehittyminen muuksi taudiksi</vt:lpstr>
      <vt:lpstr>Allergia ja kuolemat</vt:lpstr>
      <vt:lpstr>Allergian hoitomahdollisuudet</vt:lpstr>
      <vt:lpstr>Allergiat ja kansanterveys</vt:lpstr>
      <vt:lpstr>Allergioiden hoitokustannukset</vt:lpstr>
      <vt:lpstr>lähteet</vt:lpstr>
    </vt:vector>
  </TitlesOfParts>
  <Company>Valkeakosken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julapaki</dc:creator>
  <cp:lastModifiedBy>julapaki</cp:lastModifiedBy>
  <cp:revision>2</cp:revision>
  <dcterms:created xsi:type="dcterms:W3CDTF">2017-03-20T01:49:50Z</dcterms:created>
  <dcterms:modified xsi:type="dcterms:W3CDTF">2017-03-20T01:50:16Z</dcterms:modified>
</cp:coreProperties>
</file>