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0" r:id="rId10"/>
    <p:sldId id="266" r:id="rId11"/>
    <p:sldId id="268" r:id="rId12"/>
    <p:sldId id="269" r:id="rId13"/>
    <p:sldId id="271" r:id="rId14"/>
    <p:sldId id="270" r:id="rId15"/>
    <p:sldId id="272" r:id="rId16"/>
    <p:sldId id="263" r:id="rId17"/>
    <p:sldId id="26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F6F4-38AE-4D73-94AC-661B777E9A1A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896FC-5E68-4801-BC4A-6FDE3D812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28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896FC-5E68-4801-BC4A-6FDE3D8124F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79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84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2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92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14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41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37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58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18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25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06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60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3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15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89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00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37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EC87-C236-4A77-8E71-898FDA076D30}" type="datetimeFigureOut">
              <a:rPr lang="fi-FI" smtClean="0"/>
              <a:t>16.3.2017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DAB5-071C-4406-A2C7-8F0EBF81C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88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  <p:sldLayoutId id="2147484865" r:id="rId12"/>
    <p:sldLayoutId id="2147484866" r:id="rId13"/>
    <p:sldLayoutId id="2147484867" r:id="rId14"/>
    <p:sldLayoutId id="2147484868" r:id="rId15"/>
    <p:sldLayoutId id="2147484869" r:id="rId16"/>
    <p:sldLayoutId id="214748487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ve.fi/masennus/masennus" TargetMode="External"/><Relationship Id="rId7" Type="http://schemas.openxmlformats.org/officeDocument/2006/relationships/hyperlink" Target="http://yle.fi/aihe/artikkeli/2014/11/17/masennuksen-hinta" TargetMode="External"/><Relationship Id="rId2" Type="http://schemas.openxmlformats.org/officeDocument/2006/relationships/hyperlink" Target="http://masennusinfo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ve.fi/masennuksen-esiintyvyys-ja-syyt/keilla-esiintyy-masennustiloja" TargetMode="External"/><Relationship Id="rId5" Type="http://schemas.openxmlformats.org/officeDocument/2006/relationships/hyperlink" Target="https://fi.wikipedia.org/wiki/Masennus" TargetMode="External"/><Relationship Id="rId4" Type="http://schemas.openxmlformats.org/officeDocument/2006/relationships/hyperlink" Target="http://www.terveyskirjasto.fi/terveyskirjasto/tk.koti?p_artikkeli=dlk0053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Psykoosi" TargetMode="External"/><Relationship Id="rId3" Type="http://schemas.openxmlformats.org/officeDocument/2006/relationships/hyperlink" Target="http://www.terve.fi/skitsofrenia/skitsofrenia" TargetMode="External"/><Relationship Id="rId7" Type="http://schemas.openxmlformats.org/officeDocument/2006/relationships/hyperlink" Target="https://fi.wikipedia.org/wiki/Delirium_tremens" TargetMode="External"/><Relationship Id="rId2" Type="http://schemas.openxmlformats.org/officeDocument/2006/relationships/hyperlink" Target="https://www.thl.fi/fi/web/mielenterveys/mielenterveyshairiot/psykoos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estoliitto.fi/parisuhde/tietoa_parisuhteesta/mielenterveys-ja-parisuhde/psykoosit/" TargetMode="External"/><Relationship Id="rId5" Type="http://schemas.openxmlformats.org/officeDocument/2006/relationships/hyperlink" Target="http://www.peda.net/verkkolehti/konnevesi/terveystieto?m=content&amp;a_id=18" TargetMode="External"/><Relationship Id="rId4" Type="http://schemas.openxmlformats.org/officeDocument/2006/relationships/hyperlink" Target="http://www.terveyskirjasto.fi/terveyskirjasto/tk.koti?p_artikkeli=dlk004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astaamo.fi/masenn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9u7yTuH8F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Masennus ja psykoosit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29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31086" y="571190"/>
            <a:ext cx="5762223" cy="1293028"/>
          </a:xfrm>
        </p:spPr>
        <p:txBody>
          <a:bodyPr/>
          <a:lstStyle/>
          <a:p>
            <a:r>
              <a:rPr lang="fi-FI" dirty="0" smtClean="0"/>
              <a:t>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Oireiden laajuus riippuu psykoosisairaudesta</a:t>
            </a:r>
          </a:p>
          <a:p>
            <a:r>
              <a:rPr lang="fi-FI" dirty="0" smtClean="0"/>
              <a:t>Psykoottisia oireita</a:t>
            </a:r>
          </a:p>
          <a:p>
            <a:pPr lvl="1"/>
            <a:r>
              <a:rPr lang="fi-FI" dirty="0" smtClean="0"/>
              <a:t>Ajattelun sekavuus</a:t>
            </a:r>
          </a:p>
          <a:p>
            <a:pPr lvl="1"/>
            <a:r>
              <a:rPr lang="fi-FI" dirty="0" smtClean="0"/>
              <a:t>Aistiharhat</a:t>
            </a:r>
          </a:p>
          <a:p>
            <a:pPr lvl="1"/>
            <a:r>
              <a:rPr lang="fi-FI" dirty="0" smtClean="0"/>
              <a:t>Uskomukset, joiden totuudesta potilas on vakuuttunut</a:t>
            </a:r>
          </a:p>
          <a:p>
            <a:pPr lvl="1"/>
            <a:r>
              <a:rPr lang="fi-FI" dirty="0" smtClean="0"/>
              <a:t>Käyttäytymisen muutokset</a:t>
            </a:r>
          </a:p>
          <a:p>
            <a:pPr lvl="1"/>
            <a:r>
              <a:rPr lang="fi-FI" dirty="0" smtClean="0"/>
              <a:t>Vaikeudet sosiaalisissa tilanteissa</a:t>
            </a:r>
          </a:p>
          <a:p>
            <a:pPr lvl="1"/>
            <a:r>
              <a:rPr lang="fi-FI" dirty="0" smtClean="0"/>
              <a:t>Eriskummalliset puheet</a:t>
            </a:r>
          </a:p>
          <a:p>
            <a:r>
              <a:rPr lang="fi-FI" dirty="0" smtClean="0"/>
              <a:t>Ennakko-oireita voi ilmaantua jopa 5 vuotta ennen varsinaista psykoositilaa</a:t>
            </a:r>
          </a:p>
          <a:p>
            <a:r>
              <a:rPr lang="fi-FI" dirty="0" smtClean="0"/>
              <a:t>Ennakko-oireita ovat mm. masentuneisuus, ahdistuneisuus ja unettomuus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319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Psykoosille altistavat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fi-FI" dirty="0" smtClean="0"/>
              <a:t>Geeniperimä vaikuttaa psykoosialttiuteen </a:t>
            </a:r>
          </a:p>
          <a:p>
            <a:r>
              <a:rPr lang="fi-FI" dirty="0" smtClean="0"/>
              <a:t>Raskausajalla merkitystä lapsen psykoosialttiuteen </a:t>
            </a:r>
          </a:p>
          <a:p>
            <a:pPr lvl="1"/>
            <a:r>
              <a:rPr lang="fi-FI" dirty="0" smtClean="0"/>
              <a:t>Äidin stressi, infektio tai aliravitsemus</a:t>
            </a:r>
          </a:p>
          <a:p>
            <a:pPr lvl="1"/>
            <a:r>
              <a:rPr lang="fi-FI" dirty="0" smtClean="0"/>
              <a:t>Synnytyskomplikaatiot </a:t>
            </a:r>
          </a:p>
          <a:p>
            <a:r>
              <a:rPr lang="fi-FI" dirty="0" smtClean="0"/>
              <a:t>Lapsuusiän keskushermostovauriot ja traumat</a:t>
            </a:r>
          </a:p>
          <a:p>
            <a:r>
              <a:rPr lang="fi-FI" dirty="0" smtClean="0"/>
              <a:t>Päihteet voivat altistaa psykoottisille oireille</a:t>
            </a:r>
          </a:p>
          <a:p>
            <a:pPr lvl="1"/>
            <a:r>
              <a:rPr lang="fi-FI" dirty="0" smtClean="0"/>
              <a:t>Alkoholi yleisin käytetty päihdeaine</a:t>
            </a:r>
          </a:p>
          <a:p>
            <a:pPr lvl="1"/>
            <a:r>
              <a:rPr lang="fi-FI" dirty="0" smtClean="0"/>
              <a:t>Kannabis ja amfetamiini altistavat pahemmin psykoosioireille</a:t>
            </a:r>
          </a:p>
          <a:p>
            <a:pPr lvl="1"/>
            <a:r>
              <a:rPr lang="fi-FI" dirty="0" smtClean="0"/>
              <a:t>Monilla psykoosipotilailla kannabiskokeiluja</a:t>
            </a:r>
          </a:p>
          <a:p>
            <a:r>
              <a:rPr lang="fi-FI" dirty="0" smtClean="0"/>
              <a:t>Masennus voi laukaista psykoosin</a:t>
            </a:r>
          </a:p>
          <a:p>
            <a:r>
              <a:rPr lang="fi-FI" dirty="0" smtClean="0"/>
              <a:t>Elämänkriisit ja somaattiset sairaudet voivat myös toimia psykoosin laukaisijana</a:t>
            </a:r>
          </a:p>
        </p:txBody>
      </p:sp>
    </p:spTree>
    <p:extLst>
      <p:ext uri="{BB962C8B-B14F-4D97-AF65-F5344CB8AC3E}">
        <p14:creationId xmlns:p14="http://schemas.microsoft.com/office/powerpoint/2010/main" val="260867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ehkäistä psykoosia?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Hyvä turvallinen sosiaalinen verkosto, joka tukee ja tarjoaa arvostusta toimii psykoosia ehkäisevästi</a:t>
            </a:r>
          </a:p>
          <a:p>
            <a:r>
              <a:rPr lang="fi-FI" dirty="0" smtClean="0"/>
              <a:t>Skitsofrenian ehkäiseminen ei juuri ole mahdollista</a:t>
            </a:r>
          </a:p>
          <a:p>
            <a:r>
              <a:rPr lang="fi-FI" dirty="0" smtClean="0"/>
              <a:t>Mielekäs toiminta luo psyykkiselle hyvinvoinnille tarpeellisia tilanteita</a:t>
            </a:r>
          </a:p>
          <a:p>
            <a:r>
              <a:rPr lang="fi-FI" dirty="0" smtClean="0"/>
              <a:t>Ennakko-oireiden ilmaantuessa hakeutuminen hoitoon suositeltavaa</a:t>
            </a:r>
          </a:p>
          <a:p>
            <a:pPr lvl="1"/>
            <a:r>
              <a:rPr lang="fi-FI" dirty="0" smtClean="0"/>
              <a:t>Aloittamalla hoidon tarpeeksi aikaisin, voi parantaa tulevaisuuden kuvaa</a:t>
            </a:r>
          </a:p>
          <a:p>
            <a:r>
              <a:rPr lang="fi-FI" dirty="0" smtClean="0"/>
              <a:t>Psykoosin hoidossa tärkeää on myös läheisten tuki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51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Hoitomahdollisuudet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0600" y="2353659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 smtClean="0"/>
              <a:t>antipsykoottinen lääkitys</a:t>
            </a:r>
          </a:p>
          <a:p>
            <a:r>
              <a:rPr lang="fi-FI" dirty="0"/>
              <a:t>a</a:t>
            </a:r>
            <a:r>
              <a:rPr lang="fi-FI" dirty="0" smtClean="0"/>
              <a:t>voin dialoginen hoitomalli</a:t>
            </a:r>
          </a:p>
          <a:p>
            <a:r>
              <a:rPr lang="fi-FI" dirty="0"/>
              <a:t>a</a:t>
            </a:r>
            <a:r>
              <a:rPr lang="fi-FI" dirty="0" smtClean="0"/>
              <a:t>sykoedukaatio</a:t>
            </a:r>
          </a:p>
          <a:p>
            <a:r>
              <a:rPr lang="fi-FI" dirty="0" smtClean="0"/>
              <a:t>vakavassa tapauksessa sähköshokit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3752850"/>
            <a:ext cx="55245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1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8361" y="730389"/>
            <a:ext cx="10515600" cy="1325563"/>
          </a:xfrm>
        </p:spPr>
        <p:txBody>
          <a:bodyPr/>
          <a:lstStyle/>
          <a:p>
            <a:r>
              <a:rPr lang="fi-FI" dirty="0" smtClean="0"/>
              <a:t>Hoitokustannukset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0676" y="3095830"/>
            <a:ext cx="10515600" cy="4351338"/>
          </a:xfrm>
        </p:spPr>
        <p:txBody>
          <a:bodyPr>
            <a:normAutofit/>
          </a:bodyPr>
          <a:lstStyle/>
          <a:p>
            <a:r>
              <a:rPr lang="fi-FI" sz="2000" dirty="0" smtClean="0"/>
              <a:t>Yksi kallein kansantauti</a:t>
            </a:r>
          </a:p>
          <a:p>
            <a:r>
              <a:rPr lang="fi-FI" sz="2000" dirty="0" smtClean="0"/>
              <a:t>Yhden potilaan kustannukset vuodessa n. 678euroa</a:t>
            </a:r>
          </a:p>
          <a:p>
            <a:r>
              <a:rPr lang="fi-FI" sz="2000" dirty="0" smtClean="0"/>
              <a:t>56952000 </a:t>
            </a:r>
            <a:r>
              <a:rPr lang="fi-FI" sz="2000" dirty="0" smtClean="0"/>
              <a:t>euroa vuodessa Kelan korvattavaksi</a:t>
            </a: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00" y="4071659"/>
            <a:ext cx="3600000" cy="27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9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5496" y="2833875"/>
            <a:ext cx="10820400" cy="4024125"/>
          </a:xfrm>
        </p:spPr>
        <p:txBody>
          <a:bodyPr/>
          <a:lstStyle/>
          <a:p>
            <a:r>
              <a:rPr lang="fi-FI" dirty="0" smtClean="0"/>
              <a:t>Suomalaisista kolmella prosentilla esiintyy elämänsä aikana vähintään yksi psykoosijakso.</a:t>
            </a:r>
          </a:p>
          <a:p>
            <a:r>
              <a:rPr lang="fi-FI" dirty="0" smtClean="0"/>
              <a:t>Skitsofrenian </a:t>
            </a:r>
            <a:r>
              <a:rPr lang="fi-FI" dirty="0"/>
              <a:t>esiintyvyys Suomessa on </a:t>
            </a:r>
            <a:r>
              <a:rPr lang="fi-FI" dirty="0" smtClean="0"/>
              <a:t>n. 0,5 </a:t>
            </a:r>
            <a:r>
              <a:rPr lang="fi-FI" dirty="0"/>
              <a:t>– 1,5 </a:t>
            </a:r>
            <a:r>
              <a:rPr lang="fi-FI" dirty="0" smtClean="0"/>
              <a:t>%</a:t>
            </a:r>
          </a:p>
          <a:p>
            <a:r>
              <a:rPr lang="fi-FI" dirty="0" smtClean="0"/>
              <a:t>Psykoosit voivat lisätä riskiä esimerkiksi masennukseen, sosiaaliseen ahdistuneisuuteen ja unettomuuteen.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78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masennusinfo.fi</a:t>
            </a:r>
            <a:r>
              <a:rPr lang="fi-FI" dirty="0" smtClean="0"/>
              <a:t> 8.3.2017</a:t>
            </a:r>
          </a:p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www.terve.fi/masennus/masennus</a:t>
            </a:r>
            <a:r>
              <a:rPr lang="fi-FI" dirty="0" smtClean="0"/>
              <a:t> 8.3.2017</a:t>
            </a:r>
          </a:p>
          <a:p>
            <a:r>
              <a:rPr lang="fi-FI" dirty="0">
                <a:hlinkClick r:id="rId4"/>
              </a:rPr>
              <a:t>http://</a:t>
            </a:r>
            <a:r>
              <a:rPr lang="fi-FI" dirty="0" smtClean="0">
                <a:hlinkClick r:id="rId4"/>
              </a:rPr>
              <a:t>www.terveyskirjasto.fi/terveyskirjasto/tk.koti?p_artikkeli=dlk00538</a:t>
            </a:r>
            <a:r>
              <a:rPr lang="fi-FI" dirty="0"/>
              <a:t> </a:t>
            </a:r>
            <a:r>
              <a:rPr lang="fi-FI" dirty="0" smtClean="0"/>
              <a:t>8.3.2017</a:t>
            </a:r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fi.wikipedia.org/wiki/Masennus</a:t>
            </a:r>
            <a:r>
              <a:rPr lang="fi-FI" dirty="0"/>
              <a:t> </a:t>
            </a:r>
            <a:r>
              <a:rPr lang="fi-FI" dirty="0" smtClean="0"/>
              <a:t>8.3.2017</a:t>
            </a:r>
            <a:endParaRPr lang="fi-FI" dirty="0"/>
          </a:p>
          <a:p>
            <a:r>
              <a:rPr lang="fi-FI" dirty="0">
                <a:hlinkClick r:id="rId6"/>
              </a:rPr>
              <a:t>http://</a:t>
            </a:r>
            <a:r>
              <a:rPr lang="fi-FI" dirty="0" smtClean="0">
                <a:hlinkClick r:id="rId6"/>
              </a:rPr>
              <a:t>www.terve.fi/masennuksen-esiintyvyys-ja-syyt/keilla-esiintyy-masennustiloja</a:t>
            </a:r>
            <a:r>
              <a:rPr lang="fi-FI" dirty="0"/>
              <a:t>  </a:t>
            </a:r>
            <a:r>
              <a:rPr lang="fi-FI" dirty="0" smtClean="0"/>
              <a:t>8.3.2017</a:t>
            </a:r>
            <a:endParaRPr lang="fi-FI" dirty="0"/>
          </a:p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www.terve.fi/masennus/masennus</a:t>
            </a:r>
            <a:r>
              <a:rPr lang="fi-FI" dirty="0"/>
              <a:t>  </a:t>
            </a:r>
            <a:r>
              <a:rPr lang="fi-FI" dirty="0" smtClean="0"/>
              <a:t>8.3.2017</a:t>
            </a:r>
            <a:endParaRPr lang="fi-FI" dirty="0"/>
          </a:p>
          <a:p>
            <a:r>
              <a:rPr lang="fi-FI" dirty="0">
                <a:hlinkClick r:id="rId7"/>
              </a:rPr>
              <a:t>http://</a:t>
            </a:r>
            <a:r>
              <a:rPr lang="fi-FI" dirty="0" smtClean="0">
                <a:hlinkClick r:id="rId7"/>
              </a:rPr>
              <a:t>yle.fi/aihe/artikkeli/2014/11/17/masennuksen-hinta</a:t>
            </a:r>
            <a:r>
              <a:rPr lang="fi-FI" dirty="0"/>
              <a:t> 8.3.2017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89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5943"/>
            <a:ext cx="10515600" cy="6002792"/>
          </a:xfrm>
        </p:spPr>
        <p:txBody>
          <a:bodyPr>
            <a:normAutofit fontScale="92500"/>
          </a:bodyPr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www.kaypahoito.fi/web/kh/suositukset/suositus;jsessionid=817EB6E492FCA809C3FC5FD665E03B73?id=hoi35050 </a:t>
            </a:r>
            <a:r>
              <a:rPr lang="fi-FI" dirty="0" smtClean="0"/>
              <a:t>   11.3.2017</a:t>
            </a:r>
            <a:endParaRPr lang="fi-FI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www.mielenterveystalo.fi/aikuiset/itsehoito-ja-oppaat/oppaat/psykoosi/Pages/psykoosiopas.aspx   </a:t>
            </a:r>
            <a:r>
              <a:rPr lang="fi-FI" dirty="0" smtClean="0"/>
              <a:t>11.3.2017</a:t>
            </a:r>
            <a:endParaRPr lang="fi-FI" dirty="0" smtClean="0">
              <a:hlinkClick r:id="rId2"/>
            </a:endParaRPr>
          </a:p>
          <a:p>
            <a:r>
              <a:rPr lang="fi-FI" dirty="0">
                <a:hlinkClick r:id="rId2"/>
              </a:rPr>
              <a:t>https://psychenet.wordpress.com/psykoosit/psykoosin-etiologia</a:t>
            </a:r>
            <a:r>
              <a:rPr lang="fi-FI" dirty="0" smtClean="0">
                <a:hlinkClick r:id="rId2"/>
              </a:rPr>
              <a:t>/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://suomenkuvalehti.fi/jutut/kotimaa/nain-tunnistat-psykoosin-aivot-ovat-ensimmainen-uhri</a:t>
            </a:r>
            <a:r>
              <a:rPr lang="fi-FI" dirty="0" smtClean="0">
                <a:hlinkClick r:id="rId2"/>
              </a:rPr>
              <a:t>/  </a:t>
            </a:r>
            <a:r>
              <a:rPr lang="fi-FI" dirty="0" smtClean="0"/>
              <a:t>11.3.2017</a:t>
            </a:r>
            <a:endParaRPr lang="fi-FI" dirty="0">
              <a:hlinkClick r:id="rId2"/>
            </a:endParaRP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www.thl.fi/fi/web/mielenterveys/mielenterveyshairiot/psykoosit</a:t>
            </a:r>
            <a:r>
              <a:rPr lang="fi-FI" dirty="0" smtClean="0"/>
              <a:t>  11.3.2017</a:t>
            </a:r>
          </a:p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www.terve.fi/skitsofrenia/skitsofrenia</a:t>
            </a:r>
            <a:r>
              <a:rPr lang="fi-FI" dirty="0" smtClean="0"/>
              <a:t>  12.3. 2017</a:t>
            </a:r>
            <a:endParaRPr lang="fi-FI" dirty="0"/>
          </a:p>
          <a:p>
            <a:r>
              <a:rPr lang="fi-FI" dirty="0">
                <a:hlinkClick r:id="rId4"/>
              </a:rPr>
              <a:t>http://</a:t>
            </a:r>
            <a:r>
              <a:rPr lang="fi-FI" dirty="0" smtClean="0">
                <a:hlinkClick r:id="rId4"/>
              </a:rPr>
              <a:t>www.terveyskirjasto.fi/terveyskirjasto/tk.koti?p_artikkeli=dlk00411</a:t>
            </a:r>
            <a:r>
              <a:rPr lang="fi-FI" dirty="0" smtClean="0"/>
              <a:t>  11.3.2017</a:t>
            </a:r>
          </a:p>
          <a:p>
            <a:r>
              <a:rPr lang="fi-FI" dirty="0">
                <a:hlinkClick r:id="rId5"/>
              </a:rPr>
              <a:t>http://</a:t>
            </a:r>
            <a:r>
              <a:rPr lang="fi-FI" dirty="0" smtClean="0">
                <a:hlinkClick r:id="rId5"/>
              </a:rPr>
              <a:t>www.peda.net/verkkolehti/konnevesi/terveystieto?m=content&amp;a_id=18</a:t>
            </a:r>
            <a:r>
              <a:rPr lang="fi-FI" dirty="0"/>
              <a:t> </a:t>
            </a:r>
            <a:r>
              <a:rPr lang="fi-FI" dirty="0" smtClean="0"/>
              <a:t> 10.3.2017</a:t>
            </a:r>
          </a:p>
          <a:p>
            <a:r>
              <a:rPr lang="fi-FI" dirty="0">
                <a:hlinkClick r:id="rId6"/>
              </a:rPr>
              <a:t>http://www.vaestoliitto.fi/parisuhde/tietoa_parisuhteesta/mielenterveys-ja-parisuhde/psykoosit</a:t>
            </a:r>
            <a:r>
              <a:rPr lang="fi-FI" dirty="0" smtClean="0">
                <a:hlinkClick r:id="rId6"/>
              </a:rPr>
              <a:t>/</a:t>
            </a:r>
            <a:r>
              <a:rPr lang="fi-FI" dirty="0" smtClean="0"/>
              <a:t> 11.3.2017</a:t>
            </a:r>
          </a:p>
          <a:p>
            <a:r>
              <a:rPr lang="fi-FI" dirty="0" smtClean="0">
                <a:hlinkClick r:id="rId7"/>
              </a:rPr>
              <a:t>https</a:t>
            </a:r>
            <a:r>
              <a:rPr lang="fi-FI" dirty="0">
                <a:hlinkClick r:id="rId7"/>
              </a:rPr>
              <a:t>://</a:t>
            </a:r>
            <a:r>
              <a:rPr lang="fi-FI" dirty="0" smtClean="0">
                <a:hlinkClick r:id="rId7"/>
              </a:rPr>
              <a:t>fi.wikipedia.org/wiki/Delirium_tremens</a:t>
            </a:r>
            <a:r>
              <a:rPr lang="fi-FI" dirty="0" smtClean="0"/>
              <a:t>  11.3.2017</a:t>
            </a:r>
          </a:p>
          <a:p>
            <a:r>
              <a:rPr lang="fi-FI" dirty="0">
                <a:hlinkClick r:id="rId8"/>
              </a:rPr>
              <a:t>https://</a:t>
            </a:r>
            <a:r>
              <a:rPr lang="fi-FI" dirty="0" smtClean="0">
                <a:hlinkClick r:id="rId8"/>
              </a:rPr>
              <a:t>fi.wikipedia.org/wiki/Psykoosi</a:t>
            </a:r>
            <a:r>
              <a:rPr lang="fi-FI" dirty="0" smtClean="0"/>
              <a:t> 11.3.2017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198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49010"/>
            <a:ext cx="10515600" cy="1325563"/>
          </a:xfrm>
        </p:spPr>
        <p:txBody>
          <a:bodyPr/>
          <a:lstStyle/>
          <a:p>
            <a:r>
              <a:rPr lang="fi-FI" dirty="0" smtClean="0"/>
              <a:t>Masennus eli depressio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346"/>
          </a:xfrm>
        </p:spPr>
        <p:txBody>
          <a:bodyPr>
            <a:normAutofit/>
          </a:bodyPr>
          <a:lstStyle/>
          <a:p>
            <a:r>
              <a:rPr lang="fi-FI" dirty="0" smtClean="0"/>
              <a:t>Lyhytaikainen reaktio elämään</a:t>
            </a:r>
          </a:p>
          <a:p>
            <a:r>
              <a:rPr lang="fi-FI" dirty="0" smtClean="0"/>
              <a:t>Voi kehittyä toimintakykyä lamauttavaksi sairaudeksi</a:t>
            </a:r>
          </a:p>
          <a:p>
            <a:r>
              <a:rPr lang="fi-FI" dirty="0" smtClean="0"/>
              <a:t>Oireita: </a:t>
            </a:r>
          </a:p>
          <a:p>
            <a:pPr lvl="1"/>
            <a:r>
              <a:rPr lang="fi-FI" dirty="0" smtClean="0"/>
              <a:t>Unihäiriöt</a:t>
            </a:r>
          </a:p>
          <a:p>
            <a:pPr lvl="1"/>
            <a:r>
              <a:rPr lang="fi-FI" dirty="0"/>
              <a:t>I</a:t>
            </a:r>
            <a:r>
              <a:rPr lang="fi-FI" dirty="0" smtClean="0"/>
              <a:t>tsetunnon lasku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ielialan lasku</a:t>
            </a:r>
          </a:p>
          <a:p>
            <a:pPr lvl="1"/>
            <a:r>
              <a:rPr lang="fi-FI" dirty="0" smtClean="0"/>
              <a:t>toimintakyvyn puutos</a:t>
            </a:r>
          </a:p>
          <a:p>
            <a:pPr lvl="1"/>
            <a:r>
              <a:rPr lang="fi-FI" dirty="0" smtClean="0"/>
              <a:t>kuolemaan liittyvät ajatukset</a:t>
            </a:r>
          </a:p>
          <a:p>
            <a:pPr lvl="1"/>
            <a:r>
              <a:rPr lang="fi-FI" dirty="0" smtClean="0"/>
              <a:t>ruokahalun muutokset</a:t>
            </a:r>
          </a:p>
          <a:p>
            <a:pPr lvl="1"/>
            <a:r>
              <a:rPr lang="fi-FI" dirty="0" smtClean="0"/>
              <a:t>seksuaalisen käyttäytymisen muutokset</a:t>
            </a:r>
          </a:p>
          <a:p>
            <a:pPr lvl="1"/>
            <a:r>
              <a:rPr lang="fi-FI" dirty="0" smtClean="0"/>
              <a:t>erilaiset kipuoireet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ivotoiminnan muutokset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astustuskyvyn heikkeneminen</a:t>
            </a:r>
          </a:p>
        </p:txBody>
      </p:sp>
    </p:spTree>
    <p:extLst>
      <p:ext uri="{BB962C8B-B14F-4D97-AF65-F5344CB8AC3E}">
        <p14:creationId xmlns:p14="http://schemas.microsoft.com/office/powerpoint/2010/main" val="193268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0775" y="586295"/>
            <a:ext cx="10515600" cy="600279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Altistavat tekijät:</a:t>
            </a:r>
          </a:p>
          <a:p>
            <a:pPr lvl="1"/>
            <a:r>
              <a:rPr lang="fi-FI" dirty="0" smtClean="0"/>
              <a:t>Stressi</a:t>
            </a:r>
          </a:p>
          <a:p>
            <a:pPr lvl="1"/>
            <a:r>
              <a:rPr lang="fi-FI" dirty="0" smtClean="0"/>
              <a:t>Sisäsyntyisesti</a:t>
            </a:r>
          </a:p>
          <a:p>
            <a:pPr lvl="1"/>
            <a:r>
              <a:rPr lang="fi-FI" dirty="0" smtClean="0"/>
              <a:t>Kiusaaminen</a:t>
            </a:r>
          </a:p>
          <a:p>
            <a:pPr lvl="1"/>
            <a:r>
              <a:rPr lang="fi-FI" dirty="0" smtClean="0"/>
              <a:t>Lapsuuden aikaiset traumat</a:t>
            </a:r>
          </a:p>
          <a:p>
            <a:pPr lvl="1"/>
            <a:r>
              <a:rPr lang="fi-FI" dirty="0" smtClean="0"/>
              <a:t>Elämäntavat; päihteet, liikunnallisuus</a:t>
            </a:r>
          </a:p>
          <a:p>
            <a:pPr lvl="1"/>
            <a:r>
              <a:rPr lang="fi-FI" dirty="0" smtClean="0"/>
              <a:t>Valon puute</a:t>
            </a:r>
          </a:p>
          <a:p>
            <a:pPr lvl="1"/>
            <a:r>
              <a:rPr lang="fi-FI" dirty="0" smtClean="0"/>
              <a:t>Ruumiillinen sairaus</a:t>
            </a:r>
          </a:p>
          <a:p>
            <a:r>
              <a:rPr lang="fi-FI" dirty="0" smtClean="0"/>
              <a:t>Ehkäisevät tekijät:</a:t>
            </a:r>
          </a:p>
          <a:p>
            <a:pPr lvl="2"/>
            <a:r>
              <a:rPr lang="fi-FI" dirty="0" smtClean="0"/>
              <a:t>Tunnekäsittelytaidot</a:t>
            </a:r>
          </a:p>
          <a:p>
            <a:pPr lvl="2"/>
            <a:r>
              <a:rPr lang="fi-FI" dirty="0" smtClean="0"/>
              <a:t>Hyvät elämäntavat</a:t>
            </a:r>
          </a:p>
          <a:p>
            <a:pPr lvl="2"/>
            <a:r>
              <a:rPr lang="fi-FI" dirty="0" smtClean="0"/>
              <a:t>Stressin sietokyky</a:t>
            </a:r>
          </a:p>
          <a:p>
            <a:pPr lvl="2"/>
            <a:r>
              <a:rPr lang="fi-FI" dirty="0" smtClean="0"/>
              <a:t>Riittävä B-vitamiinin saanti</a:t>
            </a:r>
          </a:p>
          <a:p>
            <a:pPr lvl="2"/>
            <a:r>
              <a:rPr lang="fi-FI" dirty="0" smtClean="0"/>
              <a:t>Ongelmanratkaisutaidot</a:t>
            </a:r>
          </a:p>
          <a:p>
            <a:pPr lvl="3"/>
            <a:r>
              <a:rPr lang="fi-FI" dirty="0" smtClean="0"/>
              <a:t>Ongelman tullessa vastaan, onnistuu ratkaisemaan sen</a:t>
            </a:r>
          </a:p>
          <a:p>
            <a:pPr lvl="2"/>
            <a:r>
              <a:rPr lang="fi-FI" dirty="0" smtClean="0"/>
              <a:t> Sosiaaliset taidot</a:t>
            </a:r>
          </a:p>
          <a:p>
            <a:r>
              <a:rPr lang="fi-FI" dirty="0" smtClean="0"/>
              <a:t>Masennustesti:</a:t>
            </a:r>
          </a:p>
          <a:p>
            <a:pPr lvl="2"/>
            <a:r>
              <a:rPr lang="fi-FI" dirty="0" smtClean="0">
                <a:hlinkClick r:id="rId2"/>
              </a:rPr>
              <a:t>https://vastaamo.fi/masennus/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47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Masennuksen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75" y="2833875"/>
            <a:ext cx="10820400" cy="4024125"/>
          </a:xfrm>
        </p:spPr>
        <p:txBody>
          <a:bodyPr/>
          <a:lstStyle/>
          <a:p>
            <a:r>
              <a:rPr lang="fi-FI" dirty="0" smtClean="0"/>
              <a:t>Tavallisemmat hoitokeinot psykoterapia ja lääkitys</a:t>
            </a:r>
          </a:p>
          <a:p>
            <a:r>
              <a:rPr lang="fi-FI" dirty="0" smtClean="0"/>
              <a:t>Lievä masennus hoituu yleensä itsestään</a:t>
            </a:r>
          </a:p>
          <a:p>
            <a:r>
              <a:rPr lang="fi-FI" dirty="0" smtClean="0"/>
              <a:t>Itsetunnon kohotusta käytetään hoidoissa</a:t>
            </a:r>
          </a:p>
          <a:p>
            <a:r>
              <a:rPr lang="fi-FI" dirty="0" smtClean="0"/>
              <a:t>Kirkasvalolamppuja käytetään kaamosmasennuksen hoitoon</a:t>
            </a:r>
          </a:p>
          <a:p>
            <a:r>
              <a:rPr lang="fi-FI" dirty="0" smtClean="0"/>
              <a:t>Vakavaan masennukseen käytetään sähköhoitoa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1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Masennus ja muut taudit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Yleisimpiä masennuksen taustalla vaikuttavia sairauksia eli voivat aiheuttaa masennusta:</a:t>
            </a:r>
          </a:p>
          <a:p>
            <a:pPr lvl="2"/>
            <a:r>
              <a:rPr lang="fi-FI" dirty="0" smtClean="0"/>
              <a:t>Syövät</a:t>
            </a:r>
          </a:p>
          <a:p>
            <a:pPr lvl="2"/>
            <a:r>
              <a:rPr lang="fi-FI" dirty="0" smtClean="0"/>
              <a:t>Sydän- tai aivoinfarkti</a:t>
            </a:r>
          </a:p>
          <a:p>
            <a:pPr lvl="2"/>
            <a:r>
              <a:rPr lang="fi-FI" dirty="0" smtClean="0"/>
              <a:t>Aikuistyypin diabetes</a:t>
            </a:r>
          </a:p>
          <a:p>
            <a:pPr lvl="2"/>
            <a:r>
              <a:rPr lang="fi-FI" dirty="0" smtClean="0"/>
              <a:t>Lähes kaikki elämään vaikuttavat sairaudet</a:t>
            </a:r>
          </a:p>
          <a:p>
            <a:r>
              <a:rPr lang="fi-FI" dirty="0" smtClean="0"/>
              <a:t>Masennukseen liitetään muita psykiatrisia sairauksia, kuten:</a:t>
            </a:r>
          </a:p>
          <a:p>
            <a:pPr lvl="2"/>
            <a:r>
              <a:rPr lang="fi-FI" dirty="0" smtClean="0"/>
              <a:t>Alkoholismi</a:t>
            </a:r>
          </a:p>
          <a:p>
            <a:pPr lvl="2"/>
            <a:r>
              <a:rPr lang="fi-FI" dirty="0" smtClean="0"/>
              <a:t>Ahdistuneisuus-, persoonallisuus- ja paniikkihäiriöt</a:t>
            </a:r>
          </a:p>
          <a:p>
            <a:pPr lvl="2"/>
            <a:r>
              <a:rPr lang="fi-FI" dirty="0" smtClean="0"/>
              <a:t>Kaksisuuntainen mielialahäiriö (</a:t>
            </a:r>
            <a:r>
              <a:rPr lang="fi-FI" dirty="0" err="1" smtClean="0"/>
              <a:t>maanis</a:t>
            </a:r>
            <a:r>
              <a:rPr lang="fi-FI" dirty="0" smtClean="0"/>
              <a:t>-depressiivisyys)</a:t>
            </a:r>
          </a:p>
          <a:p>
            <a:pPr lvl="2"/>
            <a:r>
              <a:rPr lang="fi-FI" dirty="0" smtClean="0"/>
              <a:t>Unettomuus</a:t>
            </a:r>
          </a:p>
          <a:p>
            <a:pPr lvl="2"/>
            <a:r>
              <a:rPr lang="fi-FI" dirty="0" smtClean="0"/>
              <a:t>Sosiaalisten tilanteiden pelko</a:t>
            </a:r>
          </a:p>
          <a:p>
            <a:endParaRPr lang="fi-FI" dirty="0" smtClean="0"/>
          </a:p>
          <a:p>
            <a:pPr lvl="2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765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ehkäiset masennusta?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2833875"/>
            <a:ext cx="10820400" cy="4024125"/>
          </a:xfrm>
        </p:spPr>
        <p:txBody>
          <a:bodyPr>
            <a:normAutofit/>
          </a:bodyPr>
          <a:lstStyle/>
          <a:p>
            <a:r>
              <a:rPr lang="fi-FI" dirty="0" smtClean="0"/>
              <a:t>Yleisellä tasolla masennusta voi ehkäistä terveellisillä elämäntavoilla</a:t>
            </a:r>
          </a:p>
          <a:p>
            <a:r>
              <a:rPr lang="fi-FI" dirty="0" smtClean="0"/>
              <a:t>Riskiryhmien sairastuvuutta pyritään ehkäisemään:</a:t>
            </a:r>
          </a:p>
          <a:p>
            <a:pPr lvl="1"/>
            <a:r>
              <a:rPr lang="fi-FI" dirty="0" err="1" smtClean="0"/>
              <a:t>Psykososiaalisella</a:t>
            </a:r>
            <a:r>
              <a:rPr lang="fi-FI" dirty="0" smtClean="0"/>
              <a:t> tuella</a:t>
            </a:r>
          </a:p>
          <a:p>
            <a:pPr lvl="1"/>
            <a:r>
              <a:rPr lang="fi-FI" dirty="0" smtClean="0"/>
              <a:t>Pitkäaikaissairauksien hyvällä hoidolla</a:t>
            </a:r>
          </a:p>
          <a:p>
            <a:pPr lvl="1"/>
            <a:r>
              <a:rPr lang="fi-FI" dirty="0" smtClean="0"/>
              <a:t>Työstressin vähentämisellä </a:t>
            </a:r>
          </a:p>
          <a:p>
            <a:pPr lvl="1"/>
            <a:r>
              <a:rPr lang="fi-FI" dirty="0" smtClean="0"/>
              <a:t>Terapioilla</a:t>
            </a:r>
          </a:p>
          <a:p>
            <a:r>
              <a:rPr lang="fi-FI" dirty="0" smtClean="0"/>
              <a:t>Uusiutumista ehkäistään lääkityksen jatkamisella pidempään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06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27651" y="863901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9489" y="2841625"/>
            <a:ext cx="10515600" cy="4351338"/>
          </a:xfrm>
        </p:spPr>
        <p:txBody>
          <a:bodyPr/>
          <a:lstStyle/>
          <a:p>
            <a:r>
              <a:rPr lang="fi-FI" dirty="0" smtClean="0"/>
              <a:t>Suomessa menetetään kaksi ja puoli miljoonaa työpäivää vuodessa</a:t>
            </a:r>
          </a:p>
          <a:p>
            <a:r>
              <a:rPr lang="fi-FI" dirty="0" smtClean="0"/>
              <a:t>Kustannukset valtiolle, kunnille ja yrityksille noin 877 miljoonaa euroa vuodessa </a:t>
            </a:r>
          </a:p>
          <a:p>
            <a:r>
              <a:rPr lang="fi-FI" dirty="0" smtClean="0"/>
              <a:t>Perheenjäsenen sairastuminen masennukseen ajaa perheen yleensä taloudelliseen ahdinkoon</a:t>
            </a:r>
          </a:p>
          <a:p>
            <a:r>
              <a:rPr lang="fi-FI" dirty="0" smtClean="0"/>
              <a:t>Työkyvyttömyyseläkkeelle vuodessa noin 2900 henkilöä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0"/>
            <a:ext cx="3733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Yleisyys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Yleisimpiä nuorilla</a:t>
            </a:r>
          </a:p>
          <a:p>
            <a:r>
              <a:rPr lang="fi-FI" dirty="0" smtClean="0"/>
              <a:t>Naisilla yleisempiä kuin miehillä</a:t>
            </a:r>
          </a:p>
          <a:p>
            <a:r>
              <a:rPr lang="fi-FI" dirty="0" smtClean="0"/>
              <a:t>Noin 7-8nuorta työkyvyttömyyseläkkeelle joka päivä</a:t>
            </a:r>
          </a:p>
          <a:p>
            <a:r>
              <a:rPr lang="fi-FI" dirty="0" smtClean="0"/>
              <a:t>Tälläkin hetkellä noin 200 000 suomalaista on depressiossa</a:t>
            </a:r>
          </a:p>
          <a:p>
            <a:r>
              <a:rPr lang="fi-FI" dirty="0" smtClean="0"/>
              <a:t>Taipumus uusiutua</a:t>
            </a:r>
          </a:p>
          <a:p>
            <a:r>
              <a:rPr lang="fi-FI" dirty="0" smtClean="0"/>
              <a:t>Noin 5% päätyy itsemurhaan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www.youtube.com/watch?v=Y9u7yTuH8FE</a:t>
            </a:r>
            <a:endParaRPr lang="fi-FI" dirty="0" smtClean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23587"/>
            <a:ext cx="5334000" cy="29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12467" y="475355"/>
            <a:ext cx="3088783" cy="1293028"/>
          </a:xfrm>
        </p:spPr>
        <p:txBody>
          <a:bodyPr/>
          <a:lstStyle/>
          <a:p>
            <a:r>
              <a:rPr lang="fi-FI" dirty="0" smtClean="0"/>
              <a:t>Psykoosit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3676" y="1768383"/>
            <a:ext cx="10820400" cy="4024125"/>
          </a:xfrm>
        </p:spPr>
        <p:txBody>
          <a:bodyPr>
            <a:normAutofit/>
          </a:bodyPr>
          <a:lstStyle/>
          <a:p>
            <a:r>
              <a:rPr lang="fi-FI" dirty="0" smtClean="0"/>
              <a:t>Yleisnimi eri mielenterveyshäiriöille</a:t>
            </a:r>
          </a:p>
          <a:p>
            <a:r>
              <a:rPr lang="fi-FI" dirty="0" smtClean="0"/>
              <a:t>Potilaan todellisuudentaju on heikentynyt </a:t>
            </a:r>
          </a:p>
          <a:p>
            <a:r>
              <a:rPr lang="fi-FI" dirty="0" smtClean="0"/>
              <a:t>Vaikein psykoosi sairaus on skitsofrenia</a:t>
            </a:r>
          </a:p>
          <a:p>
            <a:r>
              <a:rPr lang="fi-FI" dirty="0" smtClean="0"/>
              <a:t>Muita psykooseja:</a:t>
            </a:r>
          </a:p>
          <a:p>
            <a:pPr lvl="1"/>
            <a:r>
              <a:rPr lang="fi-FI" dirty="0" smtClean="0"/>
              <a:t> Harhaluuloisuushäiriö, skitsoaffektiivinen häiriö, delirium </a:t>
            </a:r>
            <a:r>
              <a:rPr lang="fi-FI" dirty="0" err="1" smtClean="0"/>
              <a:t>tremes</a:t>
            </a:r>
            <a:r>
              <a:rPr lang="fi-FI" dirty="0" smtClean="0"/>
              <a:t> (juoppohulluus) ja psykoottinen mania</a:t>
            </a:r>
            <a:endParaRPr lang="fi-FI" dirty="0"/>
          </a:p>
          <a:p>
            <a:r>
              <a:rPr lang="fi-FI" dirty="0" smtClean="0"/>
              <a:t>Myös masennukseen voi liittyä psykoosioireita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09" y="3978000"/>
            <a:ext cx="386239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377</TotalTime>
  <Words>564</Words>
  <Application>Microsoft Office PowerPoint</Application>
  <PresentationFormat>Laajakuva</PresentationFormat>
  <Paragraphs>147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Tiivistymisjuova</vt:lpstr>
      <vt:lpstr>Masennus ja psykoosit</vt:lpstr>
      <vt:lpstr>Masennus eli depressio</vt:lpstr>
      <vt:lpstr>PowerPoint-esitys</vt:lpstr>
      <vt:lpstr>Masennuksen hoito</vt:lpstr>
      <vt:lpstr>Masennus ja muut taudit</vt:lpstr>
      <vt:lpstr>Miten ehkäiset masennusta?</vt:lpstr>
      <vt:lpstr>Kustannukset</vt:lpstr>
      <vt:lpstr>Yleisyys</vt:lpstr>
      <vt:lpstr>Psykoosit</vt:lpstr>
      <vt:lpstr>Oireet</vt:lpstr>
      <vt:lpstr>Psykoosille altistavat tekijät</vt:lpstr>
      <vt:lpstr>Miten ehkäistä psykoosia?</vt:lpstr>
      <vt:lpstr>Hoitomahdollisuudet</vt:lpstr>
      <vt:lpstr>Hoitokustannukset</vt:lpstr>
      <vt:lpstr>Yleisyys</vt:lpstr>
      <vt:lpstr>Lähteet</vt:lpstr>
      <vt:lpstr>PowerPoint-esitys</vt:lpstr>
    </vt:vector>
  </TitlesOfParts>
  <Company>Valkeakosken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Masennus ja psykoosit</dc:title>
  <dc:creator>Lukion opiskelija</dc:creator>
  <cp:lastModifiedBy>moi</cp:lastModifiedBy>
  <cp:revision>49</cp:revision>
  <dcterms:created xsi:type="dcterms:W3CDTF">2017-03-06T11:29:28Z</dcterms:created>
  <dcterms:modified xsi:type="dcterms:W3CDTF">2017-03-16T08:30:45Z</dcterms:modified>
</cp:coreProperties>
</file>