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38" r:id="rId1"/>
  </p:sldMasterIdLst>
  <p:notesMasterIdLst>
    <p:notesMasterId r:id="rId8"/>
  </p:notesMasterIdLst>
  <p:sldIdLst>
    <p:sldId id="256" r:id="rId2"/>
    <p:sldId id="257" r:id="rId3"/>
    <p:sldId id="259" r:id="rId4"/>
    <p:sldId id="260" r:id="rId5"/>
    <p:sldId id="258" r:id="rId6"/>
    <p:sldId id="261" r:id="rId7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073"/>
    <p:restoredTop sz="94663"/>
  </p:normalViewPr>
  <p:slideViewPr>
    <p:cSldViewPr snapToGrid="0" snapToObjects="1">
      <p:cViewPr>
        <p:scale>
          <a:sx n="101" d="100"/>
          <a:sy n="101" d="100"/>
        </p:scale>
        <p:origin x="512" y="5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017B4C-FDA5-1048-A0B9-13442DBCE84E}" type="datetimeFigureOut">
              <a:rPr lang="fi-FI" smtClean="0"/>
              <a:t>18.5.2020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EF73E9-B901-C748-8020-4C4B40F8FEC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803494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4"/>
            <a:ext cx="11298932" cy="3338149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7FA0ACE7-29A8-47D3-A7D9-257B711D80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A7982-BC6D-094F-8D85-B702CCF298E6}" type="datetime1">
              <a:rPr lang="fi-FI" smtClean="0"/>
              <a:t>18.5.2020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DEC604B9-52E9-4810-8359-47206518D0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Juulia Keskikuru, juhajoke, juulia.h.j.keskikuru@student.jyu.fi, 18.5.2020</a:t>
            </a:r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5898A89F-CA25-400F-B05A-AECBF2517E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42981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E52BC-D8B6-354A-BCB3-9D24D59669A9}" type="datetime1">
              <a:rPr lang="fi-FI" smtClean="0"/>
              <a:t>18.5.2020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Juulia Keskikuru, juhajoke, juulia.h.j.keskikuru@student.jyu.fi, 18.5.2020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21223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058151" y="599725"/>
            <a:ext cx="3687316" cy="5816950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204200" y="863600"/>
            <a:ext cx="3124200" cy="4807326"/>
          </a:xfrm>
        </p:spPr>
        <p:txBody>
          <a:bodyPr vert="eaVert" anchor="ctr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863600"/>
            <a:ext cx="7161625" cy="4807326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6423B97-A5D4-47B9-8861-73B3707A04CF}"/>
              </a:ext>
            </a:extLst>
          </p:cNvPr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1AEC0421-37B4-4481-A10D-69FDF5EC7909}"/>
              </a:ext>
            </a:extLst>
          </p:cNvPr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F7265B5-9F97-4F1E-99E9-74F7B7E62337}"/>
              </a:ext>
            </a:extLst>
          </p:cNvPr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Date Placeholder 10">
            <a:extLst>
              <a:ext uri="{FF2B5EF4-FFF2-40B4-BE49-F238E27FC236}">
                <a16:creationId xmlns:a16="http://schemas.microsoft.com/office/drawing/2014/main" id="{5C74A470-3BD3-4F33-80E5-67E6E87FCB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78BA1A-D007-9D4F-94D2-58F290D8E752}" type="datetime1">
              <a:rPr lang="fi-FI" smtClean="0"/>
              <a:t>18.5.2020</a:t>
            </a:fld>
            <a:endParaRPr lang="en-US" dirty="0"/>
          </a:p>
        </p:txBody>
      </p:sp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9A3A30BA-DB50-4D7D-BCDE-17D20FB354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Juulia Keskikuru, juhajoke, juulia.h.j.keskikuru@student.jyu.fi, 18.5.2020</a:t>
            </a:r>
            <a:endParaRPr lang="en-US" dirty="0"/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76FF9E58-C0B2-436B-A21C-DB45A00D65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83678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18872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340864"/>
            <a:ext cx="11029615" cy="363448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770E6237-3456-439F-802D-3BA93FC7E3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7094B-EDEF-2E43-8ACD-66F88ADD8E5C}" type="datetime1">
              <a:rPr lang="fi-FI" smtClean="0"/>
              <a:t>18.5.2020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1356D3B5-6063-4A89-B88F-9D3043916F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Juulia Keskikuru, juhajoke, juulia.h.j.keskikuru@student.jyu.fi, 18.5.2020</a:t>
            </a:r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2B78BF7-69D3-4CE0-A631-50EFD41EEE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65659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2393950"/>
            <a:ext cx="11029615" cy="214746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1582016-5696-4A93-887F-BBB3B9002F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29B5E-B5E7-4248-9329-03F6DFD6CF0D}" type="datetime1">
              <a:rPr lang="fi-FI" smtClean="0"/>
              <a:t>18.5.2020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857CFCD5-1192-4E18-8A8F-29E153B44D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Juulia Keskikuru, juhajoke, juulia.h.j.keskikuru@student.jyu.fi, 18.5.2020</a:t>
            </a:r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E39A109E-5018-4794-92B3-FD5E5BCD95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51535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194767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6039" y="2228003"/>
            <a:ext cx="5194769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3BDBF-96A2-5246-93FC-A165F331FC7B}" type="datetime1">
              <a:rPr lang="fi-FI" smtClean="0"/>
              <a:t>18.5.2020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Juulia Keskikuru, juhajoke, juulia.h.j.keskikuru@student.jyu.fi, 18.5.2020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9008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1" y="2250891"/>
            <a:ext cx="5194769" cy="557784"/>
          </a:xfrm>
        </p:spPr>
        <p:txBody>
          <a:bodyPr anchor="ctr">
            <a:noAutofit/>
          </a:bodyPr>
          <a:lstStyle>
            <a:lvl1pPr marL="0" indent="0">
              <a:buNone/>
              <a:defRPr sz="20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194766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6039" y="2250892"/>
            <a:ext cx="5194770" cy="553373"/>
          </a:xfrm>
        </p:spPr>
        <p:txBody>
          <a:bodyPr anchor="ctr">
            <a:no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tabLst/>
              <a:defRPr sz="20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tabLst/>
              <a:defRPr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6037" y="2926052"/>
            <a:ext cx="5194771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A0493-BCD9-0940-B0BA-03E78AB68401}" type="datetime1">
              <a:rPr lang="fi-FI" smtClean="0"/>
              <a:t>18.5.2020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Juulia Keskikuru, juhajoke, juulia.h.j.keskikuru@student.jyu.fi, 18.5.2020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43665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1857A-A06D-7B4D-BC04-0D547BAF5945}" type="datetime1">
              <a:rPr lang="fi-FI" smtClean="0"/>
              <a:t>18.5.2020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Juulia Keskikuru, juhajoke, juulia.h.j.keskikuru@student.jyu.fi, 18.5.2020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75621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B9E88-E0C2-744C-8FAA-9271A9F4F554}" type="datetime1">
              <a:rPr lang="fi-FI" smtClean="0"/>
              <a:t>18.5.2020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Juulia Keskikuru, juhajoke, juulia.h.j.keskikuru@student.jyu.fi, 18.5.2020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84893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601200"/>
            <a:ext cx="3682723" cy="5815475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7857" y="933450"/>
            <a:ext cx="3031852" cy="1722419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00928" y="1179829"/>
            <a:ext cx="6650991" cy="4658216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7857" y="2836654"/>
            <a:ext cx="3031852" cy="3001392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rgbClr val="FFFFFF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0B919CC2-2A65-446F-B538-9E624903544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605951" y="6456916"/>
            <a:ext cx="2844799" cy="365125"/>
          </a:xfrm>
        </p:spPr>
        <p:txBody>
          <a:bodyPr/>
          <a:lstStyle/>
          <a:p>
            <a:fld id="{D20ACC74-EB10-FA42-8484-A98D232A3204}" type="datetime1">
              <a:rPr lang="fi-FI" smtClean="0"/>
              <a:t>18.5.2020</a:t>
            </a:fld>
            <a:endParaRPr lang="en-US" dirty="0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B72412AE-119E-4982-8B24-63365EFCA7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81192" y="6452590"/>
            <a:ext cx="6917210" cy="365125"/>
          </a:xfrm>
        </p:spPr>
        <p:txBody>
          <a:bodyPr/>
          <a:lstStyle/>
          <a:p>
            <a:r>
              <a:rPr lang="en-US"/>
              <a:t>Juulia Keskikuru, juhajoke, juulia.h.j.keskikuru@student.jyu.fi, 18.5.2020</a:t>
            </a:r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7FC4BB19-6AD1-45CF-9F99-00B109890F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58300" y="6456916"/>
            <a:ext cx="1052510" cy="365125"/>
          </a:xfrm>
        </p:spPr>
        <p:txBody>
          <a:bodyPr/>
          <a:lstStyle/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80279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641350"/>
            <a:ext cx="11290859" cy="3651249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998148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7A7F3-FD39-764C-A94E-E4AE8BD08E01}" type="datetime1">
              <a:rPr lang="fi-FI" smtClean="0"/>
              <a:t>18.5.2020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en-US"/>
              <a:t>Juulia Keskikuru, juhajoke, juulia.h.j.keskikuru@student.jyu.fi, 18.5.2020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56264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2"/>
            <a:ext cx="11029616" cy="36520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6423914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B6BC69CF-D859-CB42-A45E-2F244E7DD0BE}" type="datetime1">
              <a:rPr lang="fi-FI" smtClean="0"/>
              <a:t>18.5.2020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6423914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all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Juulia Keskikuru, juhajoke, juulia.h.j.keskikuru@student.jyu.fi, 18.5.2020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6423914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3081120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7" r:id="rId6"/>
    <p:sldLayoutId id="2147483732" r:id="rId7"/>
    <p:sldLayoutId id="2147483733" r:id="rId8"/>
    <p:sldLayoutId id="2147483734" r:id="rId9"/>
    <p:sldLayoutId id="2147483736" r:id="rId10"/>
    <p:sldLayoutId id="2147483735" r:id="rId11"/>
  </p:sldLayoutIdLst>
  <p:hf hdr="0" dt="0"/>
  <p:txStyles>
    <p:titleStyle>
      <a:lvl1pPr algn="l" defTabSz="457200" rtl="0" eaLnBrk="1" latinLnBrk="0" hangingPunct="1">
        <a:lnSpc>
          <a:spcPct val="90000"/>
        </a:lnSpc>
        <a:spcBef>
          <a:spcPct val="0"/>
        </a:spcBef>
        <a:buNone/>
        <a:defRPr sz="2700" b="0" kern="1200" cap="all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lnSpc>
          <a:spcPct val="120000"/>
        </a:lnSpc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1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1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Kuva, joka sisältää kohteen ulko, vesi, pilvet, aalto&#10;&#10;Kuvaus luotu automaattisesti">
            <a:extLst>
              <a:ext uri="{FF2B5EF4-FFF2-40B4-BE49-F238E27FC236}">
                <a16:creationId xmlns:a16="http://schemas.microsoft.com/office/drawing/2014/main" id="{1AC0580F-DF03-4793-9073-8EBD11FBF33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5730"/>
          <a:stretch/>
        </p:blipFill>
        <p:spPr>
          <a:xfrm>
            <a:off x="-3047" y="12710"/>
            <a:ext cx="12191999" cy="6857990"/>
          </a:xfrm>
          <a:prstGeom prst="rect">
            <a:avLst/>
          </a:prstGeom>
        </p:spPr>
      </p:pic>
      <p:sp>
        <p:nvSpPr>
          <p:cNvPr id="22" name="Rectangle 21">
            <a:extLst>
              <a:ext uri="{FF2B5EF4-FFF2-40B4-BE49-F238E27FC236}">
                <a16:creationId xmlns:a16="http://schemas.microsoft.com/office/drawing/2014/main" id="{007891EC-4501-44ED-A8C8-B11B6DB767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07602"/>
            <a:ext cx="12191999" cy="3162146"/>
          </a:xfrm>
          <a:prstGeom prst="rect">
            <a:avLst/>
          </a:prstGeom>
          <a:gradFill flip="none" rotWithShape="1">
            <a:gsLst>
              <a:gs pos="0">
                <a:schemeClr val="tx2">
                  <a:alpha val="0"/>
                </a:schemeClr>
              </a:gs>
              <a:gs pos="50000">
                <a:schemeClr val="tx2">
                  <a:alpha val="35000"/>
                </a:schemeClr>
              </a:gs>
              <a:gs pos="100000">
                <a:schemeClr val="tx2">
                  <a:alpha val="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CDFC8EF7-902F-E145-8C26-3FB05E23900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3466" y="643467"/>
            <a:ext cx="10905059" cy="3330353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algn="ctr"/>
            <a:r>
              <a:rPr lang="fi-FI" sz="6000" b="1" dirty="0">
                <a:solidFill>
                  <a:schemeClr val="bg1"/>
                </a:solidFill>
              </a:rPr>
              <a:t>TUNNEKASVATUS</a:t>
            </a:r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34E5597F-CE67-4085-9548-E6A8036DA3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393881" y="4035362"/>
            <a:ext cx="5404237" cy="0"/>
          </a:xfrm>
          <a:prstGeom prst="line">
            <a:avLst/>
          </a:prstGeom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29CF17A-3143-CC4A-971C-CC1A045FC7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679673" y="6386199"/>
            <a:ext cx="3991628" cy="365125"/>
          </a:xfrm>
        </p:spPr>
        <p:txBody>
          <a:bodyPr/>
          <a:lstStyle/>
          <a:p>
            <a:r>
              <a:rPr lang="en-US" sz="1200" dirty="0">
                <a:solidFill>
                  <a:schemeClr val="bg1"/>
                </a:solidFill>
              </a:rPr>
              <a:t>Juulia Keskikuru, </a:t>
            </a:r>
            <a:r>
              <a:rPr lang="en-US" sz="1200" dirty="0" err="1">
                <a:solidFill>
                  <a:schemeClr val="bg1"/>
                </a:solidFill>
              </a:rPr>
              <a:t>juhajoke</a:t>
            </a:r>
            <a:r>
              <a:rPr lang="en-US" sz="1200" dirty="0">
                <a:solidFill>
                  <a:schemeClr val="bg1"/>
                </a:solidFill>
              </a:rPr>
              <a:t>, </a:t>
            </a:r>
            <a:r>
              <a:rPr lang="en-US" sz="1200" dirty="0" err="1">
                <a:solidFill>
                  <a:schemeClr val="bg1"/>
                </a:solidFill>
              </a:rPr>
              <a:t>juulia.h.j.keskikuru@student.jyu.fi</a:t>
            </a:r>
            <a:r>
              <a:rPr lang="en-US" sz="1200" dirty="0">
                <a:solidFill>
                  <a:schemeClr val="bg1"/>
                </a:solidFill>
              </a:rPr>
              <a:t>, 18.5.2020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6E042E01-592A-B640-848E-4F84CE263E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48525" y="6430487"/>
            <a:ext cx="471410" cy="365125"/>
          </a:xfrm>
        </p:spPr>
        <p:txBody>
          <a:bodyPr/>
          <a:lstStyle/>
          <a:p>
            <a:fld id="{3A98EE3D-8CD1-4C3F-BD1C-C98C9596463C}" type="slidenum">
              <a:rPr lang="en-US" sz="1500" b="1" smtClean="0">
                <a:solidFill>
                  <a:schemeClr val="bg1"/>
                </a:solidFill>
              </a:rPr>
              <a:t>1</a:t>
            </a:fld>
            <a:endParaRPr lang="en-US" sz="15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65375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9884049-0990-E341-8454-9CADE75E27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4000" b="1" dirty="0"/>
              <a:t>mitä TUNNEKASVATUS ON?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CF4D002-B3AE-FD40-AA65-480C32D1DC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3" y="2365513"/>
            <a:ext cx="11029615" cy="4810539"/>
          </a:xfrm>
        </p:spPr>
        <p:txBody>
          <a:bodyPr>
            <a:normAutofit/>
          </a:bodyPr>
          <a:lstStyle/>
          <a:p>
            <a:r>
              <a:rPr lang="fi-FI" sz="2600" dirty="0"/>
              <a:t>Tunnetaitojen harjoitteleminen</a:t>
            </a:r>
          </a:p>
          <a:p>
            <a:pPr lvl="1"/>
            <a:r>
              <a:rPr lang="fi-FI" sz="2600" dirty="0"/>
              <a:t>Tunteiden nimeäminen</a:t>
            </a:r>
          </a:p>
          <a:p>
            <a:pPr lvl="1"/>
            <a:r>
              <a:rPr lang="fi-FI" sz="2600" dirty="0"/>
              <a:t>Tunteiden ilmaiseminen</a:t>
            </a:r>
          </a:p>
          <a:p>
            <a:r>
              <a:rPr lang="fi-FI" sz="2600" dirty="0"/>
              <a:t>Tunnetaitojen avulla opiskelijoita ohjataan</a:t>
            </a:r>
          </a:p>
          <a:p>
            <a:pPr lvl="1"/>
            <a:r>
              <a:rPr lang="fi-FI" sz="2600" dirty="0"/>
              <a:t>Parempaan itsetuntemukseen</a:t>
            </a:r>
          </a:p>
          <a:p>
            <a:pPr lvl="1"/>
            <a:r>
              <a:rPr lang="fi-FI" sz="2600" dirty="0"/>
              <a:t>Oman toiminnan ohjaukseen</a:t>
            </a:r>
          </a:p>
          <a:p>
            <a:pPr lvl="1"/>
            <a:endParaRPr lang="fi-FI" sz="2500" dirty="0"/>
          </a:p>
          <a:p>
            <a:pPr marL="0" indent="0">
              <a:buNone/>
            </a:pPr>
            <a:r>
              <a:rPr lang="fi-FI" sz="2600" dirty="0"/>
              <a:t>(</a:t>
            </a:r>
            <a:r>
              <a:rPr lang="fi-FI" sz="2600" dirty="0" err="1"/>
              <a:t>Dunn</a:t>
            </a:r>
            <a:r>
              <a:rPr lang="fi-FI" sz="2600" dirty="0"/>
              <a:t> 2004)</a:t>
            </a:r>
          </a:p>
          <a:p>
            <a:pPr lvl="1"/>
            <a:endParaRPr lang="fi-FI" dirty="0"/>
          </a:p>
          <a:p>
            <a:pPr lvl="1"/>
            <a:endParaRPr lang="fi-FI" dirty="0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90857BF9-8F4B-F240-9D20-3E8038B41D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750827" y="6293961"/>
            <a:ext cx="3859979" cy="365125"/>
          </a:xfrm>
        </p:spPr>
        <p:txBody>
          <a:bodyPr/>
          <a:lstStyle/>
          <a:p>
            <a:r>
              <a:rPr lang="en-US" sz="1200" dirty="0">
                <a:solidFill>
                  <a:schemeClr val="tx1"/>
                </a:solidFill>
              </a:rPr>
              <a:t>Juulia Keskikuru, </a:t>
            </a:r>
            <a:r>
              <a:rPr lang="en-US" sz="1200" dirty="0" err="1">
                <a:solidFill>
                  <a:schemeClr val="tx1"/>
                </a:solidFill>
              </a:rPr>
              <a:t>juhajoke</a:t>
            </a:r>
            <a:r>
              <a:rPr lang="en-US" sz="1200" dirty="0">
                <a:solidFill>
                  <a:schemeClr val="tx1"/>
                </a:solidFill>
              </a:rPr>
              <a:t>, </a:t>
            </a:r>
            <a:r>
              <a:rPr lang="en-US" sz="1200" dirty="0" err="1">
                <a:solidFill>
                  <a:schemeClr val="tx1"/>
                </a:solidFill>
              </a:rPr>
              <a:t>juulia.h.j.keskikuru@student.jyu.fi</a:t>
            </a:r>
            <a:r>
              <a:rPr lang="en-US" sz="1200" dirty="0">
                <a:solidFill>
                  <a:schemeClr val="tx1"/>
                </a:solidFill>
              </a:rPr>
              <a:t>, 18.5.2020</a:t>
            </a:r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2391D281-F3BA-FA4C-B005-FCAB13A393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10806" y="6293961"/>
            <a:ext cx="269299" cy="365125"/>
          </a:xfrm>
        </p:spPr>
        <p:txBody>
          <a:bodyPr/>
          <a:lstStyle/>
          <a:p>
            <a:fld id="{3A98EE3D-8CD1-4C3F-BD1C-C98C9596463C}" type="slidenum">
              <a:rPr lang="en-US" sz="1200" b="1" smtClean="0"/>
              <a:t>2</a:t>
            </a:fld>
            <a:endParaRPr lang="en-US" sz="1200" b="1" dirty="0"/>
          </a:p>
        </p:txBody>
      </p:sp>
    </p:spTree>
    <p:extLst>
      <p:ext uri="{BB962C8B-B14F-4D97-AF65-F5344CB8AC3E}">
        <p14:creationId xmlns:p14="http://schemas.microsoft.com/office/powerpoint/2010/main" val="31936159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CE76729-791A-F24F-AF16-B0BE461AB0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4000" b="1" dirty="0"/>
              <a:t>Mihin tunnetaitoja tarvitaan?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5248F80-CF9D-0B4C-9803-18DEE6B921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2313884"/>
            <a:ext cx="11029615" cy="4544116"/>
          </a:xfrm>
        </p:spPr>
        <p:txBody>
          <a:bodyPr>
            <a:normAutofit fontScale="92500" lnSpcReduction="10000"/>
          </a:bodyPr>
          <a:lstStyle/>
          <a:p>
            <a:r>
              <a:rPr lang="fi-FI" sz="2800" dirty="0"/>
              <a:t>Omien tunteiden</a:t>
            </a:r>
          </a:p>
          <a:p>
            <a:pPr lvl="1"/>
            <a:r>
              <a:rPr lang="fi-FI" sz="2800" dirty="0"/>
              <a:t>käsittely ja ymmärtäminen</a:t>
            </a:r>
          </a:p>
          <a:p>
            <a:pPr lvl="1"/>
            <a:r>
              <a:rPr lang="fi-FI" sz="2800" dirty="0"/>
              <a:t>hallinta </a:t>
            </a:r>
          </a:p>
          <a:p>
            <a:r>
              <a:rPr lang="fi-FI" sz="2800" dirty="0"/>
              <a:t>Toisten tunteiden ymmärtäminen ja tulkinta</a:t>
            </a:r>
          </a:p>
          <a:p>
            <a:r>
              <a:rPr lang="fi-FI" sz="2800" dirty="0"/>
              <a:t>Vuorovaikutustaidot</a:t>
            </a:r>
          </a:p>
          <a:p>
            <a:r>
              <a:rPr lang="fi-FI" sz="2800" dirty="0"/>
              <a:t>Onnistunut sosiaalinen kanssakäyminen</a:t>
            </a:r>
          </a:p>
          <a:p>
            <a:endParaRPr lang="fi-FI" sz="2600" dirty="0"/>
          </a:p>
          <a:p>
            <a:pPr marL="0" indent="0">
              <a:buNone/>
            </a:pPr>
            <a:r>
              <a:rPr lang="fi-FI" sz="2600" dirty="0"/>
              <a:t>(Kauppila 2005, 20) </a:t>
            </a:r>
          </a:p>
          <a:p>
            <a:endParaRPr lang="fi-FI" dirty="0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FDD59755-D0C7-F540-8B46-91B4D25CB9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744131" y="6321488"/>
            <a:ext cx="3866676" cy="365125"/>
          </a:xfrm>
        </p:spPr>
        <p:txBody>
          <a:bodyPr/>
          <a:lstStyle/>
          <a:p>
            <a:r>
              <a:rPr lang="en-US" sz="1200" dirty="0">
                <a:solidFill>
                  <a:schemeClr val="tx1"/>
                </a:solidFill>
              </a:rPr>
              <a:t>Juulia Keskikuru, </a:t>
            </a:r>
            <a:r>
              <a:rPr lang="en-US" sz="1200" dirty="0" err="1">
                <a:solidFill>
                  <a:schemeClr val="tx1"/>
                </a:solidFill>
              </a:rPr>
              <a:t>juhajoke</a:t>
            </a:r>
            <a:r>
              <a:rPr lang="en-US" sz="1200" dirty="0">
                <a:solidFill>
                  <a:schemeClr val="tx1"/>
                </a:solidFill>
              </a:rPr>
              <a:t>, </a:t>
            </a:r>
            <a:r>
              <a:rPr lang="en-US" sz="1200" dirty="0" err="1">
                <a:solidFill>
                  <a:schemeClr val="tx1"/>
                </a:solidFill>
              </a:rPr>
              <a:t>juulia.h.j.keskikuru@student.jyu.fi</a:t>
            </a:r>
            <a:r>
              <a:rPr lang="en-US" sz="1200" dirty="0">
                <a:solidFill>
                  <a:schemeClr val="tx1"/>
                </a:solidFill>
              </a:rPr>
              <a:t>, 18.5.2020</a:t>
            </a:r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801D9F69-509F-4F48-AD61-3FF38328F5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10807" y="6335744"/>
            <a:ext cx="343042" cy="365125"/>
          </a:xfrm>
        </p:spPr>
        <p:txBody>
          <a:bodyPr/>
          <a:lstStyle/>
          <a:p>
            <a:fld id="{3A98EE3D-8CD1-4C3F-BD1C-C98C9596463C}" type="slidenum">
              <a:rPr lang="en-US" sz="1200" b="1" smtClean="0"/>
              <a:t>3</a:t>
            </a:fld>
            <a:endParaRPr lang="en-US" sz="1200" b="1" dirty="0"/>
          </a:p>
        </p:txBody>
      </p:sp>
    </p:spTree>
    <p:extLst>
      <p:ext uri="{BB962C8B-B14F-4D97-AF65-F5344CB8AC3E}">
        <p14:creationId xmlns:p14="http://schemas.microsoft.com/office/powerpoint/2010/main" val="37411882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43F5AC6-E30B-C04D-932F-1F5149AE00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4000" b="1" dirty="0"/>
              <a:t>Miksi koulussa pitäisi opettaa tunnetaitoja? (1/2)</a:t>
            </a:r>
            <a:endParaRPr lang="fi-FI" sz="4000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4CBEBC2-9412-4948-B2CA-2E4E99D185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2142082"/>
            <a:ext cx="11029615" cy="5113484"/>
          </a:xfrm>
        </p:spPr>
        <p:txBody>
          <a:bodyPr>
            <a:normAutofit/>
          </a:bodyPr>
          <a:lstStyle/>
          <a:p>
            <a:r>
              <a:rPr lang="fi-FI" sz="2600" dirty="0"/>
              <a:t>Tunnetaidot on opittava taito</a:t>
            </a:r>
          </a:p>
          <a:p>
            <a:r>
              <a:rPr lang="fi-FI" sz="2600" dirty="0"/>
              <a:t>Koululla on hyvä lähtökohta tunnetaitojen kehittämiseen</a:t>
            </a:r>
          </a:p>
          <a:p>
            <a:r>
              <a:rPr lang="fi-FI" sz="2600" dirty="0"/>
              <a:t>Kuuntelemisen, ilmaisemisen ja rakentavan toiminnan taidot tukevat oppilaiden ja opettajien psyykkistä ja sosiaalista hyvinvointia </a:t>
            </a:r>
          </a:p>
          <a:p>
            <a:pPr marL="0" indent="0">
              <a:buNone/>
            </a:pPr>
            <a:endParaRPr lang="fi-FI" sz="2600" dirty="0"/>
          </a:p>
          <a:p>
            <a:pPr marL="0" indent="0">
              <a:buNone/>
            </a:pPr>
            <a:endParaRPr lang="fi-FI" sz="2600" dirty="0"/>
          </a:p>
          <a:p>
            <a:pPr marL="0" indent="0">
              <a:buNone/>
            </a:pPr>
            <a:r>
              <a:rPr lang="fi-FI" sz="2400" dirty="0"/>
              <a:t>(Joronen &amp; Koski 2010, 119).   </a:t>
            </a:r>
          </a:p>
          <a:p>
            <a:endParaRPr lang="fi-FI" dirty="0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A977A5E6-9005-DC4D-B9B9-3265129FD8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637879" y="6278115"/>
            <a:ext cx="3851521" cy="365125"/>
          </a:xfrm>
        </p:spPr>
        <p:txBody>
          <a:bodyPr/>
          <a:lstStyle/>
          <a:p>
            <a:r>
              <a:rPr lang="en-US" sz="1200" dirty="0"/>
              <a:t>Juulia Keskikuru, </a:t>
            </a:r>
            <a:r>
              <a:rPr lang="en-US" sz="1200" dirty="0" err="1"/>
              <a:t>juhajoke</a:t>
            </a:r>
            <a:r>
              <a:rPr lang="en-US" sz="1200" dirty="0"/>
              <a:t>, </a:t>
            </a:r>
            <a:r>
              <a:rPr lang="en-US" sz="1200" dirty="0" err="1"/>
              <a:t>juulia.h.j.keskikuru@student.jyu.fi</a:t>
            </a:r>
            <a:r>
              <a:rPr lang="en-US" sz="1200" dirty="0"/>
              <a:t>, 18.5.2020</a:t>
            </a:r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CA81FBDC-7030-F543-B6A4-429AC8240B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10807" y="6278115"/>
            <a:ext cx="210307" cy="365125"/>
          </a:xfrm>
        </p:spPr>
        <p:txBody>
          <a:bodyPr/>
          <a:lstStyle/>
          <a:p>
            <a:fld id="{3A98EE3D-8CD1-4C3F-BD1C-C98C9596463C}" type="slidenum">
              <a:rPr lang="en-US" sz="1200" b="1" smtClean="0"/>
              <a:t>4</a:t>
            </a:fld>
            <a:endParaRPr lang="en-US" sz="1200" b="1" dirty="0"/>
          </a:p>
        </p:txBody>
      </p:sp>
    </p:spTree>
    <p:extLst>
      <p:ext uri="{BB962C8B-B14F-4D97-AF65-F5344CB8AC3E}">
        <p14:creationId xmlns:p14="http://schemas.microsoft.com/office/powerpoint/2010/main" val="31322182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77F73E1-3629-BB47-BEFC-09DE636C32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4000" b="1" dirty="0"/>
              <a:t>Miksi koulussa pitäisi opettaa tunnetaitoja? (2/2)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2D76534-1E8A-0340-889D-4F87833CD8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3" y="1890876"/>
            <a:ext cx="11029615" cy="5014093"/>
          </a:xfrm>
        </p:spPr>
        <p:txBody>
          <a:bodyPr>
            <a:normAutofit/>
          </a:bodyPr>
          <a:lstStyle/>
          <a:p>
            <a:r>
              <a:rPr lang="fi-FI" sz="2600" dirty="0"/>
              <a:t>Koulu tasa-arvoistavana palvelujärjestelmänä</a:t>
            </a:r>
          </a:p>
          <a:p>
            <a:r>
              <a:rPr lang="fi-FI" sz="2600" dirty="0"/>
              <a:t>Vertaisryhmässä oppiminen</a:t>
            </a:r>
          </a:p>
          <a:p>
            <a:r>
              <a:rPr lang="fi-FI" sz="2600" dirty="0"/>
              <a:t>Haasteet erityisen tuen opiskelijoilla </a:t>
            </a:r>
          </a:p>
          <a:p>
            <a:pPr lvl="1"/>
            <a:r>
              <a:rPr lang="fi-FI" sz="2600" dirty="0"/>
              <a:t>Autismin kirjo</a:t>
            </a:r>
          </a:p>
          <a:p>
            <a:pPr lvl="1"/>
            <a:r>
              <a:rPr lang="fi-FI" sz="2600" dirty="0"/>
              <a:t>Käytöshäiriöt</a:t>
            </a:r>
          </a:p>
          <a:p>
            <a:pPr marL="324000" lvl="1" indent="0">
              <a:buNone/>
            </a:pPr>
            <a:endParaRPr lang="fi-FI" sz="2600" dirty="0"/>
          </a:p>
          <a:p>
            <a:pPr marL="324000" lvl="1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sz="2400" dirty="0"/>
              <a:t>(Ruoho, Ihatsu &amp; Kuorelahti 2001, 249‐251). </a:t>
            </a:r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74E0A9CB-866F-3745-9044-AB0A49C979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758107" y="6299317"/>
            <a:ext cx="3852699" cy="365125"/>
          </a:xfrm>
        </p:spPr>
        <p:txBody>
          <a:bodyPr/>
          <a:lstStyle/>
          <a:p>
            <a:r>
              <a:rPr lang="en-US" sz="1200" dirty="0"/>
              <a:t>Juulia Keskikuru, </a:t>
            </a:r>
            <a:r>
              <a:rPr lang="en-US" sz="1200" dirty="0" err="1"/>
              <a:t>juhajoke</a:t>
            </a:r>
            <a:r>
              <a:rPr lang="en-US" sz="1200" dirty="0"/>
              <a:t>, </a:t>
            </a:r>
            <a:r>
              <a:rPr lang="en-US" sz="1200" dirty="0" err="1"/>
              <a:t>juulia.h.j.keskikuru@student.jyu.fi</a:t>
            </a:r>
            <a:r>
              <a:rPr lang="en-US" sz="1200" dirty="0"/>
              <a:t>, 18.5.2020</a:t>
            </a:r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B11FE083-A8E2-B844-BDD6-1B00733795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10807" y="6299317"/>
            <a:ext cx="303210" cy="365125"/>
          </a:xfrm>
        </p:spPr>
        <p:txBody>
          <a:bodyPr/>
          <a:lstStyle/>
          <a:p>
            <a:fld id="{3A98EE3D-8CD1-4C3F-BD1C-C98C9596463C}" type="slidenum">
              <a:rPr lang="en-US" sz="1200" b="1" smtClean="0"/>
              <a:t>5</a:t>
            </a:fld>
            <a:endParaRPr lang="en-US" sz="1200" b="1" dirty="0"/>
          </a:p>
        </p:txBody>
      </p:sp>
    </p:spTree>
    <p:extLst>
      <p:ext uri="{BB962C8B-B14F-4D97-AF65-F5344CB8AC3E}">
        <p14:creationId xmlns:p14="http://schemas.microsoft.com/office/powerpoint/2010/main" val="14249178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43A570D-B548-8C4D-B920-A4F1A52C36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525175"/>
            <a:ext cx="11029616" cy="1188720"/>
          </a:xfrm>
        </p:spPr>
        <p:txBody>
          <a:bodyPr>
            <a:normAutofit/>
          </a:bodyPr>
          <a:lstStyle/>
          <a:p>
            <a:r>
              <a:rPr lang="fi-FI" sz="4000" b="1" dirty="0"/>
              <a:t>lähteet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D8F5DDC-89E3-D945-BC61-1FE5F54BF6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2120195"/>
            <a:ext cx="6680966" cy="4931807"/>
          </a:xfrm>
        </p:spPr>
        <p:txBody>
          <a:bodyPr/>
          <a:lstStyle/>
          <a:p>
            <a:r>
              <a:rPr lang="en-US" sz="1700" dirty="0"/>
              <a:t>Dunn, J. (2004). Children’s Friendships. The Beginnings of Intimacy.</a:t>
            </a:r>
            <a:r>
              <a:rPr lang="en-US" sz="1700" i="1" dirty="0"/>
              <a:t> </a:t>
            </a:r>
            <a:r>
              <a:rPr lang="fi-FI" sz="1700" dirty="0" err="1"/>
              <a:t>Malden</a:t>
            </a:r>
            <a:r>
              <a:rPr lang="fi-FI" sz="1700" dirty="0"/>
              <a:t>: </a:t>
            </a:r>
            <a:r>
              <a:rPr lang="fi-FI" sz="1700" dirty="0" err="1"/>
              <a:t>Blackwell</a:t>
            </a:r>
            <a:r>
              <a:rPr lang="fi-FI" sz="1700" dirty="0"/>
              <a:t> Publishing.</a:t>
            </a:r>
          </a:p>
          <a:p>
            <a:r>
              <a:rPr lang="fi-FI" sz="1700" dirty="0"/>
              <a:t>Kauppila, R. 2005. Vuorovaikutus- ja sosiaaliset taidot: vuorovaikutusopas opettajille ja opiskelijoille. </a:t>
            </a:r>
            <a:r>
              <a:rPr lang="en-US" sz="1700" dirty="0" err="1"/>
              <a:t>Jyväskylä</a:t>
            </a:r>
            <a:r>
              <a:rPr lang="en-US" sz="1700" dirty="0"/>
              <a:t>: PS-</a:t>
            </a:r>
            <a:r>
              <a:rPr lang="en-US" sz="1700" dirty="0" err="1"/>
              <a:t>Kustannus</a:t>
            </a:r>
            <a:r>
              <a:rPr lang="en-US" sz="1700" dirty="0"/>
              <a:t>. </a:t>
            </a:r>
            <a:endParaRPr lang="fi-FI" sz="1700" dirty="0"/>
          </a:p>
          <a:p>
            <a:r>
              <a:rPr lang="fi-FI" sz="1700" dirty="0"/>
              <a:t>Joronen, K. &amp; Koski, A. (toim.) (2010). Tunne‐ ja </a:t>
            </a:r>
            <a:r>
              <a:rPr lang="fi-FI" sz="1700" dirty="0" err="1"/>
              <a:t>sosiaalis</a:t>
            </a:r>
            <a:r>
              <a:rPr lang="fi-FI" sz="1700" dirty="0"/>
              <a:t>‐ </a:t>
            </a:r>
            <a:r>
              <a:rPr lang="fi-FI" sz="1700" dirty="0" err="1"/>
              <a:t>ten</a:t>
            </a:r>
            <a:r>
              <a:rPr lang="fi-FI" sz="1700" dirty="0"/>
              <a:t> taitojen vahvistaminen </a:t>
            </a:r>
            <a:r>
              <a:rPr lang="fi-FI" sz="1700" dirty="0" err="1"/>
              <a:t>kouluyhteisössa</a:t>
            </a:r>
            <a:r>
              <a:rPr lang="fi-FI" sz="1700" dirty="0"/>
              <a:t>̈. Tampere: Tampereen Yliopistopaino Oy.</a:t>
            </a:r>
          </a:p>
          <a:p>
            <a:r>
              <a:rPr lang="fi-FI" sz="1700" dirty="0"/>
              <a:t>Ruoho, K., Ihatsu, M. &amp; Kuorelahti, M. (2001). </a:t>
            </a:r>
            <a:r>
              <a:rPr lang="fi-FI" sz="1700" dirty="0" err="1"/>
              <a:t>Käyttäytymishäiriöiset</a:t>
            </a:r>
            <a:r>
              <a:rPr lang="fi-FI" sz="1700" dirty="0"/>
              <a:t> lapset ja nuoret. Teoksessa M. Jahnukainen (toim.) Lasten erityishuolto ja ‐opetus Suomessa. Helsinki: Lastensuojelun keskusliitto. </a:t>
            </a:r>
          </a:p>
          <a:p>
            <a:r>
              <a:rPr lang="fi-FI" sz="1700" dirty="0"/>
              <a:t>Kuva: </a:t>
            </a:r>
            <a:r>
              <a:rPr lang="fi-FI" sz="1700" dirty="0" err="1"/>
              <a:t>https</a:t>
            </a:r>
            <a:r>
              <a:rPr lang="fi-FI" sz="1700" dirty="0"/>
              <a:t>://</a:t>
            </a:r>
            <a:r>
              <a:rPr lang="fi-FI" sz="1700" dirty="0" err="1"/>
              <a:t>pixabay.com</a:t>
            </a:r>
            <a:r>
              <a:rPr lang="fi-FI" sz="1700" dirty="0"/>
              <a:t>/</a:t>
            </a:r>
            <a:r>
              <a:rPr lang="fi-FI" sz="1700" dirty="0" err="1"/>
              <a:t>photos</a:t>
            </a:r>
            <a:r>
              <a:rPr lang="fi-FI" sz="1700" dirty="0"/>
              <a:t>/drawing-emotions-child-face-4522856/</a:t>
            </a:r>
          </a:p>
          <a:p>
            <a:endParaRPr lang="fi-FI" dirty="0"/>
          </a:p>
          <a:p>
            <a:endParaRPr lang="fi-FI" dirty="0"/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3B5468A3-56AE-9547-BA58-4AD28C5DC23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50045" y="1713895"/>
            <a:ext cx="4038600" cy="3911600"/>
          </a:xfrm>
          <a:prstGeom prst="rect">
            <a:avLst/>
          </a:prstGeom>
        </p:spPr>
      </p:pic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E6918A53-9866-1F4C-B665-33607AC56A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732737" y="6328348"/>
            <a:ext cx="4155908" cy="365125"/>
          </a:xfrm>
        </p:spPr>
        <p:txBody>
          <a:bodyPr/>
          <a:lstStyle/>
          <a:p>
            <a:r>
              <a:rPr lang="en-US" sz="1200" dirty="0"/>
              <a:t>Juulia Keskikuru, </a:t>
            </a:r>
            <a:r>
              <a:rPr lang="en-US" sz="1200" dirty="0" err="1"/>
              <a:t>juhajoke</a:t>
            </a:r>
            <a:r>
              <a:rPr lang="en-US" sz="1200" dirty="0"/>
              <a:t>, </a:t>
            </a:r>
            <a:r>
              <a:rPr lang="en-US" sz="1200" dirty="0" err="1"/>
              <a:t>juulia.h.j.keskikuru@student.jyu.fi</a:t>
            </a:r>
            <a:r>
              <a:rPr lang="en-US" sz="1200" dirty="0"/>
              <a:t>, 18.5.2020</a:t>
            </a:r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B3BCE764-03D1-7D48-AB87-3FDAAB1ACA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610808" y="6332824"/>
            <a:ext cx="192744" cy="365125"/>
          </a:xfrm>
        </p:spPr>
        <p:txBody>
          <a:bodyPr/>
          <a:lstStyle/>
          <a:p>
            <a:fld id="{3A98EE3D-8CD1-4C3F-BD1C-C98C9596463C}" type="slidenum">
              <a:rPr lang="en-US" sz="1200" smtClean="0"/>
              <a:t>6</a:t>
            </a:fld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2868634837"/>
      </p:ext>
    </p:extLst>
  </p:cSld>
  <p:clrMapOvr>
    <a:masterClrMapping/>
  </p:clrMapOvr>
</p:sld>
</file>

<file path=ppt/theme/theme1.xml><?xml version="1.0" encoding="utf-8"?>
<a:theme xmlns:a="http://schemas.openxmlformats.org/drawingml/2006/main" name="DividendVTI">
  <a:themeElements>
    <a:clrScheme name="AnalogousFromLightSeed_2SEEDS">
      <a:dk1>
        <a:srgbClr val="000000"/>
      </a:dk1>
      <a:lt1>
        <a:srgbClr val="FFFFFF"/>
      </a:lt1>
      <a:dk2>
        <a:srgbClr val="243041"/>
      </a:dk2>
      <a:lt2>
        <a:srgbClr val="E2E5E8"/>
      </a:lt2>
      <a:accent1>
        <a:srgbClr val="B89D7C"/>
      </a:accent1>
      <a:accent2>
        <a:srgbClr val="C39791"/>
      </a:accent2>
      <a:accent3>
        <a:srgbClr val="A4A37C"/>
      </a:accent3>
      <a:accent4>
        <a:srgbClr val="7BA9B4"/>
      </a:accent4>
      <a:accent5>
        <a:srgbClr val="8DA2C2"/>
      </a:accent5>
      <a:accent6>
        <a:srgbClr val="807FBA"/>
      </a:accent6>
      <a:hlink>
        <a:srgbClr val="6283AA"/>
      </a:hlink>
      <a:folHlink>
        <a:srgbClr val="7F7F7F"/>
      </a:folHlink>
    </a:clrScheme>
    <a:fontScheme name="Dividend">
      <a:majorFont>
        <a:latin typeface="Arial Nova Ligh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 Nova Ligh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VTI" id="{97558BDE-0B66-457C-BB6F-7B1B22DAA9B8}" vid="{F53508A3-AC60-448A-AF37-934D5F1A0D5E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383</Words>
  <Application>Microsoft Macintosh PowerPoint</Application>
  <PresentationFormat>Laajakuva</PresentationFormat>
  <Paragraphs>53</Paragraphs>
  <Slides>6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10" baseType="lpstr">
      <vt:lpstr>Arial Nova Light</vt:lpstr>
      <vt:lpstr>Calibri</vt:lpstr>
      <vt:lpstr>Wingdings 2</vt:lpstr>
      <vt:lpstr>DividendVTI</vt:lpstr>
      <vt:lpstr>TUNNEKASVATUS</vt:lpstr>
      <vt:lpstr>mitä TUNNEKASVATUS ON?</vt:lpstr>
      <vt:lpstr>Mihin tunnetaitoja tarvitaan?</vt:lpstr>
      <vt:lpstr>Miksi koulussa pitäisi opettaa tunnetaitoja? (1/2)</vt:lpstr>
      <vt:lpstr>Miksi koulussa pitäisi opettaa tunnetaitoja? (2/2)</vt:lpstr>
      <vt:lpstr>lähteet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TUNNEKASVATUS</dc:title>
  <dc:creator>Juulia Keskikuru</dc:creator>
  <cp:lastModifiedBy>Juulia Keskikuru</cp:lastModifiedBy>
  <cp:revision>5</cp:revision>
  <dcterms:created xsi:type="dcterms:W3CDTF">2020-05-18T17:49:08Z</dcterms:created>
  <dcterms:modified xsi:type="dcterms:W3CDTF">2020-05-18T18:33:02Z</dcterms:modified>
</cp:coreProperties>
</file>