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D2E56-E7C5-4BE9-8779-BA9E8A3D5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0E2E51A-CA32-410A-95FB-71511F3AD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55BCB1-BEA8-4813-8755-1C1FAD2EB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98D8FC-426F-4EFF-A3BB-2BB5397C5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A480A3-D265-48DA-B15A-126660766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19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CA4621-83C1-4F9B-AEEF-66A08A68E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D11F533-FB94-423E-B80B-6A6FF1B03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2ABDC7-7FE5-447D-B609-1BEC8266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FB4777-947B-45ED-AF81-1CE9DA61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EDFED8-D6F4-4C64-AC43-3245CCE2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63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7385CAF-3FF7-4D0D-AEFA-F42D36624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2785FA-114A-4EB6-B41A-BE33A0C61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69B413-BAC2-49E0-9641-82EAF306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45C9D1-AB22-48DF-80A0-69BA01F96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927C4B-4F98-4C19-9BEC-365EA5CA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3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A8C956-4710-4A18-9114-5F0F2D1C1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52F307-64DC-49B8-B26A-4260D400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61AA16-ADFD-4E1E-86B4-656E4B9F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7978E2-3DE8-4175-A2C3-DE1BCFD3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99AC83-3244-4019-A604-B9A3C1D8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5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C48C3D-B76F-4A06-826B-FC4DB829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550BC2E-554B-4686-AAA6-558C86BAF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DB98D4-895E-4C54-9BDA-7F97AE419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2C449E-7D5A-497E-86BB-0762B9D4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1D4509-8C5B-43A4-8DCA-295F8CA74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21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AF094-5EE6-4A98-8B19-9DE861DE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E69B7-43F2-4650-A9F7-57B3CEB3A6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CB7034-518C-4DA2-98C2-D2145EE73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E9C5AA-7685-4289-AE30-4241DEF3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0EF082-BE1F-444B-8D9A-F5B3519A3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594FE6-431E-4CFB-9305-BA1B7552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16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B8B6B5-AA57-4C19-BAF8-56B780383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A7DB8E-B265-41CD-A330-A948019C7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737C4D-F7D2-4EFA-9EE5-226A0E7A1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0ED8896-C24E-45A3-A418-5E098C24E1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FD52F52-C4ED-4215-A870-75F134A52A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5DDE441-E6AD-4BE2-AA16-580C72CA3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40107F2-22C9-4FDD-892B-4A5E38E1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A1FBE21-1C77-4DF6-BD42-AD62D159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28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827FF-86DB-41A2-9CF0-2BD574326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EF55DBD-6773-4635-B797-971289334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69409F-E1EC-48FB-AAC6-0601D0540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36BF8B-238B-4BD7-8806-D2D31945E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97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F8061BB-AA71-4FE4-9B0E-F561BD073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725BD75-EF83-4064-81C2-84573F2E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5945DD-3691-4084-8F73-43E89DF5C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89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A26A7E-746E-41B3-883E-06D8A20E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B4B694-6857-4039-83B1-1F8EEC77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109B8C7-5CEB-4D1B-982D-F0D2A97CA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D2E1D0-D53A-437E-8210-9E899A5B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3A1048-0579-4636-BECE-F105AC14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2C5217-40D9-4483-BD07-28F0A611C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16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ABA1C-F707-485F-BCF4-8EAC81A24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95D7535-060D-480D-B14F-55EF4BEC6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C0D0990-3461-4E6C-BA31-0D7D24E34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3861F5-7D6F-4777-86CF-EEFF45286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D079454-FD8A-4A03-9003-8EE1E1391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0A39BE-A7E4-46B2-96EB-47A188EB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9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C03CB9E-D645-47C3-ABFB-94B6CDF8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3974BCE-D1C3-4D1C-BE9B-FBAF8EF41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AA6695-1403-4569-A9F4-0019E75F3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CAA94-AA47-4017-8108-1068EC18081D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94C47F-2E76-4A15-A961-F1AA52F5C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BF0E91-38AE-4FB7-AAF4-84EB1C772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2A44-1B89-442B-B017-BB4F769816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176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C115F9B8-C4BF-490D-BD3C-7EA025A30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 err="1">
                <a:solidFill>
                  <a:srgbClr val="FFFFFF"/>
                </a:solidFill>
              </a:rPr>
              <a:t>From</a:t>
            </a:r>
            <a:r>
              <a:rPr lang="fi-FI" dirty="0">
                <a:solidFill>
                  <a:srgbClr val="FFFFFF"/>
                </a:solidFill>
              </a:rPr>
              <a:t> the </a:t>
            </a:r>
            <a:r>
              <a:rPr lang="fi-FI" i="1" dirty="0" err="1">
                <a:solidFill>
                  <a:srgbClr val="FFFFFF"/>
                </a:solidFill>
              </a:rPr>
              <a:t>July</a:t>
            </a:r>
            <a:r>
              <a:rPr lang="fi-FI" i="1" dirty="0">
                <a:solidFill>
                  <a:srgbClr val="FFFFFF"/>
                </a:solidFill>
              </a:rPr>
              <a:t> </a:t>
            </a:r>
            <a:r>
              <a:rPr lang="fi-FI" i="1" dirty="0" err="1">
                <a:solidFill>
                  <a:srgbClr val="FFFFFF"/>
                </a:solidFill>
              </a:rPr>
              <a:t>crisis</a:t>
            </a:r>
            <a:r>
              <a:rPr lang="fi-FI" i="1" dirty="0">
                <a:solidFill>
                  <a:srgbClr val="FFFFFF"/>
                </a:solidFill>
              </a:rPr>
              <a:t> </a:t>
            </a:r>
            <a:r>
              <a:rPr lang="fi-FI" dirty="0">
                <a:solidFill>
                  <a:srgbClr val="FFFFFF"/>
                </a:solidFill>
              </a:rPr>
              <a:t>to the ’Great </a:t>
            </a:r>
            <a:r>
              <a:rPr lang="fi-FI" dirty="0" err="1">
                <a:solidFill>
                  <a:srgbClr val="FFFFFF"/>
                </a:solidFill>
              </a:rPr>
              <a:t>War</a:t>
            </a:r>
            <a:r>
              <a:rPr lang="fi-FI" dirty="0">
                <a:solidFill>
                  <a:srgbClr val="FFFFFF"/>
                </a:solidFill>
              </a:rPr>
              <a:t>’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4D66E52-C1B3-40B8-B9E8-05B80615A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200" b="1" dirty="0"/>
              <a:t>The Sarajevo </a:t>
            </a:r>
            <a:r>
              <a:rPr lang="fi-FI" sz="2200" b="1" dirty="0" err="1"/>
              <a:t>assassination</a:t>
            </a:r>
            <a:r>
              <a:rPr lang="fi-FI" sz="2200" b="1" dirty="0"/>
              <a:t> 28 </a:t>
            </a:r>
            <a:r>
              <a:rPr lang="fi-FI" sz="2200" b="1" dirty="0" err="1"/>
              <a:t>June</a:t>
            </a:r>
            <a:r>
              <a:rPr lang="fi-FI" sz="2200" b="1" dirty="0"/>
              <a:t> 1914</a:t>
            </a:r>
          </a:p>
          <a:p>
            <a:r>
              <a:rPr lang="fi-FI" sz="2200" dirty="0"/>
              <a:t>The </a:t>
            </a:r>
            <a:r>
              <a:rPr lang="fi-FI" sz="2200" dirty="0" err="1"/>
              <a:t>heir</a:t>
            </a:r>
            <a:r>
              <a:rPr lang="fi-FI" sz="2200" dirty="0"/>
              <a:t> of the </a:t>
            </a:r>
            <a:r>
              <a:rPr lang="fi-FI" sz="2200" dirty="0" err="1"/>
              <a:t>Austrian</a:t>
            </a:r>
            <a:r>
              <a:rPr lang="fi-FI" sz="2200" dirty="0"/>
              <a:t> </a:t>
            </a:r>
            <a:r>
              <a:rPr lang="fi-FI" sz="2200" dirty="0" err="1"/>
              <a:t>throne</a:t>
            </a:r>
            <a:r>
              <a:rPr lang="fi-FI" sz="2200" dirty="0"/>
              <a:t>, </a:t>
            </a:r>
            <a:r>
              <a:rPr lang="fi-FI" sz="2200" dirty="0" err="1"/>
              <a:t>Archduke</a:t>
            </a:r>
            <a:r>
              <a:rPr lang="fi-FI" sz="2200" dirty="0"/>
              <a:t> Franz Ferdinand and </a:t>
            </a:r>
            <a:r>
              <a:rPr lang="fi-FI" sz="2200" dirty="0" err="1"/>
              <a:t>his</a:t>
            </a:r>
            <a:r>
              <a:rPr lang="fi-FI" sz="2200" dirty="0"/>
              <a:t> </a:t>
            </a:r>
            <a:r>
              <a:rPr lang="fi-FI" sz="2200" dirty="0" err="1"/>
              <a:t>wife</a:t>
            </a:r>
            <a:r>
              <a:rPr lang="fi-FI" sz="2200" dirty="0"/>
              <a:t> </a:t>
            </a:r>
            <a:r>
              <a:rPr lang="fi-FI" sz="2200" dirty="0" err="1"/>
              <a:t>were</a:t>
            </a:r>
            <a:r>
              <a:rPr lang="fi-FI" sz="2200" dirty="0"/>
              <a:t> </a:t>
            </a:r>
            <a:r>
              <a:rPr lang="fi-FI" sz="2200" dirty="0" err="1"/>
              <a:t>murdered</a:t>
            </a:r>
            <a:r>
              <a:rPr lang="fi-FI" sz="2200" dirty="0"/>
              <a:t> </a:t>
            </a:r>
            <a:r>
              <a:rPr lang="fi-FI" sz="2200" dirty="0" err="1"/>
              <a:t>by</a:t>
            </a:r>
            <a:r>
              <a:rPr lang="fi-FI" sz="2200" dirty="0"/>
              <a:t> a Serbian </a:t>
            </a:r>
            <a:r>
              <a:rPr lang="fi-FI" sz="2200" dirty="0" err="1"/>
              <a:t>terrorist</a:t>
            </a:r>
            <a:r>
              <a:rPr lang="fi-FI" sz="2200" dirty="0"/>
              <a:t> </a:t>
            </a:r>
            <a:r>
              <a:rPr lang="fi-FI" sz="2200" dirty="0" err="1"/>
              <a:t>group</a:t>
            </a:r>
            <a:r>
              <a:rPr lang="fi-FI" sz="2200" dirty="0"/>
              <a:t> (the ’Black </a:t>
            </a:r>
            <a:r>
              <a:rPr lang="fi-FI" sz="2200" dirty="0" err="1"/>
              <a:t>Hand</a:t>
            </a:r>
            <a:r>
              <a:rPr lang="fi-FI" sz="2200" dirty="0"/>
              <a:t>’) in Bosnia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 err="1"/>
              <a:t>Austria-Hungary</a:t>
            </a:r>
            <a:endParaRPr lang="fi-FI" sz="2200" b="1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200" dirty="0"/>
              <a:t>The </a:t>
            </a:r>
            <a:r>
              <a:rPr lang="fi-FI" sz="2200" dirty="0" err="1"/>
              <a:t>crisis</a:t>
            </a:r>
            <a:r>
              <a:rPr lang="fi-FI" sz="2200" dirty="0"/>
              <a:t> </a:t>
            </a:r>
            <a:r>
              <a:rPr lang="fi-FI" sz="2200" dirty="0" err="1"/>
              <a:t>gave</a:t>
            </a:r>
            <a:r>
              <a:rPr lang="fi-FI" sz="2200" dirty="0"/>
              <a:t> an </a:t>
            </a:r>
            <a:r>
              <a:rPr lang="fi-FI" sz="2200" dirty="0" err="1"/>
              <a:t>excuse</a:t>
            </a:r>
            <a:r>
              <a:rPr lang="fi-FI" sz="2200" dirty="0"/>
              <a:t> to </a:t>
            </a:r>
            <a:r>
              <a:rPr lang="fi-FI" sz="2200" dirty="0" err="1"/>
              <a:t>eliminate</a:t>
            </a:r>
            <a:r>
              <a:rPr lang="fi-FI" sz="2200" dirty="0"/>
              <a:t> the </a:t>
            </a:r>
            <a:r>
              <a:rPr lang="fi-FI" sz="2200" dirty="0" err="1"/>
              <a:t>Serb</a:t>
            </a:r>
            <a:r>
              <a:rPr lang="fi-FI" sz="2200" dirty="0"/>
              <a:t> </a:t>
            </a:r>
            <a:r>
              <a:rPr lang="fi-FI" sz="2200" dirty="0" err="1"/>
              <a:t>threat</a:t>
            </a:r>
            <a:r>
              <a:rPr lang="fi-FI" sz="2200" dirty="0"/>
              <a:t> to Bosnia and </a:t>
            </a:r>
            <a:r>
              <a:rPr lang="fi-FI" sz="2200" dirty="0" err="1"/>
              <a:t>its</a:t>
            </a:r>
            <a:r>
              <a:rPr lang="fi-FI" sz="2200" dirty="0"/>
              <a:t> South </a:t>
            </a:r>
            <a:r>
              <a:rPr lang="fi-FI" sz="2200" dirty="0" err="1"/>
              <a:t>Slav</a:t>
            </a:r>
            <a:r>
              <a:rPr lang="fi-FI" sz="2200" dirty="0"/>
              <a:t> </a:t>
            </a:r>
            <a:r>
              <a:rPr lang="fi-FI" sz="2200" dirty="0" err="1"/>
              <a:t>territories</a:t>
            </a:r>
            <a:endParaRPr lang="fi-FI" sz="22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200" dirty="0"/>
              <a:t> Serbia </a:t>
            </a:r>
            <a:r>
              <a:rPr lang="fi-FI" sz="2200" dirty="0" err="1"/>
              <a:t>could</a:t>
            </a:r>
            <a:r>
              <a:rPr lang="fi-FI" sz="2200" dirty="0"/>
              <a:t> </a:t>
            </a:r>
            <a:r>
              <a:rPr lang="fi-FI" sz="2200" dirty="0" err="1"/>
              <a:t>be</a:t>
            </a:r>
            <a:r>
              <a:rPr lang="fi-FI" sz="2200" dirty="0"/>
              <a:t> </a:t>
            </a:r>
            <a:r>
              <a:rPr lang="fi-FI" sz="2200" dirty="0" err="1"/>
              <a:t>supported</a:t>
            </a:r>
            <a:r>
              <a:rPr lang="fi-FI" sz="2200" dirty="0"/>
              <a:t> </a:t>
            </a:r>
            <a:r>
              <a:rPr lang="fi-FI" sz="2200" dirty="0" err="1"/>
              <a:t>by</a:t>
            </a:r>
            <a:r>
              <a:rPr lang="fi-FI" sz="2200" dirty="0"/>
              <a:t> </a:t>
            </a:r>
            <a:r>
              <a:rPr lang="fi-FI" sz="2200" dirty="0" err="1"/>
              <a:t>Russia</a:t>
            </a:r>
            <a:r>
              <a:rPr lang="fi-FI" sz="2200" dirty="0"/>
              <a:t> (</a:t>
            </a:r>
            <a:r>
              <a:rPr lang="fi-FI" sz="2200" dirty="0" err="1"/>
              <a:t>because</a:t>
            </a:r>
            <a:r>
              <a:rPr lang="fi-FI" sz="2200" dirty="0"/>
              <a:t> of </a:t>
            </a:r>
            <a:r>
              <a:rPr lang="fi-FI" sz="2200" dirty="0" err="1"/>
              <a:t>its</a:t>
            </a:r>
            <a:r>
              <a:rPr lang="fi-FI" sz="2200" dirty="0"/>
              <a:t> </a:t>
            </a:r>
            <a:r>
              <a:rPr lang="fi-FI" sz="2200" dirty="0" err="1"/>
              <a:t>interests</a:t>
            </a:r>
            <a:r>
              <a:rPr lang="fi-FI" sz="2200" dirty="0"/>
              <a:t> in the </a:t>
            </a:r>
            <a:r>
              <a:rPr lang="fi-FI" sz="2200" dirty="0" err="1"/>
              <a:t>Balkans</a:t>
            </a:r>
            <a:r>
              <a:rPr lang="fi-FI" sz="2200" dirty="0"/>
              <a:t> and a Pan </a:t>
            </a:r>
            <a:r>
              <a:rPr lang="fi-FI" sz="2200" dirty="0" err="1"/>
              <a:t>Slavist</a:t>
            </a:r>
            <a:r>
              <a:rPr lang="fi-FI" sz="2200" dirty="0"/>
              <a:t> </a:t>
            </a:r>
            <a:r>
              <a:rPr lang="fi-FI" sz="2200" dirty="0" err="1"/>
              <a:t>ideology</a:t>
            </a:r>
            <a:r>
              <a:rPr lang="fi-FI" sz="2200" dirty="0"/>
              <a:t>) </a:t>
            </a:r>
            <a:r>
              <a:rPr lang="fi-FI" sz="2200" dirty="0">
                <a:sym typeface="Wingdings" panose="05000000000000000000" pitchFamily="2" charset="2"/>
              </a:rPr>
              <a:t> </a:t>
            </a:r>
            <a:r>
              <a:rPr lang="fi-FI" sz="2200" dirty="0"/>
              <a:t>a </a:t>
            </a:r>
            <a:r>
              <a:rPr lang="fi-FI" sz="2200" dirty="0" err="1"/>
              <a:t>threat</a:t>
            </a:r>
            <a:r>
              <a:rPr lang="fi-FI" sz="2200" dirty="0"/>
              <a:t> of </a:t>
            </a:r>
            <a:r>
              <a:rPr lang="fi-FI" sz="2200" dirty="0" err="1"/>
              <a:t>possible</a:t>
            </a:r>
            <a:r>
              <a:rPr lang="fi-FI" sz="2200" dirty="0"/>
              <a:t> Russian intervention </a:t>
            </a:r>
            <a:r>
              <a:rPr lang="fi-FI" sz="2200" dirty="0">
                <a:sym typeface="Wingdings" panose="05000000000000000000" pitchFamily="2" charset="2"/>
              </a:rPr>
              <a:t> </a:t>
            </a:r>
            <a:r>
              <a:rPr lang="fi-FI" sz="2200" dirty="0" err="1">
                <a:sym typeface="Wingdings" panose="05000000000000000000" pitchFamily="2" charset="2"/>
              </a:rPr>
              <a:t>Austria-Hungary</a:t>
            </a:r>
            <a:r>
              <a:rPr lang="fi-FI" sz="2200" dirty="0">
                <a:sym typeface="Wingdings" panose="05000000000000000000" pitchFamily="2" charset="2"/>
              </a:rPr>
              <a:t> </a:t>
            </a:r>
            <a:r>
              <a:rPr lang="fi-FI" sz="2200" dirty="0" err="1"/>
              <a:t>need</a:t>
            </a:r>
            <a:r>
              <a:rPr lang="fi-FI" sz="2200" dirty="0"/>
              <a:t> to </a:t>
            </a:r>
            <a:r>
              <a:rPr lang="fi-FI" sz="2200" dirty="0" err="1"/>
              <a:t>gain</a:t>
            </a:r>
            <a:r>
              <a:rPr lang="fi-FI" sz="2200" dirty="0"/>
              <a:t> </a:t>
            </a:r>
            <a:r>
              <a:rPr lang="fi-FI" sz="2200" dirty="0" err="1"/>
              <a:t>German</a:t>
            </a:r>
            <a:r>
              <a:rPr lang="fi-FI" sz="2200" dirty="0"/>
              <a:t> </a:t>
            </a:r>
            <a:r>
              <a:rPr lang="fi-FI" sz="2200" dirty="0" err="1"/>
              <a:t>backing</a:t>
            </a:r>
            <a:r>
              <a:rPr lang="fi-FI" sz="2200" dirty="0"/>
              <a:t>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319673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E1CBEE-0401-4035-B8D0-2EBF8C66F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500" b="1" dirty="0">
                <a:sym typeface="Wingdings" panose="05000000000000000000" pitchFamily="2" charset="2"/>
              </a:rPr>
              <a:t>Germany</a:t>
            </a:r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 </a:t>
            </a:r>
            <a:r>
              <a:rPr lang="fi-FI" sz="1500" dirty="0"/>
              <a:t>on 5 </a:t>
            </a:r>
            <a:r>
              <a:rPr lang="fi-FI" sz="1500" dirty="0" err="1"/>
              <a:t>July</a:t>
            </a:r>
            <a:r>
              <a:rPr lang="fi-FI" sz="1500" dirty="0"/>
              <a:t> Germany </a:t>
            </a:r>
            <a:r>
              <a:rPr lang="fi-FI" sz="1500" dirty="0" err="1"/>
              <a:t>gave</a:t>
            </a:r>
            <a:r>
              <a:rPr lang="fi-FI" sz="1500" dirty="0"/>
              <a:t> an </a:t>
            </a:r>
            <a:r>
              <a:rPr lang="fi-FI" sz="1500" dirty="0" err="1"/>
              <a:t>unconditional</a:t>
            </a:r>
            <a:r>
              <a:rPr lang="fi-FI" sz="1500" dirty="0"/>
              <a:t> </a:t>
            </a:r>
            <a:r>
              <a:rPr lang="fi-FI" sz="1500" dirty="0" err="1"/>
              <a:t>support</a:t>
            </a:r>
            <a:r>
              <a:rPr lang="fi-FI" sz="1500" dirty="0"/>
              <a:t> to </a:t>
            </a:r>
            <a:r>
              <a:rPr lang="fi-FI" sz="1500" dirty="0" err="1"/>
              <a:t>Austria-Hungary</a:t>
            </a:r>
            <a:r>
              <a:rPr lang="fi-FI" sz="1500" dirty="0"/>
              <a:t> (the </a:t>
            </a:r>
            <a:r>
              <a:rPr lang="fi-FI" sz="1500" i="1" dirty="0"/>
              <a:t>’</a:t>
            </a:r>
            <a:r>
              <a:rPr lang="fi-FI" sz="1500" i="1" dirty="0" err="1"/>
              <a:t>blank</a:t>
            </a:r>
            <a:r>
              <a:rPr lang="fi-FI" sz="1500" i="1" dirty="0"/>
              <a:t> </a:t>
            </a:r>
            <a:r>
              <a:rPr lang="fi-FI" sz="1500" i="1" dirty="0" err="1"/>
              <a:t>cheque</a:t>
            </a:r>
            <a:r>
              <a:rPr lang="fi-FI" sz="1500" i="1" dirty="0"/>
              <a:t>’) </a:t>
            </a:r>
            <a:endParaRPr lang="fi-FI" sz="15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 </a:t>
            </a:r>
            <a:r>
              <a:rPr lang="fi-FI" sz="1500" dirty="0" err="1"/>
              <a:t>German</a:t>
            </a:r>
            <a:r>
              <a:rPr lang="fi-FI" sz="1500" dirty="0"/>
              <a:t> </a:t>
            </a:r>
            <a:r>
              <a:rPr lang="fi-FI" sz="1500" dirty="0" err="1"/>
              <a:t>chancellor</a:t>
            </a:r>
            <a:r>
              <a:rPr lang="fi-FI" sz="1500" dirty="0"/>
              <a:t> </a:t>
            </a:r>
            <a:r>
              <a:rPr lang="fi-FI" sz="1500" dirty="0" err="1"/>
              <a:t>Bethman</a:t>
            </a:r>
            <a:r>
              <a:rPr lang="fi-FI" sz="1500" dirty="0"/>
              <a:t> </a:t>
            </a:r>
            <a:r>
              <a:rPr lang="fi-FI" sz="1500" dirty="0" err="1"/>
              <a:t>Hollwegg</a:t>
            </a:r>
            <a:r>
              <a:rPr lang="fi-FI" sz="1500" dirty="0"/>
              <a:t> </a:t>
            </a:r>
            <a:r>
              <a:rPr lang="fi-FI" sz="1500" dirty="0" err="1"/>
              <a:t>believed</a:t>
            </a:r>
            <a:r>
              <a:rPr lang="fi-FI" sz="1500" dirty="0"/>
              <a:t> </a:t>
            </a:r>
            <a:r>
              <a:rPr lang="fi-FI" sz="1500" dirty="0" err="1"/>
              <a:t>that</a:t>
            </a:r>
            <a:r>
              <a:rPr lang="fi-FI" sz="1500" dirty="0"/>
              <a:t> a </a:t>
            </a:r>
            <a:r>
              <a:rPr lang="fi-FI" sz="1500" dirty="0" err="1"/>
              <a:t>brief</a:t>
            </a:r>
            <a:r>
              <a:rPr lang="fi-FI" sz="1500" dirty="0"/>
              <a:t> </a:t>
            </a:r>
            <a:r>
              <a:rPr lang="fi-FI" sz="1500" dirty="0" err="1"/>
              <a:t>punitive</a:t>
            </a:r>
            <a:r>
              <a:rPr lang="fi-FI" sz="1500" dirty="0"/>
              <a:t> </a:t>
            </a:r>
            <a:r>
              <a:rPr lang="fi-FI" sz="1500" dirty="0" err="1"/>
              <a:t>war</a:t>
            </a:r>
            <a:r>
              <a:rPr lang="fi-FI" sz="1500" dirty="0"/>
              <a:t> </a:t>
            </a:r>
            <a:r>
              <a:rPr lang="fi-FI" sz="1500" dirty="0" err="1"/>
              <a:t>against</a:t>
            </a:r>
            <a:r>
              <a:rPr lang="fi-FI" sz="1500" dirty="0"/>
              <a:t> Serbia </a:t>
            </a:r>
            <a:r>
              <a:rPr lang="fi-FI" sz="1500" dirty="0" err="1"/>
              <a:t>could</a:t>
            </a:r>
            <a:r>
              <a:rPr lang="fi-FI" sz="1500" dirty="0"/>
              <a:t> </a:t>
            </a:r>
            <a:r>
              <a:rPr lang="fi-FI" sz="1500" dirty="0" err="1"/>
              <a:t>be</a:t>
            </a:r>
            <a:r>
              <a:rPr lang="fi-FI" sz="1500" dirty="0"/>
              <a:t> </a:t>
            </a:r>
            <a:r>
              <a:rPr lang="fi-FI" sz="1500" dirty="0" err="1"/>
              <a:t>kept</a:t>
            </a:r>
            <a:r>
              <a:rPr lang="fi-FI" sz="1500" dirty="0"/>
              <a:t> </a:t>
            </a:r>
            <a:r>
              <a:rPr lang="fi-FI" sz="1500" dirty="0" err="1"/>
              <a:t>localised</a:t>
            </a:r>
            <a:endParaRPr lang="fi-FI" sz="1500" dirty="0"/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 </a:t>
            </a:r>
            <a:r>
              <a:rPr lang="fi-FI" sz="1500" dirty="0"/>
              <a:t>”</a:t>
            </a:r>
            <a:r>
              <a:rPr lang="fi-FI" sz="1500" dirty="0" err="1"/>
              <a:t>Russia</a:t>
            </a:r>
            <a:r>
              <a:rPr lang="fi-FI" sz="1500" dirty="0"/>
              <a:t> is </a:t>
            </a:r>
            <a:r>
              <a:rPr lang="fi-FI" sz="1500" dirty="0" err="1"/>
              <a:t>neither</a:t>
            </a:r>
            <a:r>
              <a:rPr lang="fi-FI" sz="1500" dirty="0"/>
              <a:t> </a:t>
            </a:r>
            <a:r>
              <a:rPr lang="fi-FI" sz="1500" dirty="0" err="1"/>
              <a:t>ready</a:t>
            </a:r>
            <a:r>
              <a:rPr lang="fi-FI" sz="1500" dirty="0"/>
              <a:t> (</a:t>
            </a:r>
            <a:r>
              <a:rPr lang="fi-FI" sz="1500" dirty="0" err="1"/>
              <a:t>financially</a:t>
            </a:r>
            <a:r>
              <a:rPr lang="fi-FI" sz="1500" dirty="0"/>
              <a:t>) </a:t>
            </a:r>
            <a:r>
              <a:rPr lang="fi-FI" sz="1500" dirty="0" err="1"/>
              <a:t>nor</a:t>
            </a:r>
            <a:r>
              <a:rPr lang="fi-FI" sz="1500" dirty="0"/>
              <a:t> </a:t>
            </a:r>
            <a:r>
              <a:rPr lang="fi-FI" sz="1500" dirty="0" err="1"/>
              <a:t>motivated</a:t>
            </a:r>
            <a:r>
              <a:rPr lang="fi-FI" sz="1500" dirty="0"/>
              <a:t> for </a:t>
            </a:r>
            <a:r>
              <a:rPr lang="fi-FI" sz="1500" dirty="0" err="1"/>
              <a:t>war</a:t>
            </a:r>
            <a:r>
              <a:rPr lang="fi-FI" sz="1500" dirty="0"/>
              <a:t> (</a:t>
            </a:r>
            <a:r>
              <a:rPr lang="fi-FI" sz="1500" dirty="0" err="1"/>
              <a:t>Austria-Hungary’s</a:t>
            </a:r>
            <a:r>
              <a:rPr lang="fi-FI" sz="1500" dirty="0"/>
              <a:t> </a:t>
            </a:r>
            <a:r>
              <a:rPr lang="fi-FI" sz="1500" dirty="0" err="1"/>
              <a:t>justified</a:t>
            </a:r>
            <a:r>
              <a:rPr lang="fi-FI" sz="1500" dirty="0"/>
              <a:t> </a:t>
            </a:r>
            <a:r>
              <a:rPr lang="fi-FI" sz="1500" dirty="0" err="1"/>
              <a:t>retribution</a:t>
            </a:r>
            <a:r>
              <a:rPr lang="fi-FI" sz="1500" dirty="0"/>
              <a:t>)”</a:t>
            </a:r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 </a:t>
            </a:r>
            <a:r>
              <a:rPr lang="fi-FI" sz="1500" dirty="0"/>
              <a:t>The </a:t>
            </a:r>
            <a:r>
              <a:rPr lang="fi-FI" sz="1500" dirty="0" err="1"/>
              <a:t>rapid</a:t>
            </a:r>
            <a:r>
              <a:rPr lang="fi-FI" sz="1500" dirty="0"/>
              <a:t> </a:t>
            </a:r>
            <a:r>
              <a:rPr lang="fi-FI" sz="1500" dirty="0" err="1"/>
              <a:t>defeat</a:t>
            </a:r>
            <a:r>
              <a:rPr lang="fi-FI" sz="1500" dirty="0"/>
              <a:t> of Serbia </a:t>
            </a:r>
            <a:r>
              <a:rPr lang="fi-FI" sz="1500" dirty="0" err="1"/>
              <a:t>would</a:t>
            </a:r>
            <a:r>
              <a:rPr lang="fi-FI" sz="1500" dirty="0"/>
              <a:t>:</a:t>
            </a:r>
          </a:p>
          <a:p>
            <a:r>
              <a:rPr lang="fi-FI" sz="1500" dirty="0" err="1"/>
              <a:t>restore</a:t>
            </a:r>
            <a:r>
              <a:rPr lang="fi-FI" sz="1500" dirty="0"/>
              <a:t> the </a:t>
            </a:r>
            <a:r>
              <a:rPr lang="fi-FI" sz="1500" dirty="0" err="1"/>
              <a:t>prestige</a:t>
            </a:r>
            <a:r>
              <a:rPr lang="fi-FI" sz="1500" dirty="0"/>
              <a:t> of the </a:t>
            </a:r>
            <a:r>
              <a:rPr lang="fi-FI" sz="1500" dirty="0" err="1"/>
              <a:t>Austro-German</a:t>
            </a:r>
            <a:r>
              <a:rPr lang="fi-FI" sz="1500" dirty="0"/>
              <a:t> Alliance</a:t>
            </a:r>
          </a:p>
          <a:p>
            <a:r>
              <a:rPr lang="fi-FI" sz="1500" dirty="0" err="1"/>
              <a:t>weaken</a:t>
            </a:r>
            <a:r>
              <a:rPr lang="fi-FI" sz="1500" dirty="0"/>
              <a:t> Pan </a:t>
            </a:r>
            <a:r>
              <a:rPr lang="fi-FI" sz="1500" dirty="0" err="1"/>
              <a:t>Slavism</a:t>
            </a:r>
            <a:r>
              <a:rPr lang="fi-FI" sz="1500" dirty="0"/>
              <a:t> and </a:t>
            </a:r>
            <a:r>
              <a:rPr lang="fi-FI" sz="1500" dirty="0" err="1"/>
              <a:t>Russia</a:t>
            </a:r>
            <a:endParaRPr lang="fi-FI" sz="1500" dirty="0"/>
          </a:p>
          <a:p>
            <a:r>
              <a:rPr lang="fi-FI" sz="1500" dirty="0" err="1"/>
              <a:t>enable</a:t>
            </a:r>
            <a:r>
              <a:rPr lang="fi-FI" sz="1500" dirty="0"/>
              <a:t> to </a:t>
            </a:r>
            <a:r>
              <a:rPr lang="fi-FI" sz="1500" dirty="0" err="1"/>
              <a:t>improve</a:t>
            </a:r>
            <a:r>
              <a:rPr lang="fi-FI" sz="1500" dirty="0"/>
              <a:t> </a:t>
            </a:r>
            <a:r>
              <a:rPr lang="fi-FI" sz="1500" dirty="0" err="1"/>
              <a:t>German</a:t>
            </a:r>
            <a:r>
              <a:rPr lang="fi-FI" sz="1500" dirty="0"/>
              <a:t> </a:t>
            </a:r>
            <a:r>
              <a:rPr lang="fi-FI" sz="1500" dirty="0" err="1"/>
              <a:t>relations</a:t>
            </a:r>
            <a:r>
              <a:rPr lang="fi-FI" sz="1500" dirty="0"/>
              <a:t> </a:t>
            </a:r>
            <a:r>
              <a:rPr lang="fi-FI" sz="1500" dirty="0" err="1"/>
              <a:t>with</a:t>
            </a:r>
            <a:r>
              <a:rPr lang="fi-FI" sz="1500" dirty="0"/>
              <a:t> the </a:t>
            </a:r>
            <a:r>
              <a:rPr lang="fi-FI" sz="1500" i="1" dirty="0" err="1"/>
              <a:t>Entente</a:t>
            </a:r>
            <a:r>
              <a:rPr lang="fi-FI" sz="1500" dirty="0"/>
              <a:t> </a:t>
            </a:r>
            <a:r>
              <a:rPr lang="fi-FI" sz="1500" dirty="0" err="1"/>
              <a:t>powers</a:t>
            </a:r>
            <a:r>
              <a:rPr lang="fi-FI" sz="1500" dirty="0"/>
              <a:t> </a:t>
            </a:r>
            <a:r>
              <a:rPr lang="fi-FI" sz="1500" dirty="0" err="1"/>
              <a:t>from</a:t>
            </a:r>
            <a:r>
              <a:rPr lang="fi-FI" sz="1500" dirty="0"/>
              <a:t> a position of </a:t>
            </a:r>
            <a:r>
              <a:rPr lang="fi-FI" sz="1500" dirty="0" err="1"/>
              <a:t>strenght</a:t>
            </a:r>
            <a:r>
              <a:rPr lang="fi-FI" sz="1500" dirty="0"/>
              <a:t> (</a:t>
            </a:r>
            <a:r>
              <a:rPr lang="fi-FI" sz="1500" dirty="0" err="1"/>
              <a:t>by</a:t>
            </a:r>
            <a:r>
              <a:rPr lang="fi-FI" sz="1500" dirty="0"/>
              <a:t> </a:t>
            </a:r>
            <a:r>
              <a:rPr lang="fi-FI" sz="1500" dirty="0" err="1"/>
              <a:t>exploiting</a:t>
            </a:r>
            <a:r>
              <a:rPr lang="fi-FI" sz="1500" dirty="0"/>
              <a:t> </a:t>
            </a:r>
            <a:r>
              <a:rPr lang="fi-FI" sz="1500" dirty="0" err="1"/>
              <a:t>Austria’s</a:t>
            </a:r>
            <a:r>
              <a:rPr lang="fi-FI" sz="1500" dirty="0"/>
              <a:t> </a:t>
            </a:r>
            <a:r>
              <a:rPr lang="fi-FI" sz="1500" dirty="0" err="1"/>
              <a:t>success</a:t>
            </a:r>
            <a:r>
              <a:rPr lang="fi-FI" sz="1500" dirty="0"/>
              <a:t>)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E9536A-CE55-43AA-8655-C115CC9FC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 err="1">
                <a:solidFill>
                  <a:srgbClr val="FFFFFF"/>
                </a:solidFill>
              </a:rPr>
              <a:t>Germany’s</a:t>
            </a:r>
            <a:r>
              <a:rPr lang="fi-FI" dirty="0">
                <a:solidFill>
                  <a:srgbClr val="FFFFFF"/>
                </a:solidFill>
              </a:rPr>
              <a:t> ’</a:t>
            </a:r>
            <a:r>
              <a:rPr lang="fi-FI" dirty="0" err="1">
                <a:solidFill>
                  <a:srgbClr val="FFFFFF"/>
                </a:solidFill>
              </a:rPr>
              <a:t>blank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 dirty="0" err="1">
                <a:solidFill>
                  <a:srgbClr val="FFFFFF"/>
                </a:solidFill>
              </a:rPr>
              <a:t>cheque</a:t>
            </a:r>
            <a:r>
              <a:rPr lang="fi-FI" dirty="0">
                <a:solidFill>
                  <a:srgbClr val="FFFFFF"/>
                </a:solidFill>
              </a:rPr>
              <a:t>’ for </a:t>
            </a:r>
            <a:r>
              <a:rPr lang="fi-FI" dirty="0" err="1">
                <a:solidFill>
                  <a:srgbClr val="FFFFFF"/>
                </a:solidFill>
              </a:rPr>
              <a:t>Austria</a:t>
            </a:r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13979DE-99C9-4046-A86D-3C26D121E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The </a:t>
            </a:r>
            <a:r>
              <a:rPr lang="fi-FI">
                <a:solidFill>
                  <a:srgbClr val="FFFFFF"/>
                </a:solidFill>
              </a:rPr>
              <a:t>Austrian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>
                <a:solidFill>
                  <a:srgbClr val="FFFFFF"/>
                </a:solidFill>
              </a:rPr>
              <a:t>ultimatum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C2FB06-820B-4890-8EE0-CE437E60A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 err="1"/>
              <a:t>Austria-Hungary</a:t>
            </a:r>
            <a:endParaRPr lang="fi-FI" sz="2000" b="1" dirty="0"/>
          </a:p>
          <a:p>
            <a:r>
              <a:rPr lang="fi-FI" sz="2000" dirty="0" err="1"/>
              <a:t>Instead</a:t>
            </a:r>
            <a:r>
              <a:rPr lang="fi-FI" sz="2000" dirty="0"/>
              <a:t> of </a:t>
            </a:r>
            <a:r>
              <a:rPr lang="fi-FI" sz="2000" dirty="0" err="1"/>
              <a:t>launching</a:t>
            </a:r>
            <a:r>
              <a:rPr lang="fi-FI" sz="2000" dirty="0"/>
              <a:t> a </a:t>
            </a:r>
            <a:r>
              <a:rPr lang="fi-FI" sz="2000" dirty="0" err="1"/>
              <a:t>quick</a:t>
            </a:r>
            <a:r>
              <a:rPr lang="fi-FI" sz="2000" dirty="0"/>
              <a:t> </a:t>
            </a:r>
            <a:r>
              <a:rPr lang="fi-FI" sz="2000" dirty="0" err="1"/>
              <a:t>surprise</a:t>
            </a:r>
            <a:r>
              <a:rPr lang="fi-FI" sz="2000" dirty="0"/>
              <a:t> </a:t>
            </a:r>
            <a:r>
              <a:rPr lang="fi-FI" sz="2000" dirty="0" err="1"/>
              <a:t>attack</a:t>
            </a:r>
            <a:r>
              <a:rPr lang="fi-FI" sz="2000" dirty="0"/>
              <a:t> on Serbia (</a:t>
            </a:r>
            <a:r>
              <a:rPr lang="fi-FI" sz="2000" dirty="0" err="1"/>
              <a:t>supported</a:t>
            </a:r>
            <a:r>
              <a:rPr lang="fi-FI" sz="2000" dirty="0"/>
              <a:t> </a:t>
            </a:r>
            <a:r>
              <a:rPr lang="fi-FI" sz="2000" dirty="0" err="1"/>
              <a:t>by</a:t>
            </a:r>
            <a:r>
              <a:rPr lang="fi-FI" sz="2000" dirty="0"/>
              <a:t> </a:t>
            </a:r>
            <a:r>
              <a:rPr lang="fi-FI" sz="2000" dirty="0" err="1"/>
              <a:t>Austrian</a:t>
            </a:r>
            <a:r>
              <a:rPr lang="fi-FI" sz="2000" dirty="0"/>
              <a:t> </a:t>
            </a:r>
            <a:r>
              <a:rPr lang="fi-FI" sz="2000" dirty="0" err="1"/>
              <a:t>chancellor</a:t>
            </a:r>
            <a:r>
              <a:rPr lang="fi-FI" sz="2000" dirty="0"/>
              <a:t> von </a:t>
            </a:r>
            <a:r>
              <a:rPr lang="fi-FI" sz="2000" dirty="0" err="1"/>
              <a:t>Berthold</a:t>
            </a:r>
            <a:r>
              <a:rPr lang="fi-FI" sz="2000" dirty="0"/>
              <a:t>) the </a:t>
            </a:r>
            <a:r>
              <a:rPr lang="fi-FI" sz="2000" dirty="0" err="1"/>
              <a:t>Austro-Hungarian</a:t>
            </a:r>
            <a:r>
              <a:rPr lang="fi-FI" sz="2000" dirty="0"/>
              <a:t> </a:t>
            </a:r>
            <a:r>
              <a:rPr lang="fi-FI" sz="2000" dirty="0" err="1"/>
              <a:t>ministerial</a:t>
            </a:r>
            <a:r>
              <a:rPr lang="fi-FI" sz="2000" dirty="0"/>
              <a:t> </a:t>
            </a:r>
            <a:r>
              <a:rPr lang="fi-FI" sz="2000" dirty="0" err="1"/>
              <a:t>council</a:t>
            </a:r>
            <a:r>
              <a:rPr lang="fi-FI" sz="2000" dirty="0"/>
              <a:t> </a:t>
            </a:r>
            <a:r>
              <a:rPr lang="fi-FI" sz="2000" dirty="0" err="1"/>
              <a:t>decided</a:t>
            </a:r>
            <a:r>
              <a:rPr lang="fi-FI" sz="2000" dirty="0"/>
              <a:t> on 7 </a:t>
            </a:r>
            <a:r>
              <a:rPr lang="fi-FI" sz="2000" dirty="0" err="1"/>
              <a:t>July</a:t>
            </a:r>
            <a:r>
              <a:rPr lang="fi-FI" sz="2000" dirty="0"/>
              <a:t> to </a:t>
            </a:r>
            <a:r>
              <a:rPr lang="fi-FI" sz="2000" dirty="0" err="1"/>
              <a:t>present</a:t>
            </a:r>
            <a:r>
              <a:rPr lang="fi-FI" sz="2000" dirty="0"/>
              <a:t> Serbia </a:t>
            </a:r>
            <a:r>
              <a:rPr lang="fi-FI" sz="2000" dirty="0" err="1"/>
              <a:t>with</a:t>
            </a:r>
            <a:r>
              <a:rPr lang="fi-FI" sz="2000" dirty="0"/>
              <a:t> an </a:t>
            </a:r>
            <a:r>
              <a:rPr lang="fi-FI" sz="2000" dirty="0" err="1"/>
              <a:t>ultimatum</a:t>
            </a:r>
            <a:r>
              <a:rPr lang="fi-FI" sz="2000" dirty="0"/>
              <a:t> and </a:t>
            </a:r>
            <a:r>
              <a:rPr lang="fi-FI" sz="2000" dirty="0" err="1"/>
              <a:t>only</a:t>
            </a:r>
            <a:r>
              <a:rPr lang="fi-FI" sz="2000" dirty="0"/>
              <a:t> </a:t>
            </a:r>
            <a:r>
              <a:rPr lang="fi-FI" sz="2000" dirty="0" err="1"/>
              <a:t>declare</a:t>
            </a:r>
            <a:r>
              <a:rPr lang="fi-FI" sz="2000" dirty="0"/>
              <a:t> </a:t>
            </a:r>
            <a:r>
              <a:rPr lang="fi-FI" sz="2000" dirty="0" err="1"/>
              <a:t>war</a:t>
            </a:r>
            <a:r>
              <a:rPr lang="fi-FI" sz="2000" dirty="0"/>
              <a:t> </a:t>
            </a:r>
            <a:r>
              <a:rPr lang="fi-FI" sz="2000" dirty="0" err="1"/>
              <a:t>if</a:t>
            </a:r>
            <a:r>
              <a:rPr lang="fi-FI" sz="2000" dirty="0"/>
              <a:t> this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rejected</a:t>
            </a:r>
            <a:r>
              <a:rPr lang="fi-FI" sz="2000" dirty="0"/>
              <a:t> </a:t>
            </a:r>
            <a:r>
              <a:rPr lang="fi-FI" sz="2000" dirty="0" err="1"/>
              <a:t>by</a:t>
            </a:r>
            <a:r>
              <a:rPr lang="fi-FI" sz="2000" dirty="0"/>
              <a:t> the </a:t>
            </a:r>
            <a:r>
              <a:rPr lang="fi-FI" sz="2000" dirty="0" err="1"/>
              <a:t>Serbs</a:t>
            </a:r>
            <a:endParaRPr lang="fi-FI" sz="2000" dirty="0"/>
          </a:p>
          <a:p>
            <a:r>
              <a:rPr lang="fi-FI" sz="2000" dirty="0"/>
              <a:t>The </a:t>
            </a:r>
            <a:r>
              <a:rPr lang="fi-FI" sz="2000" dirty="0" err="1"/>
              <a:t>ultimatum</a:t>
            </a:r>
            <a:r>
              <a:rPr lang="fi-FI" sz="2000" dirty="0"/>
              <a:t>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sent</a:t>
            </a:r>
            <a:r>
              <a:rPr lang="fi-FI" sz="2000" dirty="0"/>
              <a:t> to </a:t>
            </a:r>
            <a:r>
              <a:rPr lang="fi-FI" sz="2000" dirty="0" err="1"/>
              <a:t>Belgrade</a:t>
            </a:r>
            <a:r>
              <a:rPr lang="fi-FI" sz="2000" dirty="0"/>
              <a:t> on 23 </a:t>
            </a:r>
            <a:r>
              <a:rPr lang="fi-FI" sz="2000" dirty="0" err="1"/>
              <a:t>July</a:t>
            </a:r>
            <a:r>
              <a:rPr lang="fi-FI" sz="2000" dirty="0"/>
              <a:t> and it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rejected</a:t>
            </a:r>
            <a:r>
              <a:rPr lang="fi-FI" sz="2000" dirty="0"/>
              <a:t> as </a:t>
            </a:r>
            <a:r>
              <a:rPr lang="fi-FI" sz="2000" dirty="0" err="1"/>
              <a:t>Vienna</a:t>
            </a:r>
            <a:r>
              <a:rPr lang="fi-FI" sz="2000" dirty="0"/>
              <a:t> </a:t>
            </a:r>
            <a:r>
              <a:rPr lang="fi-FI" sz="2000" dirty="0" err="1"/>
              <a:t>expected</a:t>
            </a:r>
            <a:r>
              <a:rPr lang="fi-FI" sz="2000" dirty="0"/>
              <a:t> (and </a:t>
            </a:r>
            <a:r>
              <a:rPr lang="fi-FI" sz="2000" dirty="0" err="1"/>
              <a:t>indeed</a:t>
            </a:r>
            <a:r>
              <a:rPr lang="fi-FI" sz="2000" dirty="0"/>
              <a:t> </a:t>
            </a:r>
            <a:r>
              <a:rPr lang="fi-FI" sz="2000" dirty="0" err="1"/>
              <a:t>hoped</a:t>
            </a:r>
            <a:r>
              <a:rPr lang="fi-FI" sz="2000" dirty="0"/>
              <a:t>)</a:t>
            </a:r>
          </a:p>
          <a:p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dirty="0" err="1">
                <a:sym typeface="Wingdings" panose="05000000000000000000" pitchFamily="2" charset="2"/>
              </a:rPr>
              <a:t>Austria-Hungary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broke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off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diplomatic</a:t>
            </a:r>
            <a:r>
              <a:rPr lang="fi-FI" sz="2000" dirty="0">
                <a:sym typeface="Wingdings" panose="05000000000000000000" pitchFamily="2" charset="2"/>
              </a:rPr>
              <a:t>    </a:t>
            </a:r>
            <a:r>
              <a:rPr lang="fi-FI" sz="2000" dirty="0" err="1">
                <a:sym typeface="Wingdings" panose="05000000000000000000" pitchFamily="2" charset="2"/>
              </a:rPr>
              <a:t>relations</a:t>
            </a:r>
            <a:r>
              <a:rPr lang="fi-FI" sz="2000" dirty="0">
                <a:sym typeface="Wingdings" panose="05000000000000000000" pitchFamily="2" charset="2"/>
              </a:rPr>
              <a:t> and </a:t>
            </a:r>
            <a:r>
              <a:rPr lang="fi-FI" sz="2000" dirty="0" err="1">
                <a:sym typeface="Wingdings" panose="05000000000000000000" pitchFamily="2" charset="2"/>
              </a:rPr>
              <a:t>then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declared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war</a:t>
            </a:r>
            <a:r>
              <a:rPr lang="fi-FI" sz="2000" dirty="0">
                <a:sym typeface="Wingdings" panose="05000000000000000000" pitchFamily="2" charset="2"/>
              </a:rPr>
              <a:t> on Serbia on 28 </a:t>
            </a:r>
            <a:r>
              <a:rPr lang="fi-FI" sz="2000" dirty="0" err="1">
                <a:sym typeface="Wingdings" panose="05000000000000000000" pitchFamily="2" charset="2"/>
              </a:rPr>
              <a:t>July</a:t>
            </a:r>
            <a:endParaRPr lang="fi-FI" sz="2000" dirty="0"/>
          </a:p>
          <a:p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6740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30EF66-D041-4139-AB99-E5EAFB902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 err="1"/>
              <a:t>Russia</a:t>
            </a:r>
            <a:endParaRPr lang="fi-FI" sz="1800" b="1" dirty="0"/>
          </a:p>
          <a:p>
            <a:r>
              <a:rPr lang="fi-FI" sz="1800" dirty="0" err="1"/>
              <a:t>Russia</a:t>
            </a:r>
            <a:r>
              <a:rPr lang="fi-FI" sz="1800" dirty="0"/>
              <a:t> </a:t>
            </a:r>
            <a:r>
              <a:rPr lang="fi-FI" sz="1800" dirty="0" err="1"/>
              <a:t>accepted</a:t>
            </a:r>
            <a:r>
              <a:rPr lang="fi-FI" sz="1800" dirty="0"/>
              <a:t> </a:t>
            </a:r>
            <a:r>
              <a:rPr lang="fi-FI" sz="1800" dirty="0" err="1"/>
              <a:t>Austria’s</a:t>
            </a:r>
            <a:r>
              <a:rPr lang="fi-FI" sz="1800" dirty="0"/>
              <a:t> </a:t>
            </a:r>
            <a:r>
              <a:rPr lang="fi-FI" sz="1800" dirty="0" err="1"/>
              <a:t>right</a:t>
            </a:r>
            <a:r>
              <a:rPr lang="fi-FI" sz="1800" dirty="0"/>
              <a:t> to </a:t>
            </a:r>
            <a:r>
              <a:rPr lang="fi-FI" sz="1800" dirty="0" err="1"/>
              <a:t>demand</a:t>
            </a:r>
            <a:r>
              <a:rPr lang="fi-FI" sz="1800" dirty="0"/>
              <a:t> </a:t>
            </a:r>
            <a:r>
              <a:rPr lang="fi-FI" sz="1800" dirty="0" err="1"/>
              <a:t>inquiry</a:t>
            </a:r>
            <a:r>
              <a:rPr lang="fi-FI" sz="1800" dirty="0"/>
              <a:t> into the </a:t>
            </a:r>
            <a:r>
              <a:rPr lang="fi-FI" sz="1800" dirty="0" err="1"/>
              <a:t>assassination</a:t>
            </a:r>
            <a:endParaRPr lang="fi-FI" sz="1800" dirty="0"/>
          </a:p>
          <a:p>
            <a:r>
              <a:rPr lang="fi-FI" sz="1800" dirty="0" err="1"/>
              <a:t>However</a:t>
            </a:r>
            <a:r>
              <a:rPr lang="fi-FI" sz="1800" dirty="0"/>
              <a:t>, it </a:t>
            </a:r>
            <a:r>
              <a:rPr lang="fi-FI" sz="1800" dirty="0" err="1"/>
              <a:t>was</a:t>
            </a:r>
            <a:r>
              <a:rPr lang="fi-FI" sz="1800" dirty="0"/>
              <a:t> </a:t>
            </a:r>
            <a:r>
              <a:rPr lang="fi-FI" sz="1800" dirty="0" err="1"/>
              <a:t>not</a:t>
            </a:r>
            <a:r>
              <a:rPr lang="fi-FI" sz="1800" dirty="0"/>
              <a:t> </a:t>
            </a:r>
            <a:r>
              <a:rPr lang="fi-FI" sz="1800" dirty="0" err="1"/>
              <a:t>ready</a:t>
            </a:r>
            <a:r>
              <a:rPr lang="fi-FI" sz="1800" dirty="0"/>
              <a:t> to </a:t>
            </a:r>
            <a:r>
              <a:rPr lang="fi-FI" sz="1800" dirty="0" err="1"/>
              <a:t>tolerate</a:t>
            </a:r>
            <a:r>
              <a:rPr lang="fi-FI" sz="1800" dirty="0"/>
              <a:t> the </a:t>
            </a:r>
            <a:r>
              <a:rPr lang="fi-FI" sz="1800" dirty="0" err="1"/>
              <a:t>desctruction</a:t>
            </a:r>
            <a:r>
              <a:rPr lang="fi-FI" sz="1800" dirty="0"/>
              <a:t> of Serbia and </a:t>
            </a:r>
            <a:r>
              <a:rPr lang="fi-FI" sz="1800" dirty="0" err="1"/>
              <a:t>Austro-Hungarian</a:t>
            </a:r>
            <a:r>
              <a:rPr lang="fi-FI" sz="1800" dirty="0"/>
              <a:t> </a:t>
            </a:r>
            <a:r>
              <a:rPr lang="fi-FI" sz="1800" dirty="0" err="1"/>
              <a:t>domination</a:t>
            </a:r>
            <a:r>
              <a:rPr lang="fi-FI" sz="1800" dirty="0"/>
              <a:t> of the </a:t>
            </a:r>
            <a:r>
              <a:rPr lang="fi-FI" sz="1800" dirty="0" err="1"/>
              <a:t>Balkans</a:t>
            </a:r>
            <a:endParaRPr lang="fi-FI" sz="1800" dirty="0"/>
          </a:p>
          <a:p>
            <a:r>
              <a:rPr lang="fi-FI" sz="1800" dirty="0"/>
              <a:t>On 28 </a:t>
            </a:r>
            <a:r>
              <a:rPr lang="fi-FI" sz="1800" dirty="0" err="1"/>
              <a:t>July</a:t>
            </a:r>
            <a:r>
              <a:rPr lang="fi-FI" sz="1800" dirty="0"/>
              <a:t> the </a:t>
            </a:r>
            <a:r>
              <a:rPr lang="fi-FI" sz="1800" i="1" dirty="0" err="1"/>
              <a:t>partial</a:t>
            </a:r>
            <a:r>
              <a:rPr lang="fi-FI" sz="1800" dirty="0"/>
              <a:t> </a:t>
            </a:r>
            <a:r>
              <a:rPr lang="fi-FI" sz="1800" dirty="0" err="1"/>
              <a:t>mobilisation</a:t>
            </a:r>
            <a:r>
              <a:rPr lang="fi-FI" sz="1800" dirty="0"/>
              <a:t> of </a:t>
            </a:r>
            <a:r>
              <a:rPr lang="fi-FI" sz="1800" dirty="0" err="1"/>
              <a:t>army</a:t>
            </a:r>
            <a:r>
              <a:rPr lang="fi-FI" sz="1800" dirty="0"/>
              <a:t> </a:t>
            </a:r>
            <a:r>
              <a:rPr lang="fi-FI" sz="1800" dirty="0" err="1"/>
              <a:t>was</a:t>
            </a:r>
            <a:r>
              <a:rPr lang="fi-FI" sz="1800" dirty="0"/>
              <a:t> </a:t>
            </a:r>
            <a:r>
              <a:rPr lang="fi-FI" sz="1800" dirty="0" err="1"/>
              <a:t>ordered</a:t>
            </a:r>
            <a:r>
              <a:rPr lang="fi-FI" sz="1800" dirty="0"/>
              <a:t> </a:t>
            </a:r>
          </a:p>
          <a:p>
            <a:r>
              <a:rPr lang="fi-FI" sz="1800" dirty="0" err="1"/>
              <a:t>Two</a:t>
            </a:r>
            <a:r>
              <a:rPr lang="fi-FI" sz="1800" dirty="0"/>
              <a:t> </a:t>
            </a:r>
            <a:r>
              <a:rPr lang="fi-FI" sz="1800" dirty="0" err="1"/>
              <a:t>days</a:t>
            </a:r>
            <a:r>
              <a:rPr lang="fi-FI" sz="1800" dirty="0"/>
              <a:t> </a:t>
            </a:r>
            <a:r>
              <a:rPr lang="fi-FI" sz="1800" dirty="0" err="1"/>
              <a:t>later</a:t>
            </a:r>
            <a:r>
              <a:rPr lang="fi-FI" sz="1800" dirty="0"/>
              <a:t> this </a:t>
            </a:r>
            <a:r>
              <a:rPr lang="fi-FI" sz="1800" dirty="0" err="1"/>
              <a:t>was</a:t>
            </a:r>
            <a:r>
              <a:rPr lang="fi-FI" sz="1800" dirty="0"/>
              <a:t> </a:t>
            </a:r>
            <a:r>
              <a:rPr lang="fi-FI" sz="1800" dirty="0" err="1"/>
              <a:t>changed</a:t>
            </a:r>
            <a:r>
              <a:rPr lang="fi-FI" sz="1800" dirty="0"/>
              <a:t> to </a:t>
            </a:r>
            <a:r>
              <a:rPr lang="fi-FI" sz="1800" i="1" dirty="0" err="1"/>
              <a:t>full</a:t>
            </a:r>
            <a:r>
              <a:rPr lang="fi-FI" sz="1800" dirty="0"/>
              <a:t> </a:t>
            </a:r>
            <a:r>
              <a:rPr lang="fi-FI" sz="1800" dirty="0" err="1"/>
              <a:t>mobilisation</a:t>
            </a:r>
            <a:r>
              <a:rPr lang="fi-FI" sz="1800" dirty="0"/>
              <a:t> (</a:t>
            </a:r>
            <a:r>
              <a:rPr lang="fi-FI" sz="1800" dirty="0" err="1"/>
              <a:t>despite</a:t>
            </a:r>
            <a:r>
              <a:rPr lang="fi-FI" sz="1800" dirty="0"/>
              <a:t> the </a:t>
            </a:r>
            <a:r>
              <a:rPr lang="fi-FI" sz="1800" dirty="0" err="1"/>
              <a:t>initial</a:t>
            </a:r>
            <a:r>
              <a:rPr lang="fi-FI" sz="1800" dirty="0"/>
              <a:t> </a:t>
            </a:r>
            <a:r>
              <a:rPr lang="fi-FI" sz="1800" dirty="0" err="1"/>
              <a:t>reservations</a:t>
            </a:r>
            <a:r>
              <a:rPr lang="fi-FI" sz="1800" dirty="0"/>
              <a:t> of the </a:t>
            </a:r>
            <a:r>
              <a:rPr lang="fi-FI" sz="1800" dirty="0" err="1"/>
              <a:t>tsar</a:t>
            </a:r>
            <a:r>
              <a:rPr lang="fi-FI" sz="1800" dirty="0"/>
              <a:t> and a </a:t>
            </a:r>
            <a:r>
              <a:rPr lang="fi-FI" sz="1800" dirty="0" err="1"/>
              <a:t>personal</a:t>
            </a:r>
            <a:r>
              <a:rPr lang="fi-FI" sz="1800" dirty="0"/>
              <a:t> </a:t>
            </a:r>
            <a:r>
              <a:rPr lang="fi-FI" sz="1800" dirty="0" err="1"/>
              <a:t>appeal</a:t>
            </a:r>
            <a:r>
              <a:rPr lang="fi-FI" sz="1800" dirty="0"/>
              <a:t> </a:t>
            </a:r>
            <a:r>
              <a:rPr lang="fi-FI" sz="1800" dirty="0" err="1"/>
              <a:t>from</a:t>
            </a:r>
            <a:r>
              <a:rPr lang="fi-FI" sz="1800" dirty="0"/>
              <a:t> the </a:t>
            </a:r>
            <a:r>
              <a:rPr lang="fi-FI" sz="1800" dirty="0" err="1"/>
              <a:t>German</a:t>
            </a:r>
            <a:r>
              <a:rPr lang="fi-FI" sz="1800" dirty="0"/>
              <a:t> </a:t>
            </a:r>
            <a:r>
              <a:rPr lang="fi-FI" sz="1800" dirty="0" err="1"/>
              <a:t>Kaiser</a:t>
            </a:r>
            <a:r>
              <a:rPr lang="fi-FI" sz="1800" dirty="0"/>
              <a:t>)</a:t>
            </a:r>
          </a:p>
          <a:p>
            <a:pPr marL="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 The tension </a:t>
            </a:r>
            <a:r>
              <a:rPr lang="fi-FI" sz="1800" dirty="0" err="1">
                <a:sym typeface="Wingdings" panose="05000000000000000000" pitchFamily="2" charset="2"/>
              </a:rPr>
              <a:t>was</a:t>
            </a:r>
            <a:r>
              <a:rPr lang="fi-FI" sz="1800" dirty="0">
                <a:sym typeface="Wingdings" panose="05000000000000000000" pitchFamily="2" charset="2"/>
              </a:rPr>
              <a:t> </a:t>
            </a:r>
            <a:r>
              <a:rPr lang="fi-FI" sz="1800" dirty="0" err="1">
                <a:sym typeface="Wingdings" panose="05000000000000000000" pitchFamily="2" charset="2"/>
              </a:rPr>
              <a:t>heightened</a:t>
            </a:r>
            <a:endParaRPr lang="fi-FI" sz="1800" dirty="0"/>
          </a:p>
          <a:p>
            <a:endParaRPr lang="fi-FI" sz="1800" b="1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248BC9-7B3C-4DE5-B3F7-47385968B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Russia</a:t>
            </a:r>
            <a:r>
              <a:rPr lang="fi-FI" dirty="0">
                <a:solidFill>
                  <a:srgbClr val="FFFFFF"/>
                </a:solidFill>
              </a:rPr>
              <a:t>: a </a:t>
            </a:r>
            <a:r>
              <a:rPr lang="fi-FI">
                <a:solidFill>
                  <a:srgbClr val="FFFFFF"/>
                </a:solidFill>
              </a:rPr>
              <a:t>full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>
                <a:solidFill>
                  <a:srgbClr val="FFFFFF"/>
                </a:solidFill>
              </a:rPr>
              <a:t>mobilisation</a:t>
            </a:r>
            <a:r>
              <a:rPr lang="fi-FI" dirty="0">
                <a:solidFill>
                  <a:srgbClr val="FFFFFF"/>
                </a:solidFill>
              </a:rPr>
              <a:t> of </a:t>
            </a:r>
            <a:r>
              <a:rPr lang="fi-FI">
                <a:solidFill>
                  <a:srgbClr val="FFFFFF"/>
                </a:solidFill>
              </a:rPr>
              <a:t>army</a:t>
            </a:r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22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00C0D8-B984-4080-90A3-672FC1B56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Germany’s </a:t>
            </a:r>
            <a:r>
              <a:rPr lang="fi-FI" i="1">
                <a:solidFill>
                  <a:srgbClr val="FFFFFF"/>
                </a:solidFill>
              </a:rPr>
              <a:t>Schlieffen Plan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459FD8-CF46-4E2F-80C7-7976E82DF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Germany</a:t>
            </a:r>
            <a:endParaRPr lang="fi-FI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/>
              <a:t>Russian </a:t>
            </a:r>
            <a:r>
              <a:rPr lang="fi-FI" sz="2000" dirty="0" err="1"/>
              <a:t>mobilisation</a:t>
            </a:r>
            <a:r>
              <a:rPr lang="fi-FI" sz="2000" dirty="0"/>
              <a:t> made </a:t>
            </a:r>
            <a:r>
              <a:rPr lang="fi-FI" sz="2000" dirty="0" err="1"/>
              <a:t>German</a:t>
            </a:r>
            <a:r>
              <a:rPr lang="fi-FI" sz="2000" dirty="0"/>
              <a:t>    </a:t>
            </a:r>
            <a:r>
              <a:rPr lang="fi-FI" sz="2000" dirty="0" err="1"/>
              <a:t>mobilisation</a:t>
            </a:r>
            <a:r>
              <a:rPr lang="fi-FI" sz="2000" dirty="0"/>
              <a:t> </a:t>
            </a:r>
            <a:r>
              <a:rPr lang="fi-FI" sz="2000" dirty="0" err="1"/>
              <a:t>inevitable</a:t>
            </a:r>
            <a:r>
              <a:rPr lang="fi-FI" sz="2000" dirty="0"/>
              <a:t> </a:t>
            </a:r>
            <a:r>
              <a:rPr lang="fi-FI" sz="2000" dirty="0" err="1"/>
              <a:t>given</a:t>
            </a:r>
            <a:r>
              <a:rPr lang="fi-FI" sz="2000" dirty="0"/>
              <a:t> the </a:t>
            </a:r>
            <a:r>
              <a:rPr lang="fi-FI" sz="2000" i="1" dirty="0" err="1"/>
              <a:t>Schlieffen</a:t>
            </a:r>
            <a:r>
              <a:rPr lang="fi-FI" sz="2000" i="1" dirty="0"/>
              <a:t> Plan </a:t>
            </a:r>
            <a:r>
              <a:rPr lang="fi-FI" sz="2000" dirty="0" err="1"/>
              <a:t>which</a:t>
            </a:r>
            <a:r>
              <a:rPr lang="fi-FI" sz="2000" dirty="0"/>
              <a:t> </a:t>
            </a:r>
            <a:r>
              <a:rPr lang="fi-FI" sz="2000" dirty="0" err="1"/>
              <a:t>depended</a:t>
            </a:r>
            <a:r>
              <a:rPr lang="fi-FI" sz="2000" dirty="0"/>
              <a:t> on </a:t>
            </a:r>
            <a:r>
              <a:rPr lang="fi-FI" sz="2000" dirty="0" err="1"/>
              <a:t>defeating</a:t>
            </a:r>
            <a:r>
              <a:rPr lang="fi-FI" sz="2000" dirty="0"/>
              <a:t> the </a:t>
            </a:r>
            <a:r>
              <a:rPr lang="fi-FI" sz="2000" dirty="0" err="1"/>
              <a:t>French</a:t>
            </a:r>
            <a:r>
              <a:rPr lang="fi-FI" sz="2000" dirty="0"/>
              <a:t> </a:t>
            </a:r>
            <a:r>
              <a:rPr lang="fi-FI" sz="2000" i="1" dirty="0" err="1"/>
              <a:t>before</a:t>
            </a:r>
            <a:r>
              <a:rPr lang="fi-FI" sz="2000" dirty="0"/>
              <a:t> the Russian </a:t>
            </a:r>
            <a:r>
              <a:rPr lang="fi-FI" sz="2000" dirty="0" err="1"/>
              <a:t>army</a:t>
            </a:r>
            <a:r>
              <a:rPr lang="fi-FI" sz="2000" dirty="0"/>
              <a:t>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fully</a:t>
            </a:r>
            <a:r>
              <a:rPr lang="fi-FI" sz="2000" dirty="0"/>
              <a:t> </a:t>
            </a:r>
            <a:r>
              <a:rPr lang="fi-FI" sz="2000" dirty="0" err="1"/>
              <a:t>ready</a:t>
            </a:r>
            <a:r>
              <a:rPr lang="fi-FI" sz="2000" dirty="0"/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/>
              <a:t>By 28 </a:t>
            </a:r>
            <a:r>
              <a:rPr lang="fi-FI" sz="2000" dirty="0" err="1"/>
              <a:t>July</a:t>
            </a:r>
            <a:r>
              <a:rPr lang="fi-FI" sz="2000" dirty="0"/>
              <a:t> the general </a:t>
            </a:r>
            <a:r>
              <a:rPr lang="fi-FI" sz="2000" dirty="0" err="1"/>
              <a:t>staff</a:t>
            </a:r>
            <a:r>
              <a:rPr lang="fi-FI" sz="2000" dirty="0"/>
              <a:t>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urging</a:t>
            </a:r>
            <a:r>
              <a:rPr lang="fi-FI" sz="2000" dirty="0"/>
              <a:t> </a:t>
            </a:r>
            <a:r>
              <a:rPr lang="fi-FI" sz="2000" dirty="0" err="1"/>
              <a:t>its</a:t>
            </a:r>
            <a:r>
              <a:rPr lang="fi-FI" sz="2000" dirty="0"/>
              <a:t> </a:t>
            </a:r>
            <a:r>
              <a:rPr lang="fi-FI" sz="2000" dirty="0" err="1"/>
              <a:t>government</a:t>
            </a:r>
            <a:r>
              <a:rPr lang="fi-FI" sz="2000" dirty="0"/>
              <a:t> to </a:t>
            </a:r>
            <a:r>
              <a:rPr lang="fi-FI" sz="2000" dirty="0" err="1"/>
              <a:t>prepare</a:t>
            </a:r>
            <a:r>
              <a:rPr lang="fi-FI" sz="2000" dirty="0"/>
              <a:t> for </a:t>
            </a:r>
            <a:r>
              <a:rPr lang="fi-FI" sz="2000" dirty="0" err="1"/>
              <a:t>war</a:t>
            </a:r>
            <a:endParaRPr lang="fi-FI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/>
              <a:t>On 31 </a:t>
            </a:r>
            <a:r>
              <a:rPr lang="fi-FI" sz="2000" dirty="0" err="1"/>
              <a:t>July</a:t>
            </a:r>
            <a:r>
              <a:rPr lang="fi-FI" sz="2000" dirty="0"/>
              <a:t> Germany </a:t>
            </a:r>
            <a:r>
              <a:rPr lang="fi-FI" sz="2000" dirty="0" err="1"/>
              <a:t>dispatched</a:t>
            </a:r>
            <a:r>
              <a:rPr lang="fi-FI" sz="2000" dirty="0"/>
              <a:t> an </a:t>
            </a:r>
            <a:r>
              <a:rPr lang="fi-FI" sz="2000" dirty="0" err="1"/>
              <a:t>ultimatum</a:t>
            </a:r>
            <a:r>
              <a:rPr lang="fi-FI" sz="2000" dirty="0"/>
              <a:t> to </a:t>
            </a:r>
            <a:r>
              <a:rPr lang="fi-FI" sz="2000" dirty="0" err="1"/>
              <a:t>Russia</a:t>
            </a:r>
            <a:r>
              <a:rPr lang="fi-FI" sz="2000" dirty="0"/>
              <a:t> </a:t>
            </a:r>
            <a:r>
              <a:rPr lang="fi-FI" sz="2000" dirty="0" err="1"/>
              <a:t>warning</a:t>
            </a:r>
            <a:r>
              <a:rPr lang="fi-FI" sz="2000" dirty="0"/>
              <a:t>: The </a:t>
            </a:r>
            <a:r>
              <a:rPr lang="fi-FI" sz="2000" dirty="0" err="1"/>
              <a:t>mobilisation</a:t>
            </a:r>
            <a:r>
              <a:rPr lang="fi-FI" sz="2000" dirty="0"/>
              <a:t> of </a:t>
            </a:r>
            <a:r>
              <a:rPr lang="fi-FI" sz="2000" dirty="0" err="1"/>
              <a:t>Russia</a:t>
            </a:r>
            <a:r>
              <a:rPr lang="fi-FI" sz="2000" dirty="0"/>
              <a:t> </a:t>
            </a:r>
            <a:r>
              <a:rPr lang="fi-FI" sz="2000" dirty="0" err="1"/>
              <a:t>should</a:t>
            </a:r>
            <a:r>
              <a:rPr lang="fi-FI" sz="2000" dirty="0"/>
              <a:t> </a:t>
            </a:r>
            <a:r>
              <a:rPr lang="fi-FI" sz="2000" dirty="0" err="1"/>
              <a:t>be</a:t>
            </a:r>
            <a:r>
              <a:rPr lang="fi-FI" sz="2000" dirty="0"/>
              <a:t> </a:t>
            </a:r>
            <a:r>
              <a:rPr lang="fi-FI" sz="2000" dirty="0" err="1"/>
              <a:t>stopped</a:t>
            </a:r>
            <a:r>
              <a:rPr lang="fi-FI" sz="2000" dirty="0"/>
              <a:t> </a:t>
            </a:r>
            <a:r>
              <a:rPr lang="fi-FI" sz="2000" dirty="0" err="1"/>
              <a:t>within</a:t>
            </a:r>
            <a:r>
              <a:rPr lang="fi-FI" sz="2000" dirty="0"/>
              <a:t> </a:t>
            </a:r>
            <a:r>
              <a:rPr lang="fi-FI" sz="2000" dirty="0" err="1"/>
              <a:t>twelve</a:t>
            </a:r>
            <a:r>
              <a:rPr lang="fi-FI" sz="2000" dirty="0"/>
              <a:t> </a:t>
            </a:r>
            <a:r>
              <a:rPr lang="fi-FI" sz="2000" dirty="0" err="1"/>
              <a:t>hours</a:t>
            </a:r>
            <a:endParaRPr lang="fi-FI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 err="1"/>
              <a:t>When</a:t>
            </a:r>
            <a:r>
              <a:rPr lang="fi-FI" sz="2000" dirty="0"/>
              <a:t> the </a:t>
            </a:r>
            <a:r>
              <a:rPr lang="fi-FI" sz="2000" dirty="0" err="1"/>
              <a:t>ultimatum</a:t>
            </a:r>
            <a:r>
              <a:rPr lang="fi-FI" sz="2000" dirty="0"/>
              <a:t> </a:t>
            </a:r>
            <a:r>
              <a:rPr lang="fi-FI" sz="2000" dirty="0" err="1"/>
              <a:t>expired</a:t>
            </a:r>
            <a:r>
              <a:rPr lang="fi-FI" sz="2000" dirty="0"/>
              <a:t>, Germany </a:t>
            </a:r>
            <a:r>
              <a:rPr lang="fi-FI" sz="2000" dirty="0" err="1"/>
              <a:t>declared</a:t>
            </a:r>
            <a:r>
              <a:rPr lang="fi-FI" sz="2000" dirty="0"/>
              <a:t> </a:t>
            </a:r>
            <a:r>
              <a:rPr lang="fi-FI" sz="2000" dirty="0" err="1"/>
              <a:t>war</a:t>
            </a:r>
            <a:r>
              <a:rPr lang="fi-FI" sz="2000" dirty="0"/>
              <a:t> on </a:t>
            </a:r>
            <a:r>
              <a:rPr lang="fi-FI" sz="2000" dirty="0" err="1"/>
              <a:t>Russia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39801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E99B65-3FD9-43D6-91D5-D9E31CB15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500" b="1" dirty="0"/>
              <a:t>France</a:t>
            </a:r>
          </a:p>
          <a:p>
            <a:r>
              <a:rPr lang="fi-FI" sz="1500" dirty="0"/>
              <a:t>On 31 </a:t>
            </a:r>
            <a:r>
              <a:rPr lang="fi-FI" sz="1500" dirty="0" err="1"/>
              <a:t>July</a:t>
            </a:r>
            <a:r>
              <a:rPr lang="fi-FI" sz="1500" dirty="0"/>
              <a:t> the </a:t>
            </a:r>
            <a:r>
              <a:rPr lang="fi-FI" sz="1500" dirty="0" err="1"/>
              <a:t>French</a:t>
            </a:r>
            <a:r>
              <a:rPr lang="fi-FI" sz="1500" dirty="0"/>
              <a:t> </a:t>
            </a:r>
            <a:r>
              <a:rPr lang="fi-FI" sz="1500" dirty="0" err="1"/>
              <a:t>cabinet</a:t>
            </a:r>
            <a:r>
              <a:rPr lang="fi-FI" sz="1500" dirty="0"/>
              <a:t> </a:t>
            </a:r>
            <a:r>
              <a:rPr lang="fi-FI" sz="1500" dirty="0" err="1"/>
              <a:t>ordered</a:t>
            </a:r>
            <a:r>
              <a:rPr lang="fi-FI" sz="1500" dirty="0"/>
              <a:t> </a:t>
            </a:r>
            <a:r>
              <a:rPr lang="fi-FI" sz="1500" dirty="0" err="1"/>
              <a:t>mobilisation</a:t>
            </a:r>
            <a:r>
              <a:rPr lang="fi-FI" sz="1500" dirty="0"/>
              <a:t> to </a:t>
            </a:r>
            <a:r>
              <a:rPr lang="fi-FI" sz="1500" dirty="0" err="1"/>
              <a:t>start</a:t>
            </a:r>
            <a:r>
              <a:rPr lang="fi-FI" sz="1500" dirty="0"/>
              <a:t> on the </a:t>
            </a:r>
            <a:r>
              <a:rPr lang="fi-FI" sz="1500" dirty="0" err="1"/>
              <a:t>following</a:t>
            </a:r>
            <a:r>
              <a:rPr lang="fi-FI" sz="1500" dirty="0"/>
              <a:t> </a:t>
            </a:r>
            <a:r>
              <a:rPr lang="fi-FI" sz="1500" dirty="0" err="1"/>
              <a:t>day</a:t>
            </a:r>
            <a:endParaRPr lang="fi-FI" sz="1500" dirty="0"/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    </a:t>
            </a:r>
            <a:r>
              <a:rPr lang="fi-FI" sz="1500" dirty="0"/>
              <a:t>The Dual Alliance </a:t>
            </a:r>
            <a:r>
              <a:rPr lang="fi-FI" sz="1500" dirty="0" err="1"/>
              <a:t>bound</a:t>
            </a:r>
            <a:r>
              <a:rPr lang="fi-FI" sz="1500" dirty="0"/>
              <a:t> France to </a:t>
            </a:r>
            <a:r>
              <a:rPr lang="fi-FI" sz="1500" dirty="0" err="1"/>
              <a:t>come</a:t>
            </a:r>
            <a:r>
              <a:rPr lang="fi-FI" sz="1500" dirty="0"/>
              <a:t> to the help of </a:t>
            </a:r>
            <a:r>
              <a:rPr lang="fi-FI" sz="1500" dirty="0" err="1"/>
              <a:t>Russia</a:t>
            </a:r>
            <a:endParaRPr lang="fi-FI" sz="1500" dirty="0"/>
          </a:p>
          <a:p>
            <a:pPr marL="0" indent="0">
              <a:buNone/>
            </a:pPr>
            <a:endParaRPr lang="fi-FI" sz="1500" dirty="0"/>
          </a:p>
          <a:p>
            <a:r>
              <a:rPr lang="fi-FI" sz="1500" dirty="0" err="1"/>
              <a:t>Because</a:t>
            </a:r>
            <a:r>
              <a:rPr lang="fi-FI" sz="1500" dirty="0"/>
              <a:t> of the </a:t>
            </a:r>
            <a:r>
              <a:rPr lang="fi-FI" sz="1500" dirty="0" err="1"/>
              <a:t>Schlieffen</a:t>
            </a:r>
            <a:r>
              <a:rPr lang="fi-FI" sz="1500" dirty="0"/>
              <a:t> Plan </a:t>
            </a:r>
            <a:r>
              <a:rPr lang="fi-FI" sz="1500" b="1" dirty="0"/>
              <a:t>Germany</a:t>
            </a:r>
            <a:r>
              <a:rPr lang="fi-FI" sz="1500" dirty="0"/>
              <a:t> </a:t>
            </a:r>
            <a:r>
              <a:rPr lang="fi-FI" sz="1500" dirty="0" err="1"/>
              <a:t>could</a:t>
            </a:r>
            <a:r>
              <a:rPr lang="fi-FI" sz="1500" dirty="0"/>
              <a:t> </a:t>
            </a:r>
            <a:r>
              <a:rPr lang="fi-FI" sz="1500" dirty="0" err="1"/>
              <a:t>not</a:t>
            </a:r>
            <a:r>
              <a:rPr lang="fi-FI" sz="1500" dirty="0"/>
              <a:t> </a:t>
            </a:r>
            <a:r>
              <a:rPr lang="fi-FI" sz="1500" dirty="0" err="1"/>
              <a:t>afford</a:t>
            </a:r>
            <a:r>
              <a:rPr lang="fi-FI" sz="1500" dirty="0"/>
              <a:t> to </a:t>
            </a:r>
            <a:r>
              <a:rPr lang="fi-FI" sz="1500" dirty="0" err="1"/>
              <a:t>wait</a:t>
            </a:r>
            <a:r>
              <a:rPr lang="fi-FI" sz="1500" dirty="0"/>
              <a:t> for France to </a:t>
            </a:r>
            <a:r>
              <a:rPr lang="fi-FI" sz="1500" dirty="0" err="1"/>
              <a:t>declare</a:t>
            </a:r>
            <a:r>
              <a:rPr lang="fi-FI" sz="1500" dirty="0"/>
              <a:t> </a:t>
            </a:r>
            <a:r>
              <a:rPr lang="fi-FI" sz="1500" dirty="0" err="1"/>
              <a:t>war</a:t>
            </a:r>
            <a:r>
              <a:rPr lang="fi-FI" sz="1500" dirty="0"/>
              <a:t> </a:t>
            </a:r>
          </a:p>
          <a:p>
            <a:r>
              <a:rPr lang="fi-FI" sz="1500" dirty="0"/>
              <a:t>On 2 August </a:t>
            </a:r>
            <a:r>
              <a:rPr lang="fi-FI" sz="1500" dirty="0" err="1"/>
              <a:t>Germany’s</a:t>
            </a:r>
            <a:r>
              <a:rPr lang="fi-FI" sz="1500" dirty="0"/>
              <a:t> </a:t>
            </a:r>
            <a:r>
              <a:rPr lang="fi-FI" sz="1500" dirty="0" err="1"/>
              <a:t>ultimatum</a:t>
            </a:r>
            <a:r>
              <a:rPr lang="fi-FI" sz="1500" dirty="0"/>
              <a:t> to </a:t>
            </a:r>
            <a:r>
              <a:rPr lang="fi-FI" sz="1500" dirty="0" err="1"/>
              <a:t>Belgium</a:t>
            </a:r>
            <a:r>
              <a:rPr lang="fi-FI" sz="1500" dirty="0"/>
              <a:t> </a:t>
            </a:r>
            <a:r>
              <a:rPr lang="fi-FI" sz="1500" dirty="0" err="1"/>
              <a:t>demanding</a:t>
            </a:r>
            <a:r>
              <a:rPr lang="fi-FI" sz="1500" dirty="0"/>
              <a:t> a </a:t>
            </a:r>
            <a:r>
              <a:rPr lang="fi-FI" sz="1500" dirty="0" err="1"/>
              <a:t>free</a:t>
            </a:r>
            <a:r>
              <a:rPr lang="fi-FI" sz="1500" dirty="0"/>
              <a:t> </a:t>
            </a:r>
            <a:r>
              <a:rPr lang="fi-FI" sz="1500" dirty="0" err="1"/>
              <a:t>passage</a:t>
            </a:r>
            <a:r>
              <a:rPr lang="fi-FI" sz="1500" dirty="0"/>
              <a:t> for </a:t>
            </a:r>
            <a:r>
              <a:rPr lang="fi-FI" sz="1500" dirty="0" err="1"/>
              <a:t>their</a:t>
            </a:r>
            <a:r>
              <a:rPr lang="fi-FI" sz="1500" dirty="0"/>
              <a:t> </a:t>
            </a:r>
            <a:r>
              <a:rPr lang="fi-FI" sz="1500" dirty="0" err="1"/>
              <a:t>troops</a:t>
            </a:r>
            <a:r>
              <a:rPr lang="fi-FI" sz="1500" dirty="0"/>
              <a:t> </a:t>
            </a:r>
            <a:r>
              <a:rPr lang="fi-FI" sz="1500" dirty="0">
                <a:sym typeface="Wingdings" panose="05000000000000000000" pitchFamily="2" charset="2"/>
              </a:rPr>
              <a:t> </a:t>
            </a:r>
            <a:r>
              <a:rPr lang="fi-FI" sz="1500" dirty="0" err="1">
                <a:sym typeface="Wingdings" panose="05000000000000000000" pitchFamily="2" charset="2"/>
              </a:rPr>
              <a:t>when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rejected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next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day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by</a:t>
            </a:r>
            <a:r>
              <a:rPr lang="fi-FI" sz="1500" dirty="0">
                <a:sym typeface="Wingdings" panose="05000000000000000000" pitchFamily="2" charset="2"/>
              </a:rPr>
              <a:t> the Belgian </a:t>
            </a:r>
            <a:r>
              <a:rPr lang="fi-FI" sz="1500" dirty="0" err="1">
                <a:sym typeface="Wingdings" panose="05000000000000000000" pitchFamily="2" charset="2"/>
              </a:rPr>
              <a:t>government</a:t>
            </a:r>
            <a:r>
              <a:rPr lang="fi-FI" sz="1500" dirty="0">
                <a:sym typeface="Wingdings" panose="05000000000000000000" pitchFamily="2" charset="2"/>
              </a:rPr>
              <a:t>, </a:t>
            </a:r>
            <a:r>
              <a:rPr lang="fi-FI" sz="1500" dirty="0" err="1">
                <a:sym typeface="Wingdings" panose="05000000000000000000" pitchFamily="2" charset="2"/>
              </a:rPr>
              <a:t>orders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were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given</a:t>
            </a:r>
            <a:r>
              <a:rPr lang="fi-FI" sz="1500" dirty="0">
                <a:sym typeface="Wingdings" panose="05000000000000000000" pitchFamily="2" charset="2"/>
              </a:rPr>
              <a:t> to the </a:t>
            </a:r>
            <a:r>
              <a:rPr lang="fi-FI" sz="1500" dirty="0" err="1">
                <a:sym typeface="Wingdings" panose="05000000000000000000" pitchFamily="2" charset="2"/>
              </a:rPr>
              <a:t>German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army</a:t>
            </a:r>
            <a:r>
              <a:rPr lang="fi-FI" sz="1500" dirty="0">
                <a:sym typeface="Wingdings" panose="05000000000000000000" pitchFamily="2" charset="2"/>
              </a:rPr>
              <a:t> to </a:t>
            </a:r>
            <a:r>
              <a:rPr lang="fi-FI" sz="1500" dirty="0" err="1">
                <a:sym typeface="Wingdings" panose="05000000000000000000" pitchFamily="2" charset="2"/>
              </a:rPr>
              <a:t>advance</a:t>
            </a:r>
            <a:r>
              <a:rPr lang="fi-FI" sz="1500" dirty="0">
                <a:sym typeface="Wingdings" panose="05000000000000000000" pitchFamily="2" charset="2"/>
              </a:rPr>
              <a:t> into </a:t>
            </a:r>
            <a:r>
              <a:rPr lang="fi-FI" sz="1500" dirty="0" err="1">
                <a:sym typeface="Wingdings" panose="05000000000000000000" pitchFamily="2" charset="2"/>
              </a:rPr>
              <a:t>Belgium</a:t>
            </a:r>
            <a:r>
              <a:rPr lang="fi-FI" sz="1500" dirty="0">
                <a:sym typeface="Wingdings" panose="05000000000000000000" pitchFamily="2" charset="2"/>
              </a:rPr>
              <a:t> and </a:t>
            </a:r>
            <a:r>
              <a:rPr lang="fi-FI" sz="1500" dirty="0" err="1">
                <a:sym typeface="Wingdings" panose="05000000000000000000" pitchFamily="2" charset="2"/>
              </a:rPr>
              <a:t>war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was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declared</a:t>
            </a:r>
            <a:r>
              <a:rPr lang="fi-FI" sz="1500" dirty="0">
                <a:sym typeface="Wingdings" panose="05000000000000000000" pitchFamily="2" charset="2"/>
              </a:rPr>
              <a:t> on France</a:t>
            </a:r>
            <a:endParaRPr lang="fi-FI" sz="15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3C6B15-B8CA-4C09-B910-292975196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France - </a:t>
            </a:r>
            <a:r>
              <a:rPr lang="fi-FI" dirty="0" err="1">
                <a:solidFill>
                  <a:srgbClr val="FFFFFF"/>
                </a:solidFill>
              </a:rPr>
              <a:t>bound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 dirty="0" err="1">
                <a:solidFill>
                  <a:srgbClr val="FFFFFF"/>
                </a:solidFill>
              </a:rPr>
              <a:t>by</a:t>
            </a:r>
            <a:r>
              <a:rPr lang="fi-FI" dirty="0">
                <a:solidFill>
                  <a:srgbClr val="FFFFFF"/>
                </a:solidFill>
              </a:rPr>
              <a:t> the Dual Alliance </a:t>
            </a:r>
          </a:p>
        </p:txBody>
      </p:sp>
    </p:spTree>
    <p:extLst>
      <p:ext uri="{BB962C8B-B14F-4D97-AF65-F5344CB8AC3E}">
        <p14:creationId xmlns:p14="http://schemas.microsoft.com/office/powerpoint/2010/main" val="187682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1A14FB1F-6AFE-4375-A976-177C9315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 err="1">
                <a:solidFill>
                  <a:srgbClr val="FFFFFF"/>
                </a:solidFill>
              </a:rPr>
              <a:t>Britain’s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 dirty="0" err="1">
                <a:solidFill>
                  <a:srgbClr val="FFFFFF"/>
                </a:solidFill>
              </a:rPr>
              <a:t>guarantee</a:t>
            </a:r>
            <a:r>
              <a:rPr lang="fi-FI" dirty="0">
                <a:solidFill>
                  <a:srgbClr val="FFFFFF"/>
                </a:solidFill>
              </a:rPr>
              <a:t> on Belgian </a:t>
            </a:r>
            <a:r>
              <a:rPr lang="fi-FI" dirty="0" err="1">
                <a:solidFill>
                  <a:srgbClr val="FFFFFF"/>
                </a:solidFill>
              </a:rPr>
              <a:t>neutrality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24CCBE7-DE79-43B4-9E3C-82C655E5E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500" b="1" dirty="0"/>
              <a:t>Great Britain</a:t>
            </a:r>
          </a:p>
          <a:p>
            <a:pPr marL="0" indent="0">
              <a:buNone/>
            </a:pPr>
            <a:r>
              <a:rPr lang="fi-FI" sz="1500" b="1" dirty="0"/>
              <a:t>* </a:t>
            </a:r>
            <a:r>
              <a:rPr lang="fi-FI" sz="1500" dirty="0"/>
              <a:t>On 27 </a:t>
            </a:r>
            <a:r>
              <a:rPr lang="fi-FI" sz="1500" dirty="0" err="1"/>
              <a:t>July</a:t>
            </a:r>
            <a:r>
              <a:rPr lang="fi-FI" sz="1500" dirty="0"/>
              <a:t> the British </a:t>
            </a:r>
            <a:r>
              <a:rPr lang="fi-FI" sz="1500" dirty="0" err="1"/>
              <a:t>foreign</a:t>
            </a:r>
            <a:r>
              <a:rPr lang="fi-FI" sz="1500" dirty="0"/>
              <a:t> </a:t>
            </a:r>
            <a:r>
              <a:rPr lang="fi-FI" sz="1500" dirty="0" err="1"/>
              <a:t>minister</a:t>
            </a:r>
            <a:r>
              <a:rPr lang="fi-FI" sz="1500" dirty="0"/>
              <a:t> Sir Edward </a:t>
            </a:r>
            <a:r>
              <a:rPr lang="fi-FI" sz="1500" dirty="0" err="1"/>
              <a:t>Grey</a:t>
            </a:r>
            <a:r>
              <a:rPr lang="fi-FI" sz="1500" dirty="0"/>
              <a:t> </a:t>
            </a:r>
            <a:r>
              <a:rPr lang="fi-FI" sz="1500" dirty="0" err="1"/>
              <a:t>suggested</a:t>
            </a:r>
            <a:r>
              <a:rPr lang="fi-FI" sz="1500" dirty="0"/>
              <a:t> a </a:t>
            </a:r>
            <a:r>
              <a:rPr lang="fi-FI" sz="1500" dirty="0" err="1"/>
              <a:t>conference</a:t>
            </a:r>
            <a:r>
              <a:rPr lang="fi-FI" sz="1500" dirty="0"/>
              <a:t> in London to </a:t>
            </a:r>
            <a:r>
              <a:rPr lang="fi-FI" sz="1500" dirty="0" err="1"/>
              <a:t>discuss</a:t>
            </a:r>
            <a:r>
              <a:rPr lang="fi-FI" sz="1500" dirty="0"/>
              <a:t> the </a:t>
            </a:r>
            <a:r>
              <a:rPr lang="fi-FI" sz="1500" dirty="0" err="1"/>
              <a:t>crisis</a:t>
            </a:r>
            <a:r>
              <a:rPr lang="fi-FI" sz="1500" dirty="0"/>
              <a:t> in the </a:t>
            </a:r>
            <a:r>
              <a:rPr lang="fi-FI" sz="1500" dirty="0" err="1"/>
              <a:t>Balkans</a:t>
            </a:r>
            <a:endParaRPr lang="fi-FI" sz="1500" dirty="0"/>
          </a:p>
          <a:p>
            <a:pPr marL="0" indent="0">
              <a:buNone/>
            </a:pPr>
            <a:r>
              <a:rPr lang="fi-FI" sz="1500" dirty="0">
                <a:sym typeface="Wingdings" panose="05000000000000000000" pitchFamily="2" charset="2"/>
              </a:rPr>
              <a:t> </a:t>
            </a:r>
            <a:r>
              <a:rPr lang="fi-FI" sz="1500" dirty="0" err="1">
                <a:sym typeface="Wingdings" panose="05000000000000000000" pitchFamily="2" charset="2"/>
              </a:rPr>
              <a:t>was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backed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by</a:t>
            </a:r>
            <a:r>
              <a:rPr lang="fi-FI" sz="1500" dirty="0">
                <a:sym typeface="Wingdings" panose="05000000000000000000" pitchFamily="2" charset="2"/>
              </a:rPr>
              <a:t> the </a:t>
            </a:r>
            <a:r>
              <a:rPr lang="fi-FI" sz="1500" dirty="0" err="1">
                <a:sym typeface="Wingdings" panose="05000000000000000000" pitchFamily="2" charset="2"/>
              </a:rPr>
              <a:t>French</a:t>
            </a:r>
            <a:r>
              <a:rPr lang="fi-FI" sz="1500" dirty="0">
                <a:sym typeface="Wingdings" panose="05000000000000000000" pitchFamily="2" charset="2"/>
              </a:rPr>
              <a:t> and the </a:t>
            </a:r>
            <a:r>
              <a:rPr lang="fi-FI" sz="1500" dirty="0" err="1">
                <a:sym typeface="Wingdings" panose="05000000000000000000" pitchFamily="2" charset="2"/>
              </a:rPr>
              <a:t>Italians</a:t>
            </a:r>
            <a:r>
              <a:rPr lang="fi-FI" sz="1500" dirty="0">
                <a:sym typeface="Wingdings" panose="05000000000000000000" pitchFamily="2" charset="2"/>
              </a:rPr>
              <a:t>, </a:t>
            </a:r>
            <a:r>
              <a:rPr lang="fi-FI" sz="1500" dirty="0" err="1">
                <a:sym typeface="Wingdings" panose="05000000000000000000" pitchFamily="2" charset="2"/>
              </a:rPr>
              <a:t>but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Germans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argued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that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only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direct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Austro</a:t>
            </a:r>
            <a:r>
              <a:rPr lang="fi-FI" sz="1500" dirty="0">
                <a:sym typeface="Wingdings" panose="05000000000000000000" pitchFamily="2" charset="2"/>
              </a:rPr>
              <a:t>-Russian </a:t>
            </a:r>
            <a:r>
              <a:rPr lang="fi-FI" sz="1500" dirty="0" err="1">
                <a:sym typeface="Wingdings" panose="05000000000000000000" pitchFamily="2" charset="2"/>
              </a:rPr>
              <a:t>negotiations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could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solve</a:t>
            </a:r>
            <a:r>
              <a:rPr lang="fi-FI" sz="1500" dirty="0">
                <a:sym typeface="Wingdings" panose="05000000000000000000" pitchFamily="2" charset="2"/>
              </a:rPr>
              <a:t> the </a:t>
            </a:r>
            <a:r>
              <a:rPr lang="fi-FI" sz="1500" dirty="0" err="1">
                <a:sym typeface="Wingdings" panose="05000000000000000000" pitchFamily="2" charset="2"/>
              </a:rPr>
              <a:t>problem</a:t>
            </a:r>
            <a:endParaRPr lang="fi-FI" sz="1500" dirty="0">
              <a:sym typeface="Wingdings" panose="05000000000000000000" pitchFamily="2" charset="2"/>
            </a:endParaRPr>
          </a:p>
          <a:p>
            <a:r>
              <a:rPr lang="fi-FI" sz="1500" dirty="0" err="1">
                <a:sym typeface="Wingdings" panose="05000000000000000000" pitchFamily="2" charset="2"/>
              </a:rPr>
              <a:t>Grey</a:t>
            </a:r>
            <a:r>
              <a:rPr lang="fi-FI" sz="1500" dirty="0">
                <a:sym typeface="Wingdings" panose="05000000000000000000" pitchFamily="2" charset="2"/>
              </a:rPr>
              <a:t>: the </a:t>
            </a:r>
            <a:r>
              <a:rPr lang="fi-FI" sz="1500" dirty="0" err="1">
                <a:sym typeface="Wingdings" panose="05000000000000000000" pitchFamily="2" charset="2"/>
              </a:rPr>
              <a:t>possibility</a:t>
            </a:r>
            <a:r>
              <a:rPr lang="fi-FI" sz="1500" dirty="0">
                <a:sym typeface="Wingdings" panose="05000000000000000000" pitchFamily="2" charset="2"/>
              </a:rPr>
              <a:t> of British </a:t>
            </a:r>
            <a:r>
              <a:rPr lang="fi-FI" sz="1500" dirty="0" err="1">
                <a:sym typeface="Wingdings" panose="05000000000000000000" pitchFamily="2" charset="2"/>
              </a:rPr>
              <a:t>declaration</a:t>
            </a:r>
            <a:r>
              <a:rPr lang="fi-FI" sz="1500" dirty="0">
                <a:sym typeface="Wingdings" panose="05000000000000000000" pitchFamily="2" charset="2"/>
              </a:rPr>
              <a:t> of </a:t>
            </a:r>
            <a:r>
              <a:rPr lang="fi-FI" sz="1500" dirty="0" err="1">
                <a:sym typeface="Wingdings" panose="05000000000000000000" pitchFamily="2" charset="2"/>
              </a:rPr>
              <a:t>war</a:t>
            </a:r>
            <a:r>
              <a:rPr lang="fi-FI" sz="1500" dirty="0">
                <a:sym typeface="Wingdings" panose="05000000000000000000" pitchFamily="2" charset="2"/>
              </a:rPr>
              <a:t> on Germany </a:t>
            </a:r>
            <a:r>
              <a:rPr lang="fi-FI" sz="1500" dirty="0" err="1">
                <a:sym typeface="Wingdings" panose="05000000000000000000" pitchFamily="2" charset="2"/>
              </a:rPr>
              <a:t>if</a:t>
            </a:r>
            <a:r>
              <a:rPr lang="fi-FI" sz="1500" dirty="0">
                <a:sym typeface="Wingdings" panose="05000000000000000000" pitchFamily="2" charset="2"/>
              </a:rPr>
              <a:t> France </a:t>
            </a:r>
            <a:r>
              <a:rPr lang="fi-FI" sz="1500" dirty="0" err="1">
                <a:sym typeface="Wingdings" panose="05000000000000000000" pitchFamily="2" charset="2"/>
              </a:rPr>
              <a:t>attacked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by</a:t>
            </a:r>
            <a:r>
              <a:rPr lang="fi-FI" sz="1500" dirty="0">
                <a:sym typeface="Wingdings" panose="05000000000000000000" pitchFamily="2" charset="2"/>
              </a:rPr>
              <a:t> Germany  </a:t>
            </a:r>
            <a:r>
              <a:rPr lang="fi-FI" sz="1500" dirty="0" err="1">
                <a:sym typeface="Wingdings" panose="05000000000000000000" pitchFamily="2" charset="2"/>
              </a:rPr>
              <a:t>However</a:t>
            </a:r>
            <a:r>
              <a:rPr lang="fi-FI" sz="1500" dirty="0">
                <a:sym typeface="Wingdings" panose="05000000000000000000" pitchFamily="2" charset="2"/>
              </a:rPr>
              <a:t>, the </a:t>
            </a:r>
            <a:r>
              <a:rPr lang="fi-FI" sz="1500" dirty="0" err="1">
                <a:sym typeface="Wingdings" panose="05000000000000000000" pitchFamily="2" charset="2"/>
              </a:rPr>
              <a:t>cabinet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was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divided</a:t>
            </a:r>
            <a:r>
              <a:rPr lang="fi-FI" sz="1500" dirty="0">
                <a:sym typeface="Wingdings" panose="05000000000000000000" pitchFamily="2" charset="2"/>
              </a:rPr>
              <a:t> on the </a:t>
            </a:r>
            <a:r>
              <a:rPr lang="fi-FI" sz="1500" dirty="0" err="1">
                <a:sym typeface="Wingdings" panose="05000000000000000000" pitchFamily="2" charset="2"/>
              </a:rPr>
              <a:t>vital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issue</a:t>
            </a:r>
            <a:r>
              <a:rPr lang="fi-FI" sz="1500" dirty="0">
                <a:sym typeface="Wingdings" panose="05000000000000000000" pitchFamily="2" charset="2"/>
              </a:rPr>
              <a:t> of </a:t>
            </a:r>
            <a:r>
              <a:rPr lang="fi-FI" sz="1500" dirty="0" err="1">
                <a:sym typeface="Wingdings" panose="05000000000000000000" pitchFamily="2" charset="2"/>
              </a:rPr>
              <a:t>peace</a:t>
            </a:r>
            <a:endParaRPr lang="fi-FI" sz="1500" dirty="0">
              <a:sym typeface="Wingdings" panose="05000000000000000000" pitchFamily="2" charset="2"/>
            </a:endParaRPr>
          </a:p>
          <a:p>
            <a:r>
              <a:rPr lang="fi-FI" sz="1500" dirty="0">
                <a:sym typeface="Wingdings" panose="05000000000000000000" pitchFamily="2" charset="2"/>
              </a:rPr>
              <a:t>Germany </a:t>
            </a:r>
            <a:r>
              <a:rPr lang="fi-FI" sz="1500" dirty="0" err="1">
                <a:sym typeface="Wingdings" panose="05000000000000000000" pitchFamily="2" charset="2"/>
              </a:rPr>
              <a:t>attempted</a:t>
            </a:r>
            <a:r>
              <a:rPr lang="fi-FI" sz="1500" dirty="0">
                <a:sym typeface="Wingdings" panose="05000000000000000000" pitchFamily="2" charset="2"/>
              </a:rPr>
              <a:t> to </a:t>
            </a:r>
            <a:r>
              <a:rPr lang="fi-FI" sz="1500" dirty="0" err="1">
                <a:sym typeface="Wingdings" panose="05000000000000000000" pitchFamily="2" charset="2"/>
              </a:rPr>
              <a:t>persuade</a:t>
            </a:r>
            <a:r>
              <a:rPr lang="fi-FI" sz="1500" dirty="0">
                <a:sym typeface="Wingdings" panose="05000000000000000000" pitchFamily="2" charset="2"/>
              </a:rPr>
              <a:t> Britain to </a:t>
            </a:r>
            <a:r>
              <a:rPr lang="fi-FI" sz="1500" dirty="0" err="1">
                <a:sym typeface="Wingdings" panose="05000000000000000000" pitchFamily="2" charset="2"/>
              </a:rPr>
              <a:t>remain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neutral</a:t>
            </a:r>
            <a:endParaRPr lang="fi-FI" sz="1500" dirty="0">
              <a:sym typeface="Wingdings" panose="05000000000000000000" pitchFamily="2" charset="2"/>
            </a:endParaRPr>
          </a:p>
          <a:p>
            <a:r>
              <a:rPr lang="fi-FI" sz="1500" dirty="0">
                <a:sym typeface="Wingdings" panose="05000000000000000000" pitchFamily="2" charset="2"/>
              </a:rPr>
              <a:t>As a </a:t>
            </a:r>
            <a:r>
              <a:rPr lang="fi-FI" sz="1500" dirty="0" err="1">
                <a:sym typeface="Wingdings" panose="05000000000000000000" pitchFamily="2" charset="2"/>
              </a:rPr>
              <a:t>result</a:t>
            </a:r>
            <a:r>
              <a:rPr lang="fi-FI" sz="1500" dirty="0">
                <a:sym typeface="Wingdings" panose="05000000000000000000" pitchFamily="2" charset="2"/>
              </a:rPr>
              <a:t> of the </a:t>
            </a:r>
            <a:r>
              <a:rPr lang="fi-FI" sz="1500" dirty="0" err="1">
                <a:sym typeface="Wingdings" panose="05000000000000000000" pitchFamily="2" charset="2"/>
              </a:rPr>
              <a:t>German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violation</a:t>
            </a:r>
            <a:r>
              <a:rPr lang="fi-FI" sz="1500" dirty="0">
                <a:sym typeface="Wingdings" panose="05000000000000000000" pitchFamily="2" charset="2"/>
              </a:rPr>
              <a:t> of </a:t>
            </a:r>
            <a:r>
              <a:rPr lang="fi-FI" sz="1500" dirty="0" err="1">
                <a:sym typeface="Wingdings" panose="05000000000000000000" pitchFamily="2" charset="2"/>
              </a:rPr>
              <a:t>Belgium</a:t>
            </a:r>
            <a:r>
              <a:rPr lang="fi-FI" sz="1500" dirty="0">
                <a:sym typeface="Wingdings" panose="05000000000000000000" pitchFamily="2" charset="2"/>
              </a:rPr>
              <a:t> on 4 August </a:t>
            </a:r>
            <a:r>
              <a:rPr lang="fi-FI" sz="1500" dirty="0" err="1">
                <a:sym typeface="Wingdings" panose="05000000000000000000" pitchFamily="2" charset="2"/>
              </a:rPr>
              <a:t>Grey</a:t>
            </a:r>
            <a:r>
              <a:rPr lang="fi-FI" sz="1500" dirty="0">
                <a:sym typeface="Wingdings" panose="05000000000000000000" pitchFamily="2" charset="2"/>
              </a:rPr>
              <a:t> and the ’</a:t>
            </a:r>
            <a:r>
              <a:rPr lang="fi-FI" sz="1500" dirty="0" err="1">
                <a:sym typeface="Wingdings" panose="05000000000000000000" pitchFamily="2" charset="2"/>
              </a:rPr>
              <a:t>war</a:t>
            </a:r>
            <a:r>
              <a:rPr lang="fi-FI" sz="1500" dirty="0">
                <a:sym typeface="Wingdings" panose="05000000000000000000" pitchFamily="2" charset="2"/>
              </a:rPr>
              <a:t> party’ </a:t>
            </a:r>
            <a:r>
              <a:rPr lang="fi-FI" sz="1500" dirty="0" err="1">
                <a:sym typeface="Wingdings" panose="05000000000000000000" pitchFamily="2" charset="2"/>
              </a:rPr>
              <a:t>win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over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those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cabinet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>
                <a:sym typeface="Wingdings" panose="05000000000000000000" pitchFamily="2" charset="2"/>
              </a:rPr>
              <a:t>members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hoping</a:t>
            </a:r>
            <a:r>
              <a:rPr lang="fi-FI" sz="1500" dirty="0">
                <a:sym typeface="Wingdings" panose="05000000000000000000" pitchFamily="2" charset="2"/>
              </a:rPr>
              <a:t> to </a:t>
            </a:r>
            <a:r>
              <a:rPr lang="fi-FI" sz="1500" dirty="0" err="1">
                <a:sym typeface="Wingdings" panose="05000000000000000000" pitchFamily="2" charset="2"/>
              </a:rPr>
              <a:t>keep</a:t>
            </a:r>
            <a:r>
              <a:rPr lang="fi-FI" sz="1500" dirty="0">
                <a:sym typeface="Wingdings" panose="05000000000000000000" pitchFamily="2" charset="2"/>
              </a:rPr>
              <a:t> Britain out of </a:t>
            </a:r>
            <a:r>
              <a:rPr lang="fi-FI" sz="1500" dirty="0" err="1">
                <a:sym typeface="Wingdings" panose="05000000000000000000" pitchFamily="2" charset="2"/>
              </a:rPr>
              <a:t>war</a:t>
            </a:r>
            <a:r>
              <a:rPr lang="fi-FI" sz="1500" dirty="0">
                <a:sym typeface="Wingdings" panose="05000000000000000000" pitchFamily="2" charset="2"/>
              </a:rPr>
              <a:t>  an </a:t>
            </a:r>
            <a:r>
              <a:rPr lang="fi-FI" sz="1500" dirty="0" err="1">
                <a:sym typeface="Wingdings" panose="05000000000000000000" pitchFamily="2" charset="2"/>
              </a:rPr>
              <a:t>ultimatum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was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sent</a:t>
            </a:r>
            <a:r>
              <a:rPr lang="fi-FI" sz="1500" dirty="0">
                <a:sym typeface="Wingdings" panose="05000000000000000000" pitchFamily="2" charset="2"/>
              </a:rPr>
              <a:t> to Berlin and </a:t>
            </a:r>
            <a:r>
              <a:rPr lang="fi-FI" sz="1500" dirty="0" err="1">
                <a:sym typeface="Wingdings" panose="05000000000000000000" pitchFamily="2" charset="2"/>
              </a:rPr>
              <a:t>when</a:t>
            </a:r>
            <a:r>
              <a:rPr lang="fi-FI" sz="1500" dirty="0">
                <a:sym typeface="Wingdings" panose="05000000000000000000" pitchFamily="2" charset="2"/>
              </a:rPr>
              <a:t> it </a:t>
            </a:r>
            <a:r>
              <a:rPr lang="fi-FI" sz="1500" dirty="0" err="1">
                <a:sym typeface="Wingdings" panose="05000000000000000000" pitchFamily="2" charset="2"/>
              </a:rPr>
              <a:t>expired</a:t>
            </a:r>
            <a:r>
              <a:rPr lang="fi-FI" sz="1500" dirty="0">
                <a:sym typeface="Wingdings" panose="05000000000000000000" pitchFamily="2" charset="2"/>
              </a:rPr>
              <a:t> Britain </a:t>
            </a:r>
            <a:r>
              <a:rPr lang="fi-FI" sz="1500" dirty="0" err="1">
                <a:sym typeface="Wingdings" panose="05000000000000000000" pitchFamily="2" charset="2"/>
              </a:rPr>
              <a:t>was</a:t>
            </a:r>
            <a:r>
              <a:rPr lang="fi-FI" sz="1500" dirty="0">
                <a:sym typeface="Wingdings" panose="05000000000000000000" pitchFamily="2" charset="2"/>
              </a:rPr>
              <a:t> at </a:t>
            </a:r>
            <a:r>
              <a:rPr lang="fi-FI" sz="1500" dirty="0" err="1">
                <a:sym typeface="Wingdings" panose="05000000000000000000" pitchFamily="2" charset="2"/>
              </a:rPr>
              <a:t>war</a:t>
            </a:r>
            <a:r>
              <a:rPr lang="fi-FI" sz="1500" dirty="0">
                <a:sym typeface="Wingdings" panose="05000000000000000000" pitchFamily="2" charset="2"/>
              </a:rPr>
              <a:t> </a:t>
            </a:r>
            <a:r>
              <a:rPr lang="fi-FI" sz="1500" dirty="0" err="1">
                <a:sym typeface="Wingdings" panose="05000000000000000000" pitchFamily="2" charset="2"/>
              </a:rPr>
              <a:t>with</a:t>
            </a:r>
            <a:r>
              <a:rPr lang="fi-FI" sz="1500" dirty="0">
                <a:sym typeface="Wingdings" panose="05000000000000000000" pitchFamily="2" charset="2"/>
              </a:rPr>
              <a:t> Germany </a:t>
            </a:r>
          </a:p>
          <a:p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67678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F753B-D92E-4D0F-9716-03BEE8BB6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Why</a:t>
            </a:r>
            <a:r>
              <a:rPr lang="fi-FI" dirty="0"/>
              <a:t> as a </a:t>
            </a:r>
            <a:r>
              <a:rPr lang="fi-FI" dirty="0" err="1"/>
              <a:t>result</a:t>
            </a:r>
            <a:r>
              <a:rPr lang="fi-FI" dirty="0"/>
              <a:t> of the </a:t>
            </a:r>
            <a:r>
              <a:rPr lang="fi-FI" i="1" dirty="0" err="1"/>
              <a:t>July</a:t>
            </a:r>
            <a:r>
              <a:rPr lang="fi-FI" i="1" dirty="0"/>
              <a:t> </a:t>
            </a:r>
            <a:r>
              <a:rPr lang="fi-FI" i="1" dirty="0" err="1"/>
              <a:t>crisis</a:t>
            </a:r>
            <a:r>
              <a:rPr lang="fi-FI" i="1" dirty="0"/>
              <a:t> </a:t>
            </a:r>
            <a:r>
              <a:rPr lang="fi-FI" dirty="0" err="1"/>
              <a:t>was</a:t>
            </a:r>
            <a:r>
              <a:rPr lang="fi-FI" dirty="0"/>
              <a:t> a ’Great </a:t>
            </a:r>
            <a:r>
              <a:rPr lang="fi-FI"/>
              <a:t>War</a:t>
            </a:r>
            <a:r>
              <a:rPr lang="fi-FI" dirty="0"/>
              <a:t>’ </a:t>
            </a:r>
            <a:r>
              <a:rPr lang="fi-FI" dirty="0" err="1"/>
              <a:t>instead</a:t>
            </a:r>
            <a:r>
              <a:rPr lang="fi-FI" dirty="0"/>
              <a:t> of </a:t>
            </a:r>
            <a:r>
              <a:rPr lang="fi-FI" dirty="0" err="1"/>
              <a:t>being</a:t>
            </a:r>
            <a:r>
              <a:rPr lang="fi-FI" dirty="0"/>
              <a:t> just a ’Third Balkan </a:t>
            </a:r>
            <a:r>
              <a:rPr lang="fi-FI" dirty="0" err="1"/>
              <a:t>War</a:t>
            </a:r>
            <a:r>
              <a:rPr lang="fi-FI" dirty="0"/>
              <a:t>’?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BEAA26-E78D-44DF-BF09-DEF659496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1) </a:t>
            </a:r>
            <a:r>
              <a:rPr lang="fi-FI" dirty="0" err="1"/>
              <a:t>Compare</a:t>
            </a:r>
            <a:r>
              <a:rPr lang="fi-FI" dirty="0"/>
              <a:t>/ </a:t>
            </a:r>
            <a:r>
              <a:rPr lang="fi-FI" dirty="0" err="1"/>
              <a:t>contrast</a:t>
            </a:r>
            <a:r>
              <a:rPr lang="fi-FI" dirty="0"/>
              <a:t> the </a:t>
            </a:r>
            <a:r>
              <a:rPr lang="fi-FI" dirty="0" err="1"/>
              <a:t>situation</a:t>
            </a:r>
            <a:r>
              <a:rPr lang="fi-FI" dirty="0"/>
              <a:t> in the summer 1914 to the </a:t>
            </a:r>
            <a:r>
              <a:rPr lang="fi-FI" dirty="0" err="1"/>
              <a:t>events</a:t>
            </a:r>
            <a:r>
              <a:rPr lang="fi-FI" dirty="0"/>
              <a:t> of the 1912 and the 1913 Balkan </a:t>
            </a:r>
            <a:r>
              <a:rPr lang="fi-FI" dirty="0" err="1"/>
              <a:t>wars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2) </a:t>
            </a:r>
            <a:r>
              <a:rPr lang="fi-FI" dirty="0" err="1"/>
              <a:t>Assess</a:t>
            </a:r>
            <a:r>
              <a:rPr lang="fi-FI" dirty="0"/>
              <a:t> the </a:t>
            </a:r>
            <a:r>
              <a:rPr lang="fi-FI" dirty="0" err="1"/>
              <a:t>importance</a:t>
            </a:r>
            <a:r>
              <a:rPr lang="fi-FI" dirty="0"/>
              <a:t> of the </a:t>
            </a:r>
            <a:r>
              <a:rPr lang="fi-FI" dirty="0" err="1"/>
              <a:t>following</a:t>
            </a:r>
            <a:r>
              <a:rPr lang="fi-FI" dirty="0"/>
              <a:t>:</a:t>
            </a:r>
          </a:p>
          <a:p>
            <a:r>
              <a:rPr lang="fi-FI" dirty="0"/>
              <a:t>A) The ’</a:t>
            </a:r>
            <a:r>
              <a:rPr lang="fi-FI" dirty="0" err="1"/>
              <a:t>blank</a:t>
            </a:r>
            <a:r>
              <a:rPr lang="fi-FI" dirty="0"/>
              <a:t> </a:t>
            </a:r>
            <a:r>
              <a:rPr lang="fi-FI" dirty="0" err="1"/>
              <a:t>cheque</a:t>
            </a:r>
            <a:r>
              <a:rPr lang="fi-FI" dirty="0"/>
              <a:t>’</a:t>
            </a:r>
          </a:p>
          <a:p>
            <a:r>
              <a:rPr lang="fi-FI" dirty="0"/>
              <a:t>B) The </a:t>
            </a:r>
            <a:r>
              <a:rPr lang="fi-FI" dirty="0" err="1"/>
              <a:t>Austro-Hungarian</a:t>
            </a:r>
            <a:r>
              <a:rPr lang="fi-FI" dirty="0"/>
              <a:t> </a:t>
            </a:r>
            <a:r>
              <a:rPr lang="fi-FI" dirty="0" err="1"/>
              <a:t>ultimatum</a:t>
            </a:r>
            <a:endParaRPr lang="fi-FI" dirty="0"/>
          </a:p>
          <a:p>
            <a:r>
              <a:rPr lang="fi-FI" dirty="0"/>
              <a:t>C) Pan </a:t>
            </a:r>
            <a:r>
              <a:rPr lang="fi-FI" dirty="0" err="1"/>
              <a:t>Slavism</a:t>
            </a:r>
            <a:endParaRPr lang="fi-FI" dirty="0"/>
          </a:p>
          <a:p>
            <a:r>
              <a:rPr lang="fi-FI" dirty="0"/>
              <a:t>D) A </a:t>
            </a:r>
            <a:r>
              <a:rPr lang="fi-FI" dirty="0" err="1"/>
              <a:t>full</a:t>
            </a:r>
            <a:r>
              <a:rPr lang="fi-FI" dirty="0"/>
              <a:t> </a:t>
            </a:r>
            <a:r>
              <a:rPr lang="fi-FI" dirty="0" err="1"/>
              <a:t>mobilisation</a:t>
            </a:r>
            <a:r>
              <a:rPr lang="fi-FI" dirty="0"/>
              <a:t> of the Russian </a:t>
            </a:r>
            <a:r>
              <a:rPr lang="fi-FI" dirty="0" err="1"/>
              <a:t>army</a:t>
            </a:r>
            <a:endParaRPr lang="fi-FI" dirty="0"/>
          </a:p>
          <a:p>
            <a:r>
              <a:rPr lang="fi-FI" dirty="0"/>
              <a:t>E) The </a:t>
            </a:r>
            <a:r>
              <a:rPr lang="fi-FI" dirty="0" err="1"/>
              <a:t>Sclieffen</a:t>
            </a:r>
            <a:r>
              <a:rPr lang="fi-FI" dirty="0"/>
              <a:t> Plan</a:t>
            </a:r>
          </a:p>
          <a:p>
            <a:r>
              <a:rPr lang="fi-FI" dirty="0"/>
              <a:t>F) The </a:t>
            </a:r>
            <a:r>
              <a:rPr lang="fi-FI" dirty="0" err="1"/>
              <a:t>Russo-French</a:t>
            </a:r>
            <a:r>
              <a:rPr lang="fi-FI" dirty="0"/>
              <a:t> Dual Alliance</a:t>
            </a:r>
          </a:p>
          <a:p>
            <a:r>
              <a:rPr lang="fi-FI" dirty="0"/>
              <a:t>G) </a:t>
            </a:r>
            <a:r>
              <a:rPr lang="fi-FI" dirty="0" err="1"/>
              <a:t>Britain’s</a:t>
            </a:r>
            <a:r>
              <a:rPr lang="fi-FI" dirty="0"/>
              <a:t> </a:t>
            </a:r>
            <a:r>
              <a:rPr lang="fi-FI" dirty="0" err="1"/>
              <a:t>guarantee</a:t>
            </a:r>
            <a:r>
              <a:rPr lang="fi-FI" dirty="0"/>
              <a:t> on Belgian </a:t>
            </a:r>
            <a:r>
              <a:rPr lang="fi-FI" dirty="0" err="1"/>
              <a:t>neutrality</a:t>
            </a:r>
            <a:endParaRPr lang="fi-FI" dirty="0"/>
          </a:p>
          <a:p>
            <a:r>
              <a:rPr lang="fi-FI" dirty="0"/>
              <a:t>H) The </a:t>
            </a:r>
            <a:r>
              <a:rPr lang="fi-FI" dirty="0" err="1"/>
              <a:t>Triple</a:t>
            </a:r>
            <a:r>
              <a:rPr lang="fi-FI" dirty="0"/>
              <a:t> </a:t>
            </a:r>
            <a:r>
              <a:rPr lang="fi-FI" dirty="0" err="1"/>
              <a:t>Entente</a:t>
            </a:r>
            <a:r>
              <a:rPr lang="fi-FI" dirty="0"/>
              <a:t> </a:t>
            </a:r>
          </a:p>
          <a:p>
            <a:r>
              <a:rPr lang="fi-FI" dirty="0"/>
              <a:t>I) The </a:t>
            </a:r>
            <a:r>
              <a:rPr lang="fi-FI" dirty="0" err="1"/>
              <a:t>Triple</a:t>
            </a:r>
            <a:r>
              <a:rPr lang="fi-FI" dirty="0"/>
              <a:t> Alliance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93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F6FBA6-AB4F-4456-BE42-61CE3E411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Time </a:t>
            </a:r>
            <a:r>
              <a:rPr lang="fi-FI" dirty="0" err="1">
                <a:solidFill>
                  <a:srgbClr val="FFFFFF"/>
                </a:solidFill>
              </a:rPr>
              <a:t>line</a:t>
            </a:r>
            <a:r>
              <a:rPr lang="fi-FI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150985-D285-4291-B5C5-67A815ACA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fi-FI" sz="2200"/>
              <a:t>28 </a:t>
            </a:r>
            <a:r>
              <a:rPr lang="fi-FI" sz="2200" err="1"/>
              <a:t>June</a:t>
            </a:r>
            <a:r>
              <a:rPr lang="fi-FI" sz="2200"/>
              <a:t>: </a:t>
            </a:r>
            <a:r>
              <a:rPr lang="fi-FI" sz="2200" err="1"/>
              <a:t>Archduke</a:t>
            </a:r>
            <a:r>
              <a:rPr lang="fi-FI" sz="2200"/>
              <a:t> Franz Ferdinand </a:t>
            </a:r>
            <a:r>
              <a:rPr lang="fi-FI" sz="2200" err="1"/>
              <a:t>assassinated</a:t>
            </a:r>
            <a:r>
              <a:rPr lang="fi-FI" sz="2200"/>
              <a:t> in Sarajevo</a:t>
            </a:r>
          </a:p>
          <a:p>
            <a:r>
              <a:rPr lang="fi-FI" sz="2200"/>
              <a:t>28 </a:t>
            </a:r>
            <a:r>
              <a:rPr lang="fi-FI" sz="2200" err="1"/>
              <a:t>July</a:t>
            </a:r>
            <a:r>
              <a:rPr lang="fi-FI" sz="2200"/>
              <a:t>: </a:t>
            </a:r>
            <a:r>
              <a:rPr lang="fi-FI" sz="2200" err="1"/>
              <a:t>Austria-Hungary</a:t>
            </a:r>
            <a:r>
              <a:rPr lang="fi-FI" sz="2200"/>
              <a:t> </a:t>
            </a:r>
            <a:r>
              <a:rPr lang="fi-FI" sz="2200" err="1"/>
              <a:t>declares</a:t>
            </a:r>
            <a:r>
              <a:rPr lang="fi-FI" sz="2200"/>
              <a:t> </a:t>
            </a:r>
            <a:r>
              <a:rPr lang="fi-FI" sz="2200" err="1"/>
              <a:t>war</a:t>
            </a:r>
            <a:r>
              <a:rPr lang="fi-FI" sz="2200"/>
              <a:t> on Serbia</a:t>
            </a:r>
          </a:p>
          <a:p>
            <a:r>
              <a:rPr lang="fi-FI" sz="2200"/>
              <a:t>29 </a:t>
            </a:r>
            <a:r>
              <a:rPr lang="fi-FI" sz="2200" err="1"/>
              <a:t>July</a:t>
            </a:r>
            <a:r>
              <a:rPr lang="fi-FI" sz="2200"/>
              <a:t>: </a:t>
            </a:r>
            <a:r>
              <a:rPr lang="fi-FI" sz="2200" err="1"/>
              <a:t>Russia</a:t>
            </a:r>
            <a:r>
              <a:rPr lang="fi-FI" sz="2200"/>
              <a:t> </a:t>
            </a:r>
            <a:r>
              <a:rPr lang="fi-FI" sz="2200" err="1"/>
              <a:t>orders</a:t>
            </a:r>
            <a:r>
              <a:rPr lang="fi-FI" sz="2200"/>
              <a:t> general </a:t>
            </a:r>
            <a:r>
              <a:rPr lang="fi-FI" sz="2200" err="1"/>
              <a:t>mobilization</a:t>
            </a:r>
            <a:r>
              <a:rPr lang="fi-FI" sz="2200"/>
              <a:t> of </a:t>
            </a:r>
            <a:r>
              <a:rPr lang="fi-FI" sz="2200" err="1"/>
              <a:t>troops</a:t>
            </a:r>
            <a:endParaRPr lang="fi-FI" sz="2200"/>
          </a:p>
          <a:p>
            <a:r>
              <a:rPr lang="fi-FI" sz="2200"/>
              <a:t>1 August: Germany </a:t>
            </a:r>
            <a:r>
              <a:rPr lang="fi-FI" sz="2200" err="1"/>
              <a:t>declares</a:t>
            </a:r>
            <a:r>
              <a:rPr lang="fi-FI" sz="2200"/>
              <a:t> </a:t>
            </a:r>
            <a:r>
              <a:rPr lang="fi-FI" sz="2200" err="1"/>
              <a:t>war</a:t>
            </a:r>
            <a:r>
              <a:rPr lang="fi-FI" sz="2200"/>
              <a:t> on </a:t>
            </a:r>
            <a:r>
              <a:rPr lang="fi-FI" sz="2200" err="1"/>
              <a:t>Russia</a:t>
            </a:r>
            <a:endParaRPr lang="fi-FI" sz="2200"/>
          </a:p>
          <a:p>
            <a:r>
              <a:rPr lang="fi-FI" sz="2200"/>
              <a:t>3 August: Germany </a:t>
            </a:r>
            <a:r>
              <a:rPr lang="fi-FI" sz="2200" err="1"/>
              <a:t>declares</a:t>
            </a:r>
            <a:r>
              <a:rPr lang="fi-FI" sz="2200"/>
              <a:t> </a:t>
            </a:r>
            <a:r>
              <a:rPr lang="fi-FI" sz="2200" err="1"/>
              <a:t>war</a:t>
            </a:r>
            <a:r>
              <a:rPr lang="fi-FI" sz="2200"/>
              <a:t> on France</a:t>
            </a:r>
          </a:p>
          <a:p>
            <a:r>
              <a:rPr lang="fi-FI" sz="2200"/>
              <a:t>4 August: Britain </a:t>
            </a:r>
            <a:r>
              <a:rPr lang="fi-FI" sz="2200" err="1"/>
              <a:t>enters</a:t>
            </a:r>
            <a:r>
              <a:rPr lang="fi-FI" sz="2200"/>
              <a:t> </a:t>
            </a:r>
            <a:r>
              <a:rPr lang="fi-FI" sz="2200" err="1"/>
              <a:t>war</a:t>
            </a:r>
            <a:endParaRPr lang="fi-FI" sz="2200"/>
          </a:p>
          <a:p>
            <a:r>
              <a:rPr lang="fi-FI" sz="2200"/>
              <a:t>6 August: </a:t>
            </a:r>
            <a:r>
              <a:rPr lang="fi-FI" sz="2200" err="1"/>
              <a:t>Austria-Hungary</a:t>
            </a:r>
            <a:r>
              <a:rPr lang="fi-FI" sz="2200"/>
              <a:t> </a:t>
            </a:r>
            <a:r>
              <a:rPr lang="fi-FI" sz="2200" err="1"/>
              <a:t>declares</a:t>
            </a:r>
            <a:r>
              <a:rPr lang="fi-FI" sz="2200"/>
              <a:t> </a:t>
            </a:r>
            <a:r>
              <a:rPr lang="fi-FI" sz="2200" err="1"/>
              <a:t>war</a:t>
            </a:r>
            <a:r>
              <a:rPr lang="fi-FI" sz="2200"/>
              <a:t> on </a:t>
            </a:r>
            <a:r>
              <a:rPr lang="fi-FI" sz="2200" err="1"/>
              <a:t>Russia</a:t>
            </a:r>
            <a:endParaRPr lang="fi-FI" sz="2200"/>
          </a:p>
          <a:p>
            <a:endParaRPr lang="fi-FI" sz="22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8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818</Words>
  <Application>Microsoft Office PowerPoint</Application>
  <PresentationFormat>Laajakuva</PresentationFormat>
  <Paragraphs>68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Office-teema</vt:lpstr>
      <vt:lpstr>From the July crisis to the ’Great War’</vt:lpstr>
      <vt:lpstr>Germany’s ’blank cheque’ for Austria</vt:lpstr>
      <vt:lpstr>The Austrian ultimatum</vt:lpstr>
      <vt:lpstr>Russia: a full mobilisation of army</vt:lpstr>
      <vt:lpstr>Germany’s Schlieffen Plan</vt:lpstr>
      <vt:lpstr>France - bound by the Dual Alliance </vt:lpstr>
      <vt:lpstr>Britain’s guarantee on Belgian neutrality</vt:lpstr>
      <vt:lpstr>Why as a result of the July crisis was a ’Great War’ instead of being just a ’Third Balkan War’?</vt:lpstr>
      <vt:lpstr>Time line: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the July Crisis to the ’Great War’</dc:title>
  <dc:creator>Alanko Jukka</dc:creator>
  <cp:lastModifiedBy>Alanko Jukka</cp:lastModifiedBy>
  <cp:revision>36</cp:revision>
  <dcterms:created xsi:type="dcterms:W3CDTF">2020-04-29T16:22:37Z</dcterms:created>
  <dcterms:modified xsi:type="dcterms:W3CDTF">2020-05-03T15:45:16Z</dcterms:modified>
</cp:coreProperties>
</file>