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>
      <p:cViewPr>
        <p:scale>
          <a:sx n="75" d="100"/>
          <a:sy n="75" d="100"/>
        </p:scale>
        <p:origin x="24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344F5A-D07B-4D9D-B934-E9766C428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3D34F0-1FEF-4C77-A72A-07B424811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5B390F-52CF-4FD5-9251-0719958B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718ACF-BFBA-462C-B4CD-BEE332FF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87FB3F-1978-487C-A3FD-F341B749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91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775174-FA92-44C4-B8D9-A83078955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CA5FBB7-1A16-4C9F-823C-B77697284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B359A7-456A-418A-A69E-8CFF8553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51F3AB-0AE5-4702-99DF-C9A1E438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03685B-B82C-440A-A8FE-E741CA715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26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1F0A2DC-1E7B-445E-A9BA-034478B96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9B5D0D-8C49-4EC1-9E70-82408F97B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6EE901-01FB-45E8-A172-A9E40D5C3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5EBF59-0720-4AC0-BC45-87E5703F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047DFA-CCD7-42FE-87C7-169C86B3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56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4AB6FC-4669-4132-8EC5-AE3511060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5BBD03-0CA7-4885-B476-83CFB907C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158942-8963-46D5-AB27-325398162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B03C76-5429-43A9-8E0A-158443C4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E9A48C-C4B3-4264-B4FF-75B81AB1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16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84E45-17AF-47B6-87FD-B7C7CFD98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CD8D83-D033-4BA6-A605-8D51989E8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E0A60D-A166-4B79-A886-4F8BCF33B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4F2903-4713-445D-9A39-944325A6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8A2A4D-FE9C-48FB-BD4E-41E5587E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816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3EB3B3-04B3-420E-91CA-9AF9D87AA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A19667-433E-4666-9548-6C7E099A2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498A08-2943-47DC-9D54-FA5FE7E23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F8B62B-451F-4AAA-B9FD-2BF6BFEA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236A8D-25BF-467C-B26F-F469A1543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F2362B-50BE-4532-9C8A-8EBCD8F6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57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6078CD-122F-4E85-8A45-3C84DD523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D1E65A-5D5A-487C-BDCB-A0407EA3D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5112DEC-B600-49BA-92C2-265DDBE4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4DA9BD7-A6D2-49DE-970A-A5794FDBE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7362C83-D85D-40E0-B254-74F95280CF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C2C931F-BBD9-4C88-9AF4-8CC36E22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9735FB5-36E4-4DB4-8330-48652D1F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C507B68-D0FB-4F8C-B397-9DA4D408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40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553281-CC33-4D7F-83CF-7F6415E6B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53D5CF8-7BD8-4EA6-A5E9-67C57E02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4DB112-DDAF-43E7-89F8-953FA6689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6A52222-9CB7-40B2-815F-8D2ED0F85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17FEFA9-BF2F-49D5-965A-E876EDE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D6B8C9B-CD87-45B2-B46B-97FF419E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E7A8C29-2D98-4207-8F21-797C1ECA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35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7B435-C018-4EEA-8AF9-5C3601C6C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C562EB-626E-4341-9586-A754EF8EB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92A123-78E3-43E4-8103-64471B31DA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CAFA05-0122-45DB-BEA9-EE44CF07E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6106A4-853B-4CC4-A405-E5699E6E6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778541-E26C-4F28-8BCC-BCD39F18B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14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3691CE-E509-4FFF-882F-A4D56D57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57AA0E8-B2A3-4ED6-8F50-8EB702F9CE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F443C97-B7A6-419D-8637-F7D2F21F5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767900-5A42-4169-985B-A6EED9EA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94047B-D34C-47EF-898C-2071BDEB3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30CA29-9433-460D-92F2-7BF5327E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5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234687E-A213-4897-B87E-AEC450AE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A51E69-798D-40C9-8117-85ED1A11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86A86C-5DD4-4C29-9B32-683C313BD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7D81F-2A7F-4B3E-9623-1B18BD49B8FE}" type="datetimeFigureOut">
              <a:rPr lang="fi-FI" smtClean="0"/>
              <a:t>8.12.2017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2800AB-213A-42CC-BB72-D21BBFACA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EEE8DB-B4B6-4313-8A63-529C09DD1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3B3BE-C6DE-4DD2-B2A2-2C9840B1D1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882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B94A8-453B-4BA8-BD5D-A399DC907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HARHA = Systemaattinen virhe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62CCEA-82D7-480B-86AD-3E0038C91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i-FI" sz="9600" dirty="0"/>
              <a:t>VALIKOITUMISHARHA</a:t>
            </a:r>
            <a:endParaRPr lang="fi-FI" sz="9600" b="0" dirty="0">
              <a:effectLst/>
            </a:endParaRPr>
          </a:p>
          <a:p>
            <a:r>
              <a:rPr lang="fi-FI" sz="9600" dirty="0"/>
              <a:t>→ tutkimukseen valikoituu vääränlaisia ihmisiä = ongelma keräämisessä</a:t>
            </a:r>
            <a:endParaRPr lang="fi-FI" sz="9600" b="0" dirty="0">
              <a:effectLst/>
            </a:endParaRPr>
          </a:p>
          <a:p>
            <a:pPr marL="0" indent="0">
              <a:buNone/>
            </a:pPr>
            <a:endParaRPr lang="fi-FI" sz="9600" dirty="0"/>
          </a:p>
          <a:p>
            <a:pPr marL="0" indent="0">
              <a:buNone/>
            </a:pPr>
            <a:r>
              <a:rPr lang="fi-FI" sz="9600" dirty="0"/>
              <a:t>MITTAUSHARHA</a:t>
            </a:r>
            <a:endParaRPr lang="fi-FI" sz="9600" b="0" dirty="0">
              <a:effectLst/>
            </a:endParaRPr>
          </a:p>
          <a:p>
            <a:r>
              <a:rPr lang="fi-FI" sz="9600" dirty="0"/>
              <a:t>→ valittu mittari ei pysty mittaamaan valittua ilmiötä asianmukaisesti </a:t>
            </a:r>
            <a:endParaRPr lang="fi-FI" sz="9600" b="0" dirty="0">
              <a:effectLst/>
            </a:endParaRPr>
          </a:p>
          <a:p>
            <a:r>
              <a:rPr lang="fi-FI" sz="9600" dirty="0"/>
              <a:t>→ kyselytutkimuksessa on kysytty vaikeasti tulkittavia kysymyksiä</a:t>
            </a:r>
            <a:endParaRPr lang="fi-FI" sz="9600" b="0" dirty="0">
              <a:effectLst/>
            </a:endParaRPr>
          </a:p>
          <a:p>
            <a:pPr marL="0" indent="0">
              <a:buNone/>
            </a:pPr>
            <a:br>
              <a:rPr lang="fi-FI" sz="9600" b="0" dirty="0">
                <a:effectLst/>
              </a:rPr>
            </a:br>
            <a:r>
              <a:rPr lang="fi-FI" sz="9600" dirty="0"/>
              <a:t>VOI SYNTYÄ JOKAISESSA TUTKIMUKSEN VAIHEESSA!</a:t>
            </a:r>
            <a:endParaRPr lang="fi-FI" sz="9600" b="0" dirty="0">
              <a:effectLst/>
            </a:endParaRPr>
          </a:p>
          <a:p>
            <a:pPr marL="0" indent="0">
              <a:buNone/>
            </a:pPr>
            <a:r>
              <a:rPr lang="fi-FI" sz="9600" dirty="0"/>
              <a:t>EHKÄISY MAHDOLLISTA ESIM. TESTAUKSELLA</a:t>
            </a:r>
            <a:endParaRPr lang="fi-FI" sz="9600" b="0" dirty="0">
              <a:effectLst/>
            </a:endParaRPr>
          </a:p>
          <a:p>
            <a:pPr marL="0" indent="0">
              <a:buNone/>
            </a:pPr>
            <a:br>
              <a:rPr lang="fi-FI" b="0" dirty="0">
                <a:effectLst/>
              </a:rPr>
            </a:br>
            <a:br>
              <a:rPr lang="fi-FI" b="0" dirty="0">
                <a:effectLst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96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03B88C-9B19-4437-AA67-DA7F5EECB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SATTUMA = satunnaisvirhe</a:t>
            </a:r>
            <a:br>
              <a:rPr lang="fi-FI" b="0" dirty="0">
                <a:effectLst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07E845-7BB8-4C30-B760-292EAEFE5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i-FI" dirty="0"/>
              <a:t>kuuluu luontaisesti jokaiseen tutkimukseen</a:t>
            </a:r>
          </a:p>
          <a:p>
            <a:pPr fontAlgn="base"/>
            <a:r>
              <a:rPr lang="fi-FI" dirty="0"/>
              <a:t>ei voida täysin ehkäistä mutta merkitystä voidaan minimoida esim. otoskoolla.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ESIM. Tutkija tekemä huolimattomuusvirhe</a:t>
            </a:r>
            <a:endParaRPr lang="fi-FI" b="0" dirty="0">
              <a:effectLst/>
            </a:endParaRPr>
          </a:p>
          <a:p>
            <a:endParaRPr lang="fi-FI" dirty="0"/>
          </a:p>
        </p:txBody>
      </p:sp>
      <p:pic>
        <p:nvPicPr>
          <p:cNvPr id="4" name="Picture 2" descr="Kuvahaun tulos haulle mickey mouse sherlock">
            <a:extLst>
              <a:ext uri="{FF2B5EF4-FFF2-40B4-BE49-F238E27FC236}">
                <a16:creationId xmlns:a16="http://schemas.microsoft.com/office/drawing/2014/main" id="{615EB67C-6CB4-4E84-BA18-7FCE2A8F5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3177117"/>
            <a:ext cx="3019425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49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C685B9-E178-4F17-A765-062DEEDC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SEKOITTAVA TEKIJÄ</a:t>
            </a:r>
            <a:br>
              <a:rPr lang="fi-FI" b="0" dirty="0">
                <a:effectLst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C4835C-5369-431E-8D1B-927A249DB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= ulkoisen tekijän vaikutus tutkittavaan asiaan (Eli yhteydessä tutkittavaan asiaan!)</a:t>
            </a:r>
            <a:endParaRPr lang="fi-FI" b="0" dirty="0">
              <a:effectLst/>
            </a:endParaRPr>
          </a:p>
          <a:p>
            <a:r>
              <a:rPr lang="fi-FI" dirty="0"/>
              <a:t>ESIM. Ulkoilman saasteet → keuhkosyöpä (Radon &amp; Tupakointi)</a:t>
            </a:r>
            <a:endParaRPr lang="fi-FI" b="0" dirty="0">
              <a:effectLst/>
            </a:endParaRPr>
          </a:p>
          <a:p>
            <a:pPr marL="0" indent="0">
              <a:buNone/>
            </a:pPr>
            <a:r>
              <a:rPr lang="fi-FI" dirty="0"/>
              <a:t>	   Alkoholi → rasvamaksa (Diabetes &amp; Lihavuus)</a:t>
            </a:r>
          </a:p>
          <a:p>
            <a:pPr marL="0" indent="0">
              <a:buNone/>
            </a:pPr>
            <a:endParaRPr lang="fi-FI" b="0" dirty="0">
              <a:effectLst/>
            </a:endParaRPr>
          </a:p>
          <a:p>
            <a:r>
              <a:rPr lang="fi-FI" dirty="0"/>
              <a:t>EHKÄISTÄÄN </a:t>
            </a:r>
            <a:r>
              <a:rPr lang="fi-FI" u="sng" dirty="0"/>
              <a:t>ETUKÄTEEN</a:t>
            </a:r>
            <a:r>
              <a:rPr lang="fi-FI" dirty="0"/>
              <a:t> MIETTIMÄLLÄ MITKÄ TEKIJÄT VOI VAIKUTTAA TULOKSEEN! APUNA KIRJALLISUUS JA TUTKIMUSTULOKSET!</a:t>
            </a:r>
            <a:endParaRPr lang="fi-FI" b="0" dirty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715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558888-51BD-471F-93C5-B804AADFE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781050"/>
            <a:ext cx="10687050" cy="53959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sz="4600" u="sng" dirty="0"/>
              <a:t>ESIMERKKEJÄ:</a:t>
            </a:r>
          </a:p>
          <a:p>
            <a:pPr marL="0" indent="0">
              <a:buNone/>
            </a:pPr>
            <a:endParaRPr lang="fi-FI" sz="4600" dirty="0"/>
          </a:p>
          <a:p>
            <a:pPr marL="0" indent="0">
              <a:buNone/>
            </a:pPr>
            <a:r>
              <a:rPr lang="fi-FI" sz="4600" dirty="0"/>
              <a:t>Stressin yhteys huonoon uneen</a:t>
            </a:r>
            <a:endParaRPr lang="fi-FI" sz="4600" b="0" dirty="0">
              <a:effectLst/>
            </a:endParaRPr>
          </a:p>
          <a:p>
            <a:r>
              <a:rPr lang="fi-FI" dirty="0"/>
              <a:t>SEKOITTAVA TEKIJÄ: älylaitteet, kofeiinin nauttiminen..</a:t>
            </a:r>
            <a:endParaRPr lang="fi-FI" b="0" dirty="0">
              <a:effectLst/>
            </a:endParaRPr>
          </a:p>
          <a:p>
            <a:r>
              <a:rPr lang="fi-FI" dirty="0"/>
              <a:t>HARHA: Valikoitumisharha -   tutkimukseen valikoituu sellaisia, jotka eivät ole stressaantuneita     Mittausharha -  unta mittaavassa laitteessa väärä asetus päällä</a:t>
            </a:r>
            <a:endParaRPr lang="fi-FI" b="0" dirty="0">
              <a:effectLst/>
            </a:endParaRPr>
          </a:p>
          <a:p>
            <a:r>
              <a:rPr lang="fi-FI" dirty="0"/>
              <a:t>SATTUMA: tiedon tallennuksessa tapahtuu virhe</a:t>
            </a:r>
            <a:endParaRPr lang="fi-FI" b="0" dirty="0">
              <a:effectLst/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4600" dirty="0"/>
              <a:t>Mielenterveysongelmien yhteys työttömyyteen</a:t>
            </a:r>
            <a:endParaRPr lang="fi-FI" sz="4600" b="0" dirty="0">
              <a:effectLst/>
            </a:endParaRPr>
          </a:p>
          <a:p>
            <a:r>
              <a:rPr lang="fi-FI" dirty="0"/>
              <a:t>SEKOITTAVA TEKIJÄ: muut työllistymiseen vaikuttavat tekijät (esim. alkoholiongelma, vuorovaikutusongelmat, epämotivoituneisuus työnhakuun)</a:t>
            </a:r>
            <a:endParaRPr lang="fi-FI" b="0" dirty="0">
              <a:effectLst/>
            </a:endParaRPr>
          </a:p>
          <a:p>
            <a:r>
              <a:rPr lang="fi-FI" dirty="0"/>
              <a:t>HARHA: Valikoitumisharha - tutkittavat varmasti työttömiä  Mittausharha - kyselylomake monitulkintainen</a:t>
            </a:r>
            <a:endParaRPr lang="fi-FI" b="0" dirty="0">
              <a:effectLst/>
            </a:endParaRPr>
          </a:p>
          <a:p>
            <a:r>
              <a:rPr lang="fi-FI" dirty="0"/>
              <a:t>SATTUMA: tutkija tulkitsee vastauksen väärin</a:t>
            </a:r>
            <a:endParaRPr lang="fi-FI" b="0" dirty="0">
              <a:effectLst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183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97</Words>
  <Application>Microsoft Office PowerPoint</Application>
  <PresentationFormat>Laajakuva</PresentationFormat>
  <Paragraphs>33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HARHA = Systemaattinen virhe</vt:lpstr>
      <vt:lpstr>SATTUMA = satunnaisvirhe </vt:lpstr>
      <vt:lpstr>SEKOITTAVA TEKIJÄ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Peura, Ruut</dc:creator>
  <cp:lastModifiedBy>Peura, Ruut</cp:lastModifiedBy>
  <cp:revision>5</cp:revision>
  <dcterms:created xsi:type="dcterms:W3CDTF">2017-12-07T08:32:07Z</dcterms:created>
  <dcterms:modified xsi:type="dcterms:W3CDTF">2017-12-08T09:11:45Z</dcterms:modified>
</cp:coreProperties>
</file>