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AE39-BD65-44DE-A8C5-5E07171406F7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007A-399F-4D94-86A2-2745E04A8B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5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Haitallinen/ärsyttävä, syttyvä, syövyttävä, ympäristölle vaarallinen</a:t>
            </a:r>
          </a:p>
          <a:p>
            <a:endParaRPr lang="fi-FI" dirty="0"/>
          </a:p>
          <a:p>
            <a:r>
              <a:rPr lang="fi-FI" dirty="0"/>
              <a:t>Esimerkiksi astianpesuaine tai desinfiointiaine, kynsilakanpoistoaine tai bensiini, konetiskiaine tai kalkinpoistoaine, bensiini tai kynsilakanpoistoaine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BF91-0B61-47BD-AEF1-33A99C769B2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31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Väärin, alkuaineita tunnettiin jo paljon aiemmin</a:t>
            </a:r>
          </a:p>
          <a:p>
            <a:pPr marL="228600" indent="-228600">
              <a:buAutoNum type="alphaLcParenR"/>
            </a:pPr>
            <a:r>
              <a:rPr lang="fi-FI" dirty="0"/>
              <a:t>Väärin, epämetalleja on vain pieni osa alkuaineista, </a:t>
            </a:r>
          </a:p>
          <a:p>
            <a:pPr marL="228600" indent="-228600">
              <a:buAutoNum type="alphaLcParenR"/>
            </a:pPr>
            <a:r>
              <a:rPr lang="fi-FI" dirty="0"/>
              <a:t>Oikein (ajateltiin, että alkuaineet ovat tuli, maa, ilma ja vesi)</a:t>
            </a:r>
          </a:p>
          <a:p>
            <a:pPr marL="228600" indent="-228600">
              <a:buAutoNum type="alphaLcParenR"/>
            </a:pPr>
            <a:r>
              <a:rPr lang="fi-FI" dirty="0"/>
              <a:t>Väärin, Vain epämetallit muodostavat molekyylejä</a:t>
            </a:r>
          </a:p>
          <a:p>
            <a:pPr marL="228600" indent="-228600">
              <a:buAutoNum type="alphaLcParenR"/>
            </a:pPr>
            <a:r>
              <a:rPr lang="fi-FI" dirty="0"/>
              <a:t>Väärin, H2SO4-molekyylissä on neljä happiatomia ja vain yksi rikkiatomi</a:t>
            </a:r>
          </a:p>
          <a:p>
            <a:pPr marL="228600" indent="-228600">
              <a:buAutoNum type="alphaLcParenR"/>
            </a:pPr>
            <a:r>
              <a:rPr lang="fi-FI" dirty="0"/>
              <a:t>Väärin, atomiytimessä on positiivinen varaus, koska siellä ovat protonit, jotka ovat positiivisia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BF91-0B61-47BD-AEF1-33A99C769B2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88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1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9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6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9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7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2F12-53BF-474C-93E0-4E374D07A67D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4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o55.fi/vapaalla/article/miten-tunnistaa-sinileva-katso-kuvat-vaarallisista-ja-harmittomista-levalautoista/3425644" TargetMode="External"/><Relationship Id="rId2" Type="http://schemas.openxmlformats.org/officeDocument/2006/relationships/hyperlink" Target="http://www.ymparisto.fi/fi-FI/Kartat_ja_tilastot/Vesistojen_kuormitus_ja_luonnon_huuhtoum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y.fi/sites/Esitteet/EsitteetKatalogi/viikinmaki_tekninenesite_FI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8E999-D9EE-4960-B7D2-4D1FD2F3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1" y="1912073"/>
            <a:ext cx="7772400" cy="2387600"/>
          </a:xfr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Typpiyhdisteet otetaan pois jätevedestä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B6E46D-803C-4B71-9284-550D0DA4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335" y="5735637"/>
            <a:ext cx="3661756" cy="820333"/>
          </a:xfrm>
          <a:solidFill>
            <a:schemeClr val="bg1">
              <a:alpha val="80000"/>
            </a:schemeClr>
          </a:solidFill>
          <a:ln w="28575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9AF0292-E781-4589-88D0-6C6F19492B85}"/>
              </a:ext>
            </a:extLst>
          </p:cNvPr>
          <p:cNvSpPr txBox="1">
            <a:spLocks/>
          </p:cNvSpPr>
          <p:nvPr/>
        </p:nvSpPr>
        <p:spPr>
          <a:xfrm>
            <a:off x="7611689" y="102670"/>
            <a:ext cx="1428402" cy="1052799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ke1</a:t>
            </a:r>
          </a:p>
        </p:txBody>
      </p:sp>
    </p:spTree>
    <p:extLst>
      <p:ext uri="{BB962C8B-B14F-4D97-AF65-F5344CB8AC3E}">
        <p14:creationId xmlns:p14="http://schemas.microsoft.com/office/powerpoint/2010/main" val="1964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F73F3-F990-41CA-858D-F8C07050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032B5-5EE0-4014-BC04-9B338A3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Kertaus</a:t>
            </a:r>
          </a:p>
          <a:p>
            <a:r>
              <a:rPr lang="fi-FI" dirty="0"/>
              <a:t>Lannoitteet</a:t>
            </a:r>
          </a:p>
          <a:p>
            <a:r>
              <a:rPr lang="fi-FI" dirty="0"/>
              <a:t>Rehevöityminen</a:t>
            </a:r>
          </a:p>
          <a:p>
            <a:r>
              <a:rPr lang="fi-FI"/>
              <a:t>Jäteveden puhdistus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71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D7AA7-FF49-48C3-B31D-57E4B9C7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08725C-F316-402F-AD66-FE170AFB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varoitusmerkki tarkoittaa?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Missä aineessa varoitusmerkki voisi olla?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78FCDBF-48F3-4692-9ACA-2BE3E42A2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4" y="2598161"/>
            <a:ext cx="1856734" cy="180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B6663B-DF36-4CD7-91B0-9E880488C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88" y="2598161"/>
            <a:ext cx="1750685" cy="1800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DDFD38-360A-4ED9-A056-2EC9A49FA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2" y="2598161"/>
            <a:ext cx="1749153" cy="1800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E554A7F-5E1C-4EAD-8CE0-FDA253B8A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25" y="2598161"/>
            <a:ext cx="17947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06475-F669-4862-8331-1D3D6F0F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EC1C7F-8010-4A0F-B09A-CDCA2939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Onko lause oikein vai väärin?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Ensimmäiset alkuaineet löydettiin 1800-luvulla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Puolet alkuaineista on epämetalleja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2400 vuotta sitten Kreikassa ajateltiin, että maailmassa on vain neljä alkuainetta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Kaikki alkuaineet muodostavat molekyylejä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H</a:t>
            </a:r>
            <a:r>
              <a:rPr lang="fi-FI" sz="2800" baseline="-25000" dirty="0"/>
              <a:t>2</a:t>
            </a:r>
            <a:r>
              <a:rPr lang="fi-FI" sz="2800" dirty="0"/>
              <a:t>SO</a:t>
            </a:r>
            <a:r>
              <a:rPr lang="fi-FI" sz="2800" baseline="-25000" dirty="0"/>
              <a:t>4</a:t>
            </a:r>
            <a:r>
              <a:rPr lang="fi-FI" sz="2800" dirty="0"/>
              <a:t>-molekyylissä on neljä rikkiatomia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Atomiytimessä on negatiivinen varaus</a:t>
            </a:r>
          </a:p>
        </p:txBody>
      </p:sp>
    </p:spTree>
    <p:extLst>
      <p:ext uri="{BB962C8B-B14F-4D97-AF65-F5344CB8AC3E}">
        <p14:creationId xmlns:p14="http://schemas.microsoft.com/office/powerpoint/2010/main" val="37653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5CB01B-5828-4C73-8A90-61A31D56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Lannoite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4FEFC-C627-4114-B7F6-F3CF9C61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92485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Kasvit tarvitsevat usein lannoitteita</a:t>
            </a:r>
          </a:p>
          <a:p>
            <a:r>
              <a:rPr lang="fi-FI" dirty="0"/>
              <a:t>Lannoite on luonnollinen tai ihmisen tekemä yhdiste, jossa on ravinteita kasville</a:t>
            </a:r>
          </a:p>
          <a:p>
            <a:r>
              <a:rPr lang="fi-FI" dirty="0"/>
              <a:t>Kasveille tärkeitä ravinteita ovat N-yhdisteet, P-yhdisteet, K-yhdisteet jne.</a:t>
            </a:r>
          </a:p>
          <a:p>
            <a:r>
              <a:rPr lang="fi-FI" dirty="0"/>
              <a:t>Ihmisen tekemä lannoite on esimerkiksi KNO</a:t>
            </a:r>
            <a:r>
              <a:rPr lang="fi-FI" baseline="-25000" dirty="0"/>
              <a:t>3</a:t>
            </a:r>
            <a:r>
              <a:rPr lang="fi-FI" dirty="0"/>
              <a:t>, josta kasvi saa kaliumia ja typpeä. </a:t>
            </a:r>
            <a:endParaRPr lang="fi-FI" baseline="-25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9AE2C95-36B6-4DFE-A139-699B6B47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9" r="14325"/>
          <a:stretch/>
        </p:blipFill>
        <p:spPr>
          <a:xfrm>
            <a:off x="5145578" y="1825625"/>
            <a:ext cx="3599412" cy="47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5DA4820-F56F-451A-A13A-B08DECECA511}"/>
              </a:ext>
            </a:extLst>
          </p:cNvPr>
          <p:cNvSpPr/>
          <p:nvPr/>
        </p:nvSpPr>
        <p:spPr>
          <a:xfrm>
            <a:off x="0" y="2360815"/>
            <a:ext cx="9144000" cy="3025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4145FC2-C138-4CC5-B666-4021E8760171}"/>
              </a:ext>
            </a:extLst>
          </p:cNvPr>
          <p:cNvSpPr/>
          <p:nvPr/>
        </p:nvSpPr>
        <p:spPr>
          <a:xfrm>
            <a:off x="0" y="2386891"/>
            <a:ext cx="9144000" cy="30258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45E8E7-90C0-4379-A9EC-92B05E59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Rehevöityminen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8AA0905-9F5D-43F2-87AD-C63A32CFD977}"/>
              </a:ext>
            </a:extLst>
          </p:cNvPr>
          <p:cNvSpPr/>
          <p:nvPr/>
        </p:nvSpPr>
        <p:spPr>
          <a:xfrm>
            <a:off x="0" y="5386647"/>
            <a:ext cx="9144000" cy="7841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82F14B9-A307-4ADE-B67F-190DD4E69A01}"/>
              </a:ext>
            </a:extLst>
          </p:cNvPr>
          <p:cNvSpPr txBox="1"/>
          <p:nvPr/>
        </p:nvSpPr>
        <p:spPr>
          <a:xfrm>
            <a:off x="3238847" y="5308666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CABCB96-8ADB-4A80-94E4-0C9FE6C42C89}"/>
              </a:ext>
            </a:extLst>
          </p:cNvPr>
          <p:cNvSpPr txBox="1"/>
          <p:nvPr/>
        </p:nvSpPr>
        <p:spPr>
          <a:xfrm>
            <a:off x="6421850" y="2867609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C46DD8F-DA1D-4988-AF62-247BA50678FD}"/>
              </a:ext>
            </a:extLst>
          </p:cNvPr>
          <p:cNvSpPr txBox="1"/>
          <p:nvPr/>
        </p:nvSpPr>
        <p:spPr>
          <a:xfrm>
            <a:off x="2495424" y="3668798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C9B8595B-396B-4638-BB53-352E142C3708}"/>
              </a:ext>
            </a:extLst>
          </p:cNvPr>
          <p:cNvGrpSpPr/>
          <p:nvPr/>
        </p:nvGrpSpPr>
        <p:grpSpPr>
          <a:xfrm>
            <a:off x="3933018" y="3802762"/>
            <a:ext cx="1277963" cy="463647"/>
            <a:chOff x="4355869" y="3268768"/>
            <a:chExt cx="1277963" cy="463647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43CA5641-DD30-4EA0-A3A9-7F72876A7AD0}"/>
                </a:ext>
              </a:extLst>
            </p:cNvPr>
            <p:cNvSpPr/>
            <p:nvPr/>
          </p:nvSpPr>
          <p:spPr>
            <a:xfrm>
              <a:off x="4355869" y="3268768"/>
              <a:ext cx="1022466" cy="4636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asakylkinen kolmio 11">
              <a:extLst>
                <a:ext uri="{FF2B5EF4-FFF2-40B4-BE49-F238E27FC236}">
                  <a16:creationId xmlns:a16="http://schemas.microsoft.com/office/drawing/2014/main" id="{0377DEA8-5951-44F5-A57C-1DC819FBFFFF}"/>
                </a:ext>
              </a:extLst>
            </p:cNvPr>
            <p:cNvSpPr/>
            <p:nvPr/>
          </p:nvSpPr>
          <p:spPr>
            <a:xfrm rot="16024592">
              <a:off x="5187141" y="3258496"/>
              <a:ext cx="382386" cy="51099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8540BB50-F8F9-4F1C-BBDE-E35768CFD460}"/>
                </a:ext>
              </a:extLst>
            </p:cNvPr>
            <p:cNvSpPr/>
            <p:nvPr/>
          </p:nvSpPr>
          <p:spPr>
            <a:xfrm>
              <a:off x="4510199" y="3365813"/>
              <a:ext cx="149629" cy="16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04916575-FF09-4EE9-92C9-EC5348D1B4BA}"/>
                  </a:ext>
                </a:extLst>
              </p:cNvPr>
              <p:cNvSpPr txBox="1"/>
              <p:nvPr/>
            </p:nvSpPr>
            <p:spPr>
              <a:xfrm>
                <a:off x="301511" y="2804006"/>
                <a:ext cx="1185966" cy="59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04916575-FF09-4EE9-92C9-EC5348D1B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1" y="2804006"/>
                <a:ext cx="1185966" cy="5918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iruutu 15">
                <a:extLst>
                  <a:ext uri="{FF2B5EF4-FFF2-40B4-BE49-F238E27FC236}">
                    <a16:creationId xmlns:a16="http://schemas.microsoft.com/office/drawing/2014/main" id="{128CCD21-B262-43CD-B42C-9E319A0F6E90}"/>
                  </a:ext>
                </a:extLst>
              </p:cNvPr>
              <p:cNvSpPr txBox="1"/>
              <p:nvPr/>
            </p:nvSpPr>
            <p:spPr>
              <a:xfrm>
                <a:off x="98986" y="4409487"/>
                <a:ext cx="1059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6" name="Tekstiruutu 15">
                <a:extLst>
                  <a:ext uri="{FF2B5EF4-FFF2-40B4-BE49-F238E27FC236}">
                    <a16:creationId xmlns:a16="http://schemas.microsoft.com/office/drawing/2014/main" id="{128CCD21-B262-43CD-B42C-9E319A0F6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" y="4409487"/>
                <a:ext cx="10593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EDC1FE35-A4FE-4C35-B842-8D27EF6CD34F}"/>
                  </a:ext>
                </a:extLst>
              </p:cNvPr>
              <p:cNvSpPr txBox="1"/>
              <p:nvPr/>
            </p:nvSpPr>
            <p:spPr>
              <a:xfrm>
                <a:off x="1055552" y="3755600"/>
                <a:ext cx="1124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EDC1FE35-A4FE-4C35-B842-8D27EF6CD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52" y="3755600"/>
                <a:ext cx="112428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Ryhmä 18">
            <a:extLst>
              <a:ext uri="{FF2B5EF4-FFF2-40B4-BE49-F238E27FC236}">
                <a16:creationId xmlns:a16="http://schemas.microsoft.com/office/drawing/2014/main" id="{8E4C77C0-3E38-4FCB-B6DD-EBC3691C557C}"/>
              </a:ext>
            </a:extLst>
          </p:cNvPr>
          <p:cNvGrpSpPr/>
          <p:nvPr/>
        </p:nvGrpSpPr>
        <p:grpSpPr>
          <a:xfrm>
            <a:off x="5782868" y="4696025"/>
            <a:ext cx="1277963" cy="463647"/>
            <a:chOff x="4355869" y="3268768"/>
            <a:chExt cx="1277963" cy="463647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6B970750-B548-410B-9CA9-CFF6D6C35C63}"/>
                </a:ext>
              </a:extLst>
            </p:cNvPr>
            <p:cNvSpPr/>
            <p:nvPr/>
          </p:nvSpPr>
          <p:spPr>
            <a:xfrm>
              <a:off x="4355869" y="3268768"/>
              <a:ext cx="1022466" cy="4636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asakylkinen kolmio 20">
              <a:extLst>
                <a:ext uri="{FF2B5EF4-FFF2-40B4-BE49-F238E27FC236}">
                  <a16:creationId xmlns:a16="http://schemas.microsoft.com/office/drawing/2014/main" id="{FF2435CB-81A8-48B5-B794-700612BC947C}"/>
                </a:ext>
              </a:extLst>
            </p:cNvPr>
            <p:cNvSpPr/>
            <p:nvPr/>
          </p:nvSpPr>
          <p:spPr>
            <a:xfrm rot="16024592">
              <a:off x="5187141" y="3258496"/>
              <a:ext cx="382386" cy="51099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422B5096-8FFE-4BF9-9779-585191A0787F}"/>
                </a:ext>
              </a:extLst>
            </p:cNvPr>
            <p:cNvSpPr/>
            <p:nvPr/>
          </p:nvSpPr>
          <p:spPr>
            <a:xfrm>
              <a:off x="4510199" y="3365813"/>
              <a:ext cx="149629" cy="16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4C556613-B8F8-45AB-9A11-DFA87C542E37}"/>
              </a:ext>
            </a:extLst>
          </p:cNvPr>
          <p:cNvGrpSpPr/>
          <p:nvPr/>
        </p:nvGrpSpPr>
        <p:grpSpPr>
          <a:xfrm>
            <a:off x="7415772" y="3495939"/>
            <a:ext cx="1277963" cy="463647"/>
            <a:chOff x="4355869" y="3268768"/>
            <a:chExt cx="1277963" cy="463647"/>
          </a:xfrm>
        </p:grpSpPr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F501E280-1545-47DE-B1BA-41C4329E3D24}"/>
                </a:ext>
              </a:extLst>
            </p:cNvPr>
            <p:cNvSpPr/>
            <p:nvPr/>
          </p:nvSpPr>
          <p:spPr>
            <a:xfrm>
              <a:off x="4355869" y="3268768"/>
              <a:ext cx="1022466" cy="4636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asakylkinen kolmio 24">
              <a:extLst>
                <a:ext uri="{FF2B5EF4-FFF2-40B4-BE49-F238E27FC236}">
                  <a16:creationId xmlns:a16="http://schemas.microsoft.com/office/drawing/2014/main" id="{85C96879-09E2-4E37-9D08-7E79D36EED96}"/>
                </a:ext>
              </a:extLst>
            </p:cNvPr>
            <p:cNvSpPr/>
            <p:nvPr/>
          </p:nvSpPr>
          <p:spPr>
            <a:xfrm rot="16024592">
              <a:off x="5187141" y="3258496"/>
              <a:ext cx="382386" cy="51099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C8018451-51C5-4E2C-B62C-85BC900E09A2}"/>
                </a:ext>
              </a:extLst>
            </p:cNvPr>
            <p:cNvSpPr/>
            <p:nvPr/>
          </p:nvSpPr>
          <p:spPr>
            <a:xfrm>
              <a:off x="4510199" y="3365813"/>
              <a:ext cx="149629" cy="16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E73D4247-CAEB-468C-AECE-303D3513E344}"/>
              </a:ext>
            </a:extLst>
          </p:cNvPr>
          <p:cNvSpPr/>
          <p:nvPr/>
        </p:nvSpPr>
        <p:spPr>
          <a:xfrm>
            <a:off x="0" y="5252111"/>
            <a:ext cx="9144000" cy="2269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18820CFF-36EB-47C3-9C54-3883BA7756E6}"/>
              </a:ext>
            </a:extLst>
          </p:cNvPr>
          <p:cNvGrpSpPr/>
          <p:nvPr/>
        </p:nvGrpSpPr>
        <p:grpSpPr>
          <a:xfrm>
            <a:off x="776983" y="3824665"/>
            <a:ext cx="950222" cy="1607991"/>
            <a:chOff x="4147126" y="1243274"/>
            <a:chExt cx="950222" cy="1607991"/>
          </a:xfrm>
        </p:grpSpPr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3DA2F891-39F5-46D1-BFD0-4BFC2624369A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6E951A3C-F8D2-46E8-A9FC-DD31C5E281FB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05379BDD-BCAE-4401-B26D-29B3D3E30D87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F8C74C04-443B-4C20-97F3-5DBD5EFF0347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C8CCE340-B2BD-4609-BF81-C6493A3D5D5B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610FD925-E4BB-49CB-9DCA-EFCF49F8AE81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D9A86CEF-700E-484B-8E47-CBDA888430E3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A8520C51-9C01-4437-BB98-AA4C77CCE47F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D9A0BDC0-BEB5-4185-BD57-C9A9ED0DAFE7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38436988-B382-4946-B069-82028F7F3007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CD747493-A607-44D4-861F-E4846CC4DB1D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092ACC48-590C-430F-97A4-2C0D9F532EF8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9CAB434-57EC-483F-A70A-7BE1D79C2C21}"/>
              </a:ext>
            </a:extLst>
          </p:cNvPr>
          <p:cNvGrpSpPr/>
          <p:nvPr/>
        </p:nvGrpSpPr>
        <p:grpSpPr>
          <a:xfrm>
            <a:off x="3124907" y="3882713"/>
            <a:ext cx="950222" cy="1607991"/>
            <a:chOff x="4147126" y="1243274"/>
            <a:chExt cx="950222" cy="1607991"/>
          </a:xfrm>
        </p:grpSpPr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144AB309-999C-4C78-ACFE-A7AB43BCD8B0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2A7590AA-0DB8-40A4-ABF1-BDBFD0A2397A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6CD889AF-72A6-4474-BE4C-B552D944E50C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F1046CBB-DD21-4D6F-A7C4-79A76A5B376E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60C5C27D-1735-4636-909E-C9B76AA0CB2D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56D6E264-EAF8-4C9B-BECE-4292148E90F2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DDB3D471-69E0-4B53-881C-E03446919341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04A75D8B-4DD9-4222-80AB-BF852B11CD1C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D90D385F-79D3-486C-B362-EA6B4E053ACE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2C6BBF1C-42D9-4ACA-908C-C98211F8F33D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9B80DA83-A911-4375-92B3-A5AE85A5628B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943BD4DB-5494-4DBA-9AC2-B897FB397302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iruutu 52">
                <a:extLst>
                  <a:ext uri="{FF2B5EF4-FFF2-40B4-BE49-F238E27FC236}">
                    <a16:creationId xmlns:a16="http://schemas.microsoft.com/office/drawing/2014/main" id="{8A50B568-62B6-4ADA-9E94-71D6FACA3AC6}"/>
                  </a:ext>
                </a:extLst>
              </p:cNvPr>
              <p:cNvSpPr txBox="1"/>
              <p:nvPr/>
            </p:nvSpPr>
            <p:spPr>
              <a:xfrm>
                <a:off x="2407686" y="2687267"/>
                <a:ext cx="1185966" cy="59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53" name="Tekstiruutu 52">
                <a:extLst>
                  <a:ext uri="{FF2B5EF4-FFF2-40B4-BE49-F238E27FC236}">
                    <a16:creationId xmlns:a16="http://schemas.microsoft.com/office/drawing/2014/main" id="{8A50B568-62B6-4ADA-9E94-71D6FACA3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86" y="2687267"/>
                <a:ext cx="1185966" cy="591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7F490505-1C69-4554-B717-24B1170DDD92}"/>
                  </a:ext>
                </a:extLst>
              </p:cNvPr>
              <p:cNvSpPr txBox="1"/>
              <p:nvPr/>
            </p:nvSpPr>
            <p:spPr>
              <a:xfrm>
                <a:off x="2205161" y="4292748"/>
                <a:ext cx="1059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7F490505-1C69-4554-B717-24B1170D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61" y="4292748"/>
                <a:ext cx="105932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iruutu 54">
                <a:extLst>
                  <a:ext uri="{FF2B5EF4-FFF2-40B4-BE49-F238E27FC236}">
                    <a16:creationId xmlns:a16="http://schemas.microsoft.com/office/drawing/2014/main" id="{F607AB45-1C4A-40F8-9748-69FBBA00FFAE}"/>
                  </a:ext>
                </a:extLst>
              </p:cNvPr>
              <p:cNvSpPr txBox="1"/>
              <p:nvPr/>
            </p:nvSpPr>
            <p:spPr>
              <a:xfrm>
                <a:off x="3161727" y="3638861"/>
                <a:ext cx="1124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55" name="Tekstiruutu 54">
                <a:extLst>
                  <a:ext uri="{FF2B5EF4-FFF2-40B4-BE49-F238E27FC236}">
                    <a16:creationId xmlns:a16="http://schemas.microsoft.com/office/drawing/2014/main" id="{F607AB45-1C4A-40F8-9748-69FBBA00F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27" y="3638861"/>
                <a:ext cx="11242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kstiruutu 55">
            <a:extLst>
              <a:ext uri="{FF2B5EF4-FFF2-40B4-BE49-F238E27FC236}">
                <a16:creationId xmlns:a16="http://schemas.microsoft.com/office/drawing/2014/main" id="{59DF831E-0C39-45A5-BC55-D3963FFC100B}"/>
              </a:ext>
            </a:extLst>
          </p:cNvPr>
          <p:cNvSpPr txBox="1"/>
          <p:nvPr/>
        </p:nvSpPr>
        <p:spPr>
          <a:xfrm>
            <a:off x="6273596" y="1496691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2FF4353D-50BA-4E19-8C3A-75002682FD60}"/>
              </a:ext>
            </a:extLst>
          </p:cNvPr>
          <p:cNvSpPr txBox="1"/>
          <p:nvPr/>
        </p:nvSpPr>
        <p:spPr>
          <a:xfrm>
            <a:off x="3591349" y="1590716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54CD7199-53F9-4F96-BD55-E383A5F4C2E6}"/>
              </a:ext>
            </a:extLst>
          </p:cNvPr>
          <p:cNvSpPr txBox="1"/>
          <p:nvPr/>
        </p:nvSpPr>
        <p:spPr>
          <a:xfrm>
            <a:off x="1617693" y="1385263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5261130B-5D42-45BF-A94F-4A57DCE6D616}"/>
              </a:ext>
            </a:extLst>
          </p:cNvPr>
          <p:cNvGrpSpPr/>
          <p:nvPr/>
        </p:nvGrpSpPr>
        <p:grpSpPr>
          <a:xfrm>
            <a:off x="4876303" y="3753830"/>
            <a:ext cx="950222" cy="1607991"/>
            <a:chOff x="4147126" y="1243274"/>
            <a:chExt cx="950222" cy="1607991"/>
          </a:xfrm>
        </p:grpSpPr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B133D6AA-B5E2-4BE2-983C-875629BB8DF1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6D0562A7-F609-49FE-B08A-8B66C137C5FB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25F75BAE-FAE4-4209-9D5E-86CFDFA96BAD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DE06607B-E522-4240-AFAC-18981992AB4C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2AB1B740-DE92-41CE-9E9D-D2874B79E6F7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EE038964-AD16-4D3D-9BAA-4923E82919B0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0188BF88-204D-4B4A-9F64-C2B7FB4A3ED8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9B5AF8A5-C1FA-4A4D-BC06-C4392CE68BB6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>
              <a:extLst>
                <a:ext uri="{FF2B5EF4-FFF2-40B4-BE49-F238E27FC236}">
                  <a16:creationId xmlns:a16="http://schemas.microsoft.com/office/drawing/2014/main" id="{348F6FCC-9A9A-41EA-86B0-DDC50D6DD5CD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BE84A52D-B413-4BBC-9C36-F9A2BABD2316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B712860F-DB8F-479E-9A27-C6691662E03B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22198B29-5BF6-42E1-9008-5C50D586F42E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B0D722B9-5BD3-4C56-9C5E-22989CD8AB3C}"/>
              </a:ext>
            </a:extLst>
          </p:cNvPr>
          <p:cNvGrpSpPr/>
          <p:nvPr/>
        </p:nvGrpSpPr>
        <p:grpSpPr>
          <a:xfrm>
            <a:off x="7094991" y="3819012"/>
            <a:ext cx="950222" cy="1607991"/>
            <a:chOff x="4147126" y="1243274"/>
            <a:chExt cx="950222" cy="1607991"/>
          </a:xfrm>
        </p:grpSpPr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4927EC97-9A6F-409A-AD57-E845643A1964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F1CCD964-D288-4A76-A6E9-7C8B51BD6209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05B059C7-EE0A-492A-9E81-4CF9D3042990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B52C5D41-E79E-4C13-9327-E034285195FD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4E1DD572-057B-4FDE-834D-DEA5895C2BE7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5BE7C1F7-EB17-4398-BB1E-67AFBA1742B7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02F3E2ED-5502-4EC9-8932-A280C6F12B24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>
              <a:extLst>
                <a:ext uri="{FF2B5EF4-FFF2-40B4-BE49-F238E27FC236}">
                  <a16:creationId xmlns:a16="http://schemas.microsoft.com/office/drawing/2014/main" id="{ABB2596A-32D9-411C-BEE8-192B820BB1E2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>
              <a:extLst>
                <a:ext uri="{FF2B5EF4-FFF2-40B4-BE49-F238E27FC236}">
                  <a16:creationId xmlns:a16="http://schemas.microsoft.com/office/drawing/2014/main" id="{9184D96D-348F-4911-BA1C-27DFDC9CEBA2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14566E5A-E167-4A8B-ADA7-7E86B563CC7C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>
              <a:extLst>
                <a:ext uri="{FF2B5EF4-FFF2-40B4-BE49-F238E27FC236}">
                  <a16:creationId xmlns:a16="http://schemas.microsoft.com/office/drawing/2014/main" id="{A1564891-EE4D-4651-916C-74163910BEAF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E920930C-D879-4A1D-9EC4-4A9729CDE571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6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  <p:bldP spid="8" grpId="0"/>
      <p:bldP spid="8" grpId="1"/>
      <p:bldP spid="9" grpId="0"/>
      <p:bldP spid="10" grpId="0"/>
      <p:bldP spid="10" grpId="1"/>
      <p:bldP spid="15" grpId="0"/>
      <p:bldP spid="16" grpId="0"/>
      <p:bldP spid="17" grpId="0"/>
      <p:bldP spid="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559D5-765B-4786-83F1-47D8420C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Rehevöityminen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EA768-AD8D-47CE-91AE-DCDE2639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Ravinnekuormitus tarkoittaa vesiin tulevia ravinteita</a:t>
            </a:r>
          </a:p>
          <a:p>
            <a:r>
              <a:rPr lang="fi-FI" dirty="0">
                <a:hlinkClick r:id="rId2"/>
              </a:rPr>
              <a:t>Ravinteita tulee esimerkiksi </a:t>
            </a:r>
            <a:endParaRPr lang="fi-FI" dirty="0"/>
          </a:p>
          <a:p>
            <a:pPr lvl="1"/>
            <a:r>
              <a:rPr lang="fi-FI" dirty="0"/>
              <a:t>maanviljelyssä käytettävistä lannoitteista </a:t>
            </a:r>
          </a:p>
          <a:p>
            <a:pPr lvl="1"/>
            <a:r>
              <a:rPr lang="fi-FI" dirty="0"/>
              <a:t>ihmisten jätevesistä</a:t>
            </a:r>
          </a:p>
          <a:p>
            <a:r>
              <a:rPr lang="fi-FI" dirty="0"/>
              <a:t>Liian suuri määrä ravinteita johtaa siihen, että jotkin levät kasvavat paljon ja jotkin levät vähenevät</a:t>
            </a:r>
          </a:p>
          <a:p>
            <a:r>
              <a:rPr lang="fi-FI" dirty="0"/>
              <a:t>Liian suuri määrä levää estää hapen pääsyn meren/järven pohjalle</a:t>
            </a:r>
          </a:p>
          <a:p>
            <a:r>
              <a:rPr lang="fi-FI" dirty="0"/>
              <a:t>Uusissa olosuhteissa eri kalat ja linnut menestyvät</a:t>
            </a:r>
          </a:p>
          <a:p>
            <a:r>
              <a:rPr lang="fi-FI" dirty="0">
                <a:hlinkClick r:id="rId3"/>
              </a:rPr>
              <a:t>Sinilevä</a:t>
            </a:r>
            <a:r>
              <a:rPr lang="fi-FI" dirty="0"/>
              <a:t> on ihmiselle haitallista</a:t>
            </a:r>
          </a:p>
        </p:txBody>
      </p:sp>
    </p:spTree>
    <p:extLst>
      <p:ext uri="{BB962C8B-B14F-4D97-AF65-F5344CB8AC3E}">
        <p14:creationId xmlns:p14="http://schemas.microsoft.com/office/powerpoint/2010/main" val="38939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31D70-C427-4DD6-884F-F4DC40A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puhdistus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51F29B-7B9A-4614-9D13-8CEF93429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Helsingissä kotien jätevedet menevät puhdistamoon</a:t>
            </a:r>
          </a:p>
          <a:p>
            <a:r>
              <a:rPr lang="fi-FI" dirty="0">
                <a:hlinkClick r:id="rId2"/>
              </a:rPr>
              <a:t>Viikinmäen jätevedenpuhdistamossa</a:t>
            </a:r>
            <a:r>
              <a:rPr lang="fi-FI" dirty="0"/>
              <a:t> tehdään kolme erilaista puhdistusta</a:t>
            </a:r>
          </a:p>
          <a:p>
            <a:pPr lvl="1"/>
            <a:r>
              <a:rPr lang="fi-FI" i="1" dirty="0"/>
              <a:t>Mekaaninen</a:t>
            </a:r>
            <a:r>
              <a:rPr lang="fi-FI" dirty="0"/>
              <a:t>: suodatus ja veden seisottaminen poistaa kiinteää ainesta</a:t>
            </a:r>
          </a:p>
          <a:p>
            <a:pPr lvl="1"/>
            <a:r>
              <a:rPr lang="fi-FI" i="1" dirty="0"/>
              <a:t>Kemiallinen</a:t>
            </a:r>
            <a:r>
              <a:rPr lang="fi-FI" dirty="0"/>
              <a:t>: veteen lisätään rautasulfaattia (FeSO</a:t>
            </a:r>
            <a:r>
              <a:rPr lang="fi-FI" baseline="-25000" dirty="0"/>
              <a:t>4</a:t>
            </a:r>
            <a:r>
              <a:rPr lang="fi-FI" dirty="0"/>
              <a:t>), joka liukenee hyvin veteen. Vedessä muodostuu rautafosfaattia (FePO</a:t>
            </a:r>
            <a:r>
              <a:rPr lang="fi-FI" baseline="-25000" dirty="0"/>
              <a:t>4</a:t>
            </a:r>
            <a:r>
              <a:rPr lang="fi-FI" dirty="0"/>
              <a:t>), joka ei liukene veteen.</a:t>
            </a:r>
          </a:p>
          <a:p>
            <a:pPr lvl="1"/>
            <a:r>
              <a:rPr lang="fi-FI" i="1" dirty="0"/>
              <a:t>Biologinen</a:t>
            </a:r>
            <a:r>
              <a:rPr lang="fi-FI" dirty="0"/>
              <a:t>: bakteerit syövät typpiyhdisteitä ja muuttavat typpiyhdisteitä typpikaasuksi</a:t>
            </a:r>
          </a:p>
          <a:p>
            <a:r>
              <a:rPr lang="fi-FI" dirty="0"/>
              <a:t>Vedestä poistetaan 95% P-yhdisteistä ja 90% N-yhdisteistä. Puhdistettu vesi johdatetaan mereen.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23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335</Words>
  <Application>Microsoft Office PowerPoint</Application>
  <PresentationFormat>Näytössä katseltava diaesitys (4:3)</PresentationFormat>
  <Paragraphs>70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Office-teema</vt:lpstr>
      <vt:lpstr>Typpiyhdisteet otetaan pois jätevedestä</vt:lpstr>
      <vt:lpstr>Tunnin ohjelma</vt:lpstr>
      <vt:lpstr>Kertaus</vt:lpstr>
      <vt:lpstr>Kertaus</vt:lpstr>
      <vt:lpstr>Lannoite</vt:lpstr>
      <vt:lpstr>Rehevöityminen</vt:lpstr>
      <vt:lpstr>Rehevöityminen</vt:lpstr>
      <vt:lpstr>Jäteveden puhdistus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4</cp:revision>
  <dcterms:created xsi:type="dcterms:W3CDTF">2018-08-13T10:36:26Z</dcterms:created>
  <dcterms:modified xsi:type="dcterms:W3CDTF">2018-11-02T09:45:08Z</dcterms:modified>
</cp:coreProperties>
</file>