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8" r:id="rId4"/>
    <p:sldId id="271" r:id="rId5"/>
    <p:sldId id="259" r:id="rId6"/>
    <p:sldId id="273" r:id="rId7"/>
    <p:sldId id="262" r:id="rId8"/>
    <p:sldId id="263" r:id="rId9"/>
    <p:sldId id="272" r:id="rId10"/>
    <p:sldId id="264" r:id="rId11"/>
    <p:sldId id="266" r:id="rId12"/>
    <p:sldId id="267" r:id="rId13"/>
    <p:sldId id="269" r:id="rId14"/>
    <p:sldId id="261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91FE"/>
    <a:srgbClr val="FF919B"/>
    <a:srgbClr val="9C5FB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19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0C136-4579-4DE0-B980-7D6BA96D7C01}" type="datetimeFigureOut">
              <a:rPr lang="fi-FI" smtClean="0"/>
              <a:t>2.11.2018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A8B50-01F5-40E7-9A52-5D987AEEE7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369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6B3A4-E8AE-4CE9-8931-CCF9760175F7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1849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fi-FI" dirty="0"/>
              <a:t>Väärin. Ihmisessä on ainakin 60 alkuainetta.</a:t>
            </a:r>
          </a:p>
          <a:p>
            <a:pPr marL="228600" indent="-228600">
              <a:buAutoNum type="alphaLcParenR"/>
            </a:pPr>
            <a:r>
              <a:rPr lang="fi-FI" dirty="0"/>
              <a:t>Väärin. Elämälle tärkeimmät alkuaineet ovat C, H, N ja O.</a:t>
            </a:r>
          </a:p>
          <a:p>
            <a:pPr marL="228600" indent="-228600">
              <a:buAutoNum type="alphaLcParenR"/>
            </a:pPr>
            <a:r>
              <a:rPr lang="fi-FI" dirty="0"/>
              <a:t>Oikein.</a:t>
            </a:r>
          </a:p>
          <a:p>
            <a:pPr marL="228600" indent="-228600">
              <a:buAutoNum type="alphaLcParenR"/>
            </a:pPr>
            <a:r>
              <a:rPr lang="fi-FI" dirty="0"/>
              <a:t>Väärin. Sulamispiste on se lämpötila, jossa kiinteä aine sulaa.</a:t>
            </a:r>
          </a:p>
          <a:p>
            <a:pPr marL="228600" indent="-228600">
              <a:buAutoNum type="alphaLcParenR"/>
            </a:pPr>
            <a:r>
              <a:rPr lang="fi-FI" dirty="0"/>
              <a:t>Väärin. Sokeri liukenee suussa. (Sokerin sulamispiste on yli 100 astetta. Suussa ei ole niin kuuma.)</a:t>
            </a:r>
          </a:p>
          <a:p>
            <a:pPr marL="228600" indent="-228600">
              <a:buAutoNum type="alphaLcParenR"/>
            </a:pPr>
            <a:r>
              <a:rPr lang="fi-FI" dirty="0"/>
              <a:t>Oikein.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6B3A4-E8AE-4CE9-8931-CCF9760175F7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8167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Neutraali hapan </a:t>
            </a:r>
            <a:r>
              <a:rPr lang="fi-FI" dirty="0" err="1"/>
              <a:t>hapan</a:t>
            </a:r>
            <a:endParaRPr lang="fi-FI" dirty="0"/>
          </a:p>
          <a:p>
            <a:r>
              <a:rPr lang="fi-FI" dirty="0"/>
              <a:t>Emäksinen hapan emäksinen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6B3A4-E8AE-4CE9-8931-CCF9760175F7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4421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2.11.2018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659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2.11.2018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7146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2.11.2018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738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2.11.2018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188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2.11.2018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798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2.11.2018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05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2.11.2018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69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2.11.2018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093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2.11.2018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397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2.11.2018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870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2.11.2018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277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E2F12-53BF-474C-93E0-4E374D07A67D}" type="datetimeFigureOut">
              <a:rPr lang="fi-FI" smtClean="0"/>
              <a:t>2.11.2018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644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38E999-D9EE-4960-B7D2-4D1FD2F3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851" y="1912073"/>
            <a:ext cx="7772400" cy="2387600"/>
          </a:xfrm>
          <a:solidFill>
            <a:schemeClr val="bg1">
              <a:alpha val="80000"/>
            </a:schemeClr>
          </a:solidFill>
          <a:ln w="38100">
            <a:solidFill>
              <a:srgbClr val="9C5FB5"/>
            </a:solidFill>
          </a:ln>
        </p:spPr>
        <p:txBody>
          <a:bodyPr anchor="ctr" anchorCtr="1"/>
          <a:lstStyle/>
          <a:p>
            <a:r>
              <a:rPr lang="fi-FI" dirty="0"/>
              <a:t>Vetyionit maistuvat kirpeiltä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1B6E46D-803C-4B71-9284-550D0DA4B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8335" y="5735637"/>
            <a:ext cx="3661756" cy="820333"/>
          </a:xfrm>
          <a:solidFill>
            <a:schemeClr val="bg1">
              <a:alpha val="80000"/>
            </a:schemeClr>
          </a:solidFill>
          <a:ln w="28575">
            <a:solidFill>
              <a:srgbClr val="9C5FB5"/>
            </a:solidFill>
          </a:ln>
        </p:spPr>
        <p:txBody>
          <a:bodyPr anchor="ctr" anchorCtr="1"/>
          <a:lstStyle/>
          <a:p>
            <a:r>
              <a:rPr lang="fi-FI" dirty="0"/>
              <a:t>Jan Jansson @TYK 2018-19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49AF0292-E781-4589-88D0-6C6F19492B85}"/>
              </a:ext>
            </a:extLst>
          </p:cNvPr>
          <p:cNvSpPr txBox="1">
            <a:spLocks/>
          </p:cNvSpPr>
          <p:nvPr/>
        </p:nvSpPr>
        <p:spPr>
          <a:xfrm>
            <a:off x="7611689" y="102670"/>
            <a:ext cx="1428402" cy="1052799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9C5FB5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ke1</a:t>
            </a:r>
          </a:p>
        </p:txBody>
      </p:sp>
    </p:spTree>
    <p:extLst>
      <p:ext uri="{BB962C8B-B14F-4D97-AF65-F5344CB8AC3E}">
        <p14:creationId xmlns:p14="http://schemas.microsoft.com/office/powerpoint/2010/main" val="19649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764EBB-AA13-41AE-88B9-3BC5F19D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Happo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32476E-0BC0-4DEF-A146-FF37B2C69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46" y="1308791"/>
            <a:ext cx="5323263" cy="848130"/>
          </a:xfrm>
        </p:spPr>
        <p:txBody>
          <a:bodyPr>
            <a:normAutofit/>
          </a:bodyPr>
          <a:lstStyle/>
          <a:p>
            <a:r>
              <a:rPr lang="fi-FI" sz="2400" dirty="0"/>
              <a:t>Happo on aine, joka antaa vetyionin (H</a:t>
            </a:r>
            <a:r>
              <a:rPr lang="fi-FI" sz="2400" baseline="30000" dirty="0"/>
              <a:t>+</a:t>
            </a:r>
            <a:r>
              <a:rPr lang="fi-FI" sz="2400" dirty="0"/>
              <a:t>) vesimolekyylille</a:t>
            </a:r>
          </a:p>
        </p:txBody>
      </p:sp>
      <p:grpSp>
        <p:nvGrpSpPr>
          <p:cNvPr id="66" name="Ryhmä 65">
            <a:extLst>
              <a:ext uri="{FF2B5EF4-FFF2-40B4-BE49-F238E27FC236}">
                <a16:creationId xmlns:a16="http://schemas.microsoft.com/office/drawing/2014/main" id="{17959F40-C821-4778-8BE9-9FDD03519BE3}"/>
              </a:ext>
            </a:extLst>
          </p:cNvPr>
          <p:cNvGrpSpPr/>
          <p:nvPr/>
        </p:nvGrpSpPr>
        <p:grpSpPr>
          <a:xfrm>
            <a:off x="4527517" y="4093961"/>
            <a:ext cx="626387" cy="626387"/>
            <a:chOff x="5533358" y="4093961"/>
            <a:chExt cx="626387" cy="626387"/>
          </a:xfrm>
        </p:grpSpPr>
        <p:sp>
          <p:nvSpPr>
            <p:cNvPr id="52" name="Ellipsi 51">
              <a:extLst>
                <a:ext uri="{FF2B5EF4-FFF2-40B4-BE49-F238E27FC236}">
                  <a16:creationId xmlns:a16="http://schemas.microsoft.com/office/drawing/2014/main" id="{5C081233-63E4-4C03-B637-758ACA52BC92}"/>
                </a:ext>
              </a:extLst>
            </p:cNvPr>
            <p:cNvSpPr/>
            <p:nvPr/>
          </p:nvSpPr>
          <p:spPr>
            <a:xfrm>
              <a:off x="5689955" y="4250558"/>
              <a:ext cx="313194" cy="3131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/>
                <a:t>H</a:t>
              </a:r>
            </a:p>
          </p:txBody>
        </p:sp>
        <p:sp>
          <p:nvSpPr>
            <p:cNvPr id="53" name="Ellipsi 52">
              <a:extLst>
                <a:ext uri="{FF2B5EF4-FFF2-40B4-BE49-F238E27FC236}">
                  <a16:creationId xmlns:a16="http://schemas.microsoft.com/office/drawing/2014/main" id="{E3ED30E3-5CA6-447D-964F-BC0899F68C3E}"/>
                </a:ext>
              </a:extLst>
            </p:cNvPr>
            <p:cNvSpPr/>
            <p:nvPr/>
          </p:nvSpPr>
          <p:spPr>
            <a:xfrm>
              <a:off x="5533358" y="4093961"/>
              <a:ext cx="626387" cy="62638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56" name="Ellipsi 55">
            <a:extLst>
              <a:ext uri="{FF2B5EF4-FFF2-40B4-BE49-F238E27FC236}">
                <a16:creationId xmlns:a16="http://schemas.microsoft.com/office/drawing/2014/main" id="{BA5C0DC0-AB6E-4BB4-98D6-5DA2E3A0301E}"/>
              </a:ext>
            </a:extLst>
          </p:cNvPr>
          <p:cNvSpPr/>
          <p:nvPr/>
        </p:nvSpPr>
        <p:spPr>
          <a:xfrm>
            <a:off x="4464552" y="4303061"/>
            <a:ext cx="125277" cy="125277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3" name="Ellipsi 62">
            <a:extLst>
              <a:ext uri="{FF2B5EF4-FFF2-40B4-BE49-F238E27FC236}">
                <a16:creationId xmlns:a16="http://schemas.microsoft.com/office/drawing/2014/main" id="{AE6CC308-4106-48C3-8F6B-DDCE9DA1308B}"/>
              </a:ext>
            </a:extLst>
          </p:cNvPr>
          <p:cNvSpPr/>
          <p:nvPr/>
        </p:nvSpPr>
        <p:spPr>
          <a:xfrm>
            <a:off x="4095255" y="4218726"/>
            <a:ext cx="535745" cy="313194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65" name="Ryhmä 64">
            <a:extLst>
              <a:ext uri="{FF2B5EF4-FFF2-40B4-BE49-F238E27FC236}">
                <a16:creationId xmlns:a16="http://schemas.microsoft.com/office/drawing/2014/main" id="{BBBC5837-A9FA-4851-9421-0376E9761A3F}"/>
              </a:ext>
            </a:extLst>
          </p:cNvPr>
          <p:cNvGrpSpPr/>
          <p:nvPr/>
        </p:nvGrpSpPr>
        <p:grpSpPr>
          <a:xfrm>
            <a:off x="440574" y="2319975"/>
            <a:ext cx="3830946" cy="2609473"/>
            <a:chOff x="1446415" y="2319975"/>
            <a:chExt cx="3830946" cy="2609473"/>
          </a:xfrm>
        </p:grpSpPr>
        <p:sp>
          <p:nvSpPr>
            <p:cNvPr id="5" name="Ellipsi 4">
              <a:extLst>
                <a:ext uri="{FF2B5EF4-FFF2-40B4-BE49-F238E27FC236}">
                  <a16:creationId xmlns:a16="http://schemas.microsoft.com/office/drawing/2014/main" id="{8DBB28B0-65ED-49A5-869B-CF460C0F6241}"/>
                </a:ext>
              </a:extLst>
            </p:cNvPr>
            <p:cNvSpPr/>
            <p:nvPr/>
          </p:nvSpPr>
          <p:spPr>
            <a:xfrm>
              <a:off x="2610669" y="3473097"/>
              <a:ext cx="313194" cy="3131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/>
                <a:t>C</a:t>
              </a:r>
            </a:p>
          </p:txBody>
        </p:sp>
        <p:sp>
          <p:nvSpPr>
            <p:cNvPr id="6" name="Ellipsi 5">
              <a:extLst>
                <a:ext uri="{FF2B5EF4-FFF2-40B4-BE49-F238E27FC236}">
                  <a16:creationId xmlns:a16="http://schemas.microsoft.com/office/drawing/2014/main" id="{1A751162-8330-4F7C-BCF5-6F0A2934356F}"/>
                </a:ext>
              </a:extLst>
            </p:cNvPr>
            <p:cNvSpPr/>
            <p:nvPr/>
          </p:nvSpPr>
          <p:spPr>
            <a:xfrm>
              <a:off x="2297475" y="3159904"/>
              <a:ext cx="939581" cy="939581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7" name="Ellipsi 6">
              <a:extLst>
                <a:ext uri="{FF2B5EF4-FFF2-40B4-BE49-F238E27FC236}">
                  <a16:creationId xmlns:a16="http://schemas.microsoft.com/office/drawing/2014/main" id="{0A3F0F31-87E1-465D-8113-8149DCD51D13}"/>
                </a:ext>
              </a:extLst>
            </p:cNvPr>
            <p:cNvSpPr/>
            <p:nvPr/>
          </p:nvSpPr>
          <p:spPr>
            <a:xfrm>
              <a:off x="2454072" y="3316501"/>
              <a:ext cx="626387" cy="62638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9713F78E-B963-48F5-9D6B-00C0A9EF56C0}"/>
                </a:ext>
              </a:extLst>
            </p:cNvPr>
            <p:cNvSpPr/>
            <p:nvPr/>
          </p:nvSpPr>
          <p:spPr>
            <a:xfrm>
              <a:off x="2704627" y="3269522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DDD4B50D-D618-429B-9A73-54FE72BC10F4}"/>
                </a:ext>
              </a:extLst>
            </p:cNvPr>
            <p:cNvSpPr/>
            <p:nvPr/>
          </p:nvSpPr>
          <p:spPr>
            <a:xfrm>
              <a:off x="2704627" y="3864590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CF68145A-4D89-4367-9961-E788DE1EA4DB}"/>
                </a:ext>
              </a:extLst>
            </p:cNvPr>
            <p:cNvSpPr/>
            <p:nvPr/>
          </p:nvSpPr>
          <p:spPr>
            <a:xfrm>
              <a:off x="3190077" y="3567056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37434F2B-88AA-404C-80AB-135468CF4FE6}"/>
                </a:ext>
              </a:extLst>
            </p:cNvPr>
            <p:cNvSpPr/>
            <p:nvPr/>
          </p:nvSpPr>
          <p:spPr>
            <a:xfrm>
              <a:off x="2713795" y="3081605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2" name="Ellipsi 11">
              <a:extLst>
                <a:ext uri="{FF2B5EF4-FFF2-40B4-BE49-F238E27FC236}">
                  <a16:creationId xmlns:a16="http://schemas.microsoft.com/office/drawing/2014/main" id="{5F32F507-B9CE-4C16-B703-A60D929F05C9}"/>
                </a:ext>
              </a:extLst>
            </p:cNvPr>
            <p:cNvSpPr/>
            <p:nvPr/>
          </p:nvSpPr>
          <p:spPr>
            <a:xfrm>
              <a:off x="2234836" y="3567056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D7B22680-C31B-4462-B6AE-B57074B72739}"/>
                </a:ext>
              </a:extLst>
            </p:cNvPr>
            <p:cNvSpPr/>
            <p:nvPr/>
          </p:nvSpPr>
          <p:spPr>
            <a:xfrm>
              <a:off x="2704627" y="4052506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6126112E-EAA7-408E-BBB5-ED724B42619B}"/>
                </a:ext>
              </a:extLst>
            </p:cNvPr>
            <p:cNvSpPr/>
            <p:nvPr/>
          </p:nvSpPr>
          <p:spPr>
            <a:xfrm>
              <a:off x="4593124" y="4256082"/>
              <a:ext cx="313194" cy="3131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/>
                <a:t>O</a:t>
              </a: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9A3AEED8-77FF-4024-95BE-823BAC1EA170}"/>
                </a:ext>
              </a:extLst>
            </p:cNvPr>
            <p:cNvSpPr/>
            <p:nvPr/>
          </p:nvSpPr>
          <p:spPr>
            <a:xfrm>
              <a:off x="4279931" y="3942888"/>
              <a:ext cx="939581" cy="939581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7363CEDC-EA5A-4AD0-9D9F-BC7B8F723F82}"/>
                </a:ext>
              </a:extLst>
            </p:cNvPr>
            <p:cNvSpPr/>
            <p:nvPr/>
          </p:nvSpPr>
          <p:spPr>
            <a:xfrm>
              <a:off x="4436528" y="4099485"/>
              <a:ext cx="626387" cy="62638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AD4876C5-0124-49B9-89BD-1C610D8B63E3}"/>
                </a:ext>
              </a:extLst>
            </p:cNvPr>
            <p:cNvSpPr/>
            <p:nvPr/>
          </p:nvSpPr>
          <p:spPr>
            <a:xfrm>
              <a:off x="4687082" y="4052506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75131660-9E2B-4400-A7AD-12D300764EC9}"/>
                </a:ext>
              </a:extLst>
            </p:cNvPr>
            <p:cNvSpPr/>
            <p:nvPr/>
          </p:nvSpPr>
          <p:spPr>
            <a:xfrm>
              <a:off x="4687082" y="4647574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C08F1A9A-B097-4658-BC07-D00378E38769}"/>
                </a:ext>
              </a:extLst>
            </p:cNvPr>
            <p:cNvSpPr/>
            <p:nvPr/>
          </p:nvSpPr>
          <p:spPr>
            <a:xfrm>
              <a:off x="4944898" y="4741532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8A4CF8EE-3187-4F79-B344-7DE400687CC9}"/>
                </a:ext>
              </a:extLst>
            </p:cNvPr>
            <p:cNvSpPr/>
            <p:nvPr/>
          </p:nvSpPr>
          <p:spPr>
            <a:xfrm>
              <a:off x="5097865" y="4616254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487967C8-DC56-4D4E-9E53-B7E54193912B}"/>
                </a:ext>
              </a:extLst>
            </p:cNvPr>
            <p:cNvSpPr/>
            <p:nvPr/>
          </p:nvSpPr>
          <p:spPr>
            <a:xfrm>
              <a:off x="4465817" y="4772851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5A82F6C1-8958-4E10-95D0-19224DA14752}"/>
                </a:ext>
              </a:extLst>
            </p:cNvPr>
            <p:cNvSpPr/>
            <p:nvPr/>
          </p:nvSpPr>
          <p:spPr>
            <a:xfrm>
              <a:off x="4334740" y="4655404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1EA57285-BE96-4516-8776-DBE26E5B233A}"/>
                </a:ext>
              </a:extLst>
            </p:cNvPr>
            <p:cNvSpPr/>
            <p:nvPr/>
          </p:nvSpPr>
          <p:spPr>
            <a:xfrm>
              <a:off x="4373320" y="4026880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DCFDCCF0-8086-455C-877D-16F4C694CDAA}"/>
                </a:ext>
              </a:extLst>
            </p:cNvPr>
            <p:cNvSpPr/>
            <p:nvPr/>
          </p:nvSpPr>
          <p:spPr>
            <a:xfrm>
              <a:off x="5152084" y="4303061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5" name="Ellipsi 24">
              <a:extLst>
                <a:ext uri="{FF2B5EF4-FFF2-40B4-BE49-F238E27FC236}">
                  <a16:creationId xmlns:a16="http://schemas.microsoft.com/office/drawing/2014/main" id="{DBD782D2-C56F-43F4-AAC5-7DB94DC95A3F}"/>
                </a:ext>
              </a:extLst>
            </p:cNvPr>
            <p:cNvSpPr/>
            <p:nvPr/>
          </p:nvSpPr>
          <p:spPr>
            <a:xfrm>
              <a:off x="3762167" y="3473097"/>
              <a:ext cx="313194" cy="3131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/>
                <a:t>C</a:t>
              </a:r>
            </a:p>
          </p:txBody>
        </p:sp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00D8DF1F-7668-4E63-967F-F8FD0496B716}"/>
                </a:ext>
              </a:extLst>
            </p:cNvPr>
            <p:cNvSpPr/>
            <p:nvPr/>
          </p:nvSpPr>
          <p:spPr>
            <a:xfrm>
              <a:off x="3448973" y="3159904"/>
              <a:ext cx="939581" cy="939581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7" name="Ellipsi 26">
              <a:extLst>
                <a:ext uri="{FF2B5EF4-FFF2-40B4-BE49-F238E27FC236}">
                  <a16:creationId xmlns:a16="http://schemas.microsoft.com/office/drawing/2014/main" id="{F8B1FBF3-BB2F-489E-8631-10C2A7B161D1}"/>
                </a:ext>
              </a:extLst>
            </p:cNvPr>
            <p:cNvSpPr/>
            <p:nvPr/>
          </p:nvSpPr>
          <p:spPr>
            <a:xfrm>
              <a:off x="3605570" y="3316501"/>
              <a:ext cx="626387" cy="62638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8" name="Ellipsi 27">
              <a:extLst>
                <a:ext uri="{FF2B5EF4-FFF2-40B4-BE49-F238E27FC236}">
                  <a16:creationId xmlns:a16="http://schemas.microsoft.com/office/drawing/2014/main" id="{7CADF87B-F70E-4AED-AC7C-082281C080CF}"/>
                </a:ext>
              </a:extLst>
            </p:cNvPr>
            <p:cNvSpPr/>
            <p:nvPr/>
          </p:nvSpPr>
          <p:spPr>
            <a:xfrm>
              <a:off x="3856125" y="3269522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9" name="Ellipsi 28">
              <a:extLst>
                <a:ext uri="{FF2B5EF4-FFF2-40B4-BE49-F238E27FC236}">
                  <a16:creationId xmlns:a16="http://schemas.microsoft.com/office/drawing/2014/main" id="{03D39177-A898-4D0F-8A67-0E4718F9AE7D}"/>
                </a:ext>
              </a:extLst>
            </p:cNvPr>
            <p:cNvSpPr/>
            <p:nvPr/>
          </p:nvSpPr>
          <p:spPr>
            <a:xfrm>
              <a:off x="3856125" y="3864590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30" name="Ellipsi 29">
              <a:extLst>
                <a:ext uri="{FF2B5EF4-FFF2-40B4-BE49-F238E27FC236}">
                  <a16:creationId xmlns:a16="http://schemas.microsoft.com/office/drawing/2014/main" id="{89356DC8-9DA5-4CCF-99FF-7F3B17B46ED0}"/>
                </a:ext>
              </a:extLst>
            </p:cNvPr>
            <p:cNvSpPr/>
            <p:nvPr/>
          </p:nvSpPr>
          <p:spPr>
            <a:xfrm>
              <a:off x="4287391" y="3367010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31" name="Ellipsi 30">
              <a:extLst>
                <a:ext uri="{FF2B5EF4-FFF2-40B4-BE49-F238E27FC236}">
                  <a16:creationId xmlns:a16="http://schemas.microsoft.com/office/drawing/2014/main" id="{11986F5E-40AB-49E4-8D6F-F6AABD169AE2}"/>
                </a:ext>
              </a:extLst>
            </p:cNvPr>
            <p:cNvSpPr/>
            <p:nvPr/>
          </p:nvSpPr>
          <p:spPr>
            <a:xfrm>
              <a:off x="4130681" y="3187807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32" name="Ellipsi 31">
              <a:extLst>
                <a:ext uri="{FF2B5EF4-FFF2-40B4-BE49-F238E27FC236}">
                  <a16:creationId xmlns:a16="http://schemas.microsoft.com/office/drawing/2014/main" id="{94B503CB-6D45-4397-A283-286809438F8E}"/>
                </a:ext>
              </a:extLst>
            </p:cNvPr>
            <p:cNvSpPr/>
            <p:nvPr/>
          </p:nvSpPr>
          <p:spPr>
            <a:xfrm>
              <a:off x="3386335" y="3567056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33" name="Ellipsi 32">
              <a:extLst>
                <a:ext uri="{FF2B5EF4-FFF2-40B4-BE49-F238E27FC236}">
                  <a16:creationId xmlns:a16="http://schemas.microsoft.com/office/drawing/2014/main" id="{E2493F2F-AC48-4F12-B8AA-7F5596AC0684}"/>
                </a:ext>
              </a:extLst>
            </p:cNvPr>
            <p:cNvSpPr/>
            <p:nvPr/>
          </p:nvSpPr>
          <p:spPr>
            <a:xfrm>
              <a:off x="4197048" y="3864590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34" name="Ellipsi 33">
              <a:extLst>
                <a:ext uri="{FF2B5EF4-FFF2-40B4-BE49-F238E27FC236}">
                  <a16:creationId xmlns:a16="http://schemas.microsoft.com/office/drawing/2014/main" id="{C78CEB4D-FE56-4115-9522-9290BAFB9E22}"/>
                </a:ext>
              </a:extLst>
            </p:cNvPr>
            <p:cNvSpPr/>
            <p:nvPr/>
          </p:nvSpPr>
          <p:spPr>
            <a:xfrm>
              <a:off x="4623875" y="2633169"/>
              <a:ext cx="313194" cy="3131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/>
                <a:t>O</a:t>
              </a:r>
            </a:p>
          </p:txBody>
        </p:sp>
        <p:sp>
          <p:nvSpPr>
            <p:cNvPr id="35" name="Ellipsi 34">
              <a:extLst>
                <a:ext uri="{FF2B5EF4-FFF2-40B4-BE49-F238E27FC236}">
                  <a16:creationId xmlns:a16="http://schemas.microsoft.com/office/drawing/2014/main" id="{1650F962-36E3-444F-B845-A7E1E103C6D6}"/>
                </a:ext>
              </a:extLst>
            </p:cNvPr>
            <p:cNvSpPr/>
            <p:nvPr/>
          </p:nvSpPr>
          <p:spPr>
            <a:xfrm>
              <a:off x="4310681" y="2319975"/>
              <a:ext cx="939581" cy="939581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36" name="Ellipsi 35">
              <a:extLst>
                <a:ext uri="{FF2B5EF4-FFF2-40B4-BE49-F238E27FC236}">
                  <a16:creationId xmlns:a16="http://schemas.microsoft.com/office/drawing/2014/main" id="{AA098405-BE72-46E4-A1C2-7BE1DD35D04C}"/>
                </a:ext>
              </a:extLst>
            </p:cNvPr>
            <p:cNvSpPr/>
            <p:nvPr/>
          </p:nvSpPr>
          <p:spPr>
            <a:xfrm>
              <a:off x="4467278" y="2476572"/>
              <a:ext cx="626387" cy="62638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37" name="Ellipsi 36">
              <a:extLst>
                <a:ext uri="{FF2B5EF4-FFF2-40B4-BE49-F238E27FC236}">
                  <a16:creationId xmlns:a16="http://schemas.microsoft.com/office/drawing/2014/main" id="{E924A065-86A7-4912-9DA5-39295DA55EB5}"/>
                </a:ext>
              </a:extLst>
            </p:cNvPr>
            <p:cNvSpPr/>
            <p:nvPr/>
          </p:nvSpPr>
          <p:spPr>
            <a:xfrm>
              <a:off x="4717833" y="2429593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38" name="Ellipsi 37">
              <a:extLst>
                <a:ext uri="{FF2B5EF4-FFF2-40B4-BE49-F238E27FC236}">
                  <a16:creationId xmlns:a16="http://schemas.microsoft.com/office/drawing/2014/main" id="{F2697898-388B-47D2-A796-CA1827898CB3}"/>
                </a:ext>
              </a:extLst>
            </p:cNvPr>
            <p:cNvSpPr/>
            <p:nvPr/>
          </p:nvSpPr>
          <p:spPr>
            <a:xfrm>
              <a:off x="4717833" y="3024661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39" name="Ellipsi 38">
              <a:extLst>
                <a:ext uri="{FF2B5EF4-FFF2-40B4-BE49-F238E27FC236}">
                  <a16:creationId xmlns:a16="http://schemas.microsoft.com/office/drawing/2014/main" id="{FEFD4B12-0CCE-4395-8C37-1AB14146014B}"/>
                </a:ext>
              </a:extLst>
            </p:cNvPr>
            <p:cNvSpPr/>
            <p:nvPr/>
          </p:nvSpPr>
          <p:spPr>
            <a:xfrm>
              <a:off x="5130024" y="2492232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40" name="Ellipsi 39">
              <a:extLst>
                <a:ext uri="{FF2B5EF4-FFF2-40B4-BE49-F238E27FC236}">
                  <a16:creationId xmlns:a16="http://schemas.microsoft.com/office/drawing/2014/main" id="{30256D2C-B961-4C6B-9A7A-D2E6744B90D0}"/>
                </a:ext>
              </a:extLst>
            </p:cNvPr>
            <p:cNvSpPr/>
            <p:nvPr/>
          </p:nvSpPr>
          <p:spPr>
            <a:xfrm>
              <a:off x="5007537" y="2359152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41" name="Ellipsi 40">
              <a:extLst>
                <a:ext uri="{FF2B5EF4-FFF2-40B4-BE49-F238E27FC236}">
                  <a16:creationId xmlns:a16="http://schemas.microsoft.com/office/drawing/2014/main" id="{375060C4-39E6-454F-8927-B77C6890DA47}"/>
                </a:ext>
              </a:extLst>
            </p:cNvPr>
            <p:cNvSpPr/>
            <p:nvPr/>
          </p:nvSpPr>
          <p:spPr>
            <a:xfrm>
              <a:off x="4435959" y="2366954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42" name="Ellipsi 41">
              <a:extLst>
                <a:ext uri="{FF2B5EF4-FFF2-40B4-BE49-F238E27FC236}">
                  <a16:creationId xmlns:a16="http://schemas.microsoft.com/office/drawing/2014/main" id="{3120799D-1DFD-46EA-A61D-77C03500D77F}"/>
                </a:ext>
              </a:extLst>
            </p:cNvPr>
            <p:cNvSpPr/>
            <p:nvPr/>
          </p:nvSpPr>
          <p:spPr>
            <a:xfrm>
              <a:off x="4467278" y="3118619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43" name="Ellipsi 42">
              <a:extLst>
                <a:ext uri="{FF2B5EF4-FFF2-40B4-BE49-F238E27FC236}">
                  <a16:creationId xmlns:a16="http://schemas.microsoft.com/office/drawing/2014/main" id="{69765710-B435-4822-AB63-82A052AF6710}"/>
                </a:ext>
              </a:extLst>
            </p:cNvPr>
            <p:cNvSpPr/>
            <p:nvPr/>
          </p:nvSpPr>
          <p:spPr>
            <a:xfrm>
              <a:off x="4303677" y="2504873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44" name="Ellipsi 43">
              <a:extLst>
                <a:ext uri="{FF2B5EF4-FFF2-40B4-BE49-F238E27FC236}">
                  <a16:creationId xmlns:a16="http://schemas.microsoft.com/office/drawing/2014/main" id="{CDB29200-8D32-4A4F-8798-7FF89C74B26F}"/>
                </a:ext>
              </a:extLst>
            </p:cNvPr>
            <p:cNvSpPr/>
            <p:nvPr/>
          </p:nvSpPr>
          <p:spPr>
            <a:xfrm>
              <a:off x="4336962" y="2993712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45" name="Ellipsi 44">
              <a:extLst>
                <a:ext uri="{FF2B5EF4-FFF2-40B4-BE49-F238E27FC236}">
                  <a16:creationId xmlns:a16="http://schemas.microsoft.com/office/drawing/2014/main" id="{00677A5A-9E68-4124-9301-DE8597D9A135}"/>
                </a:ext>
              </a:extLst>
            </p:cNvPr>
            <p:cNvSpPr/>
            <p:nvPr/>
          </p:nvSpPr>
          <p:spPr>
            <a:xfrm>
              <a:off x="1603012" y="3473097"/>
              <a:ext cx="313194" cy="3131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/>
                <a:t>H</a:t>
              </a:r>
            </a:p>
          </p:txBody>
        </p:sp>
        <p:sp>
          <p:nvSpPr>
            <p:cNvPr id="46" name="Ellipsi 45">
              <a:extLst>
                <a:ext uri="{FF2B5EF4-FFF2-40B4-BE49-F238E27FC236}">
                  <a16:creationId xmlns:a16="http://schemas.microsoft.com/office/drawing/2014/main" id="{FE49D660-522D-4AD9-9888-D0DE7EC80B36}"/>
                </a:ext>
              </a:extLst>
            </p:cNvPr>
            <p:cNvSpPr/>
            <p:nvPr/>
          </p:nvSpPr>
          <p:spPr>
            <a:xfrm>
              <a:off x="1446415" y="3316501"/>
              <a:ext cx="626387" cy="62638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47" name="Ellipsi 46">
              <a:extLst>
                <a:ext uri="{FF2B5EF4-FFF2-40B4-BE49-F238E27FC236}">
                  <a16:creationId xmlns:a16="http://schemas.microsoft.com/office/drawing/2014/main" id="{D5625A7F-6626-422C-ABEB-E90FEAA11422}"/>
                </a:ext>
              </a:extLst>
            </p:cNvPr>
            <p:cNvSpPr/>
            <p:nvPr/>
          </p:nvSpPr>
          <p:spPr>
            <a:xfrm>
              <a:off x="2010007" y="3567056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48" name="Ellipsi 47">
              <a:extLst>
                <a:ext uri="{FF2B5EF4-FFF2-40B4-BE49-F238E27FC236}">
                  <a16:creationId xmlns:a16="http://schemas.microsoft.com/office/drawing/2014/main" id="{3E8C789E-5796-41FC-9676-316587725B87}"/>
                </a:ext>
              </a:extLst>
            </p:cNvPr>
            <p:cNvSpPr/>
            <p:nvPr/>
          </p:nvSpPr>
          <p:spPr>
            <a:xfrm>
              <a:off x="2608547" y="4459658"/>
              <a:ext cx="313194" cy="3131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/>
                <a:t>H</a:t>
              </a:r>
            </a:p>
          </p:txBody>
        </p:sp>
        <p:sp>
          <p:nvSpPr>
            <p:cNvPr id="49" name="Ellipsi 48">
              <a:extLst>
                <a:ext uri="{FF2B5EF4-FFF2-40B4-BE49-F238E27FC236}">
                  <a16:creationId xmlns:a16="http://schemas.microsoft.com/office/drawing/2014/main" id="{37F257DA-60B7-4824-8B7A-54747B5B840F}"/>
                </a:ext>
              </a:extLst>
            </p:cNvPr>
            <p:cNvSpPr/>
            <p:nvPr/>
          </p:nvSpPr>
          <p:spPr>
            <a:xfrm>
              <a:off x="2451950" y="4303061"/>
              <a:ext cx="626387" cy="62638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50" name="Ellipsi 49">
              <a:extLst>
                <a:ext uri="{FF2B5EF4-FFF2-40B4-BE49-F238E27FC236}">
                  <a16:creationId xmlns:a16="http://schemas.microsoft.com/office/drawing/2014/main" id="{895DE8F2-779B-416D-912D-936B8472C279}"/>
                </a:ext>
              </a:extLst>
            </p:cNvPr>
            <p:cNvSpPr/>
            <p:nvPr/>
          </p:nvSpPr>
          <p:spPr>
            <a:xfrm>
              <a:off x="2608547" y="2510027"/>
              <a:ext cx="313194" cy="3131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/>
                <a:t>H</a:t>
              </a:r>
            </a:p>
          </p:txBody>
        </p:sp>
        <p:sp>
          <p:nvSpPr>
            <p:cNvPr id="51" name="Ellipsi 50">
              <a:extLst>
                <a:ext uri="{FF2B5EF4-FFF2-40B4-BE49-F238E27FC236}">
                  <a16:creationId xmlns:a16="http://schemas.microsoft.com/office/drawing/2014/main" id="{8F5A18CF-FC1C-4FA6-BBDE-51432FF1A1D8}"/>
                </a:ext>
              </a:extLst>
            </p:cNvPr>
            <p:cNvSpPr/>
            <p:nvPr/>
          </p:nvSpPr>
          <p:spPr>
            <a:xfrm>
              <a:off x="2451950" y="2353430"/>
              <a:ext cx="626387" cy="62638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54" name="Ellipsi 53">
              <a:extLst>
                <a:ext uri="{FF2B5EF4-FFF2-40B4-BE49-F238E27FC236}">
                  <a16:creationId xmlns:a16="http://schemas.microsoft.com/office/drawing/2014/main" id="{C406D3B8-5DC6-4725-9746-CCD747F5EF57}"/>
                </a:ext>
              </a:extLst>
            </p:cNvPr>
            <p:cNvSpPr/>
            <p:nvPr/>
          </p:nvSpPr>
          <p:spPr>
            <a:xfrm>
              <a:off x="2713795" y="4250046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55" name="Ellipsi 54">
              <a:extLst>
                <a:ext uri="{FF2B5EF4-FFF2-40B4-BE49-F238E27FC236}">
                  <a16:creationId xmlns:a16="http://schemas.microsoft.com/office/drawing/2014/main" id="{2A057B6E-0EFD-4EF5-A026-D90B63DF65E1}"/>
                </a:ext>
              </a:extLst>
            </p:cNvPr>
            <p:cNvSpPr/>
            <p:nvPr/>
          </p:nvSpPr>
          <p:spPr>
            <a:xfrm>
              <a:off x="2713795" y="2917179"/>
              <a:ext cx="125277" cy="12527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57" name="Ellipsi 56">
              <a:extLst>
                <a:ext uri="{FF2B5EF4-FFF2-40B4-BE49-F238E27FC236}">
                  <a16:creationId xmlns:a16="http://schemas.microsoft.com/office/drawing/2014/main" id="{3D6EF09F-F264-4DAE-BEF8-98377CD10AF6}"/>
                </a:ext>
              </a:extLst>
            </p:cNvPr>
            <p:cNvSpPr/>
            <p:nvPr/>
          </p:nvSpPr>
          <p:spPr>
            <a:xfrm>
              <a:off x="1916205" y="3473097"/>
              <a:ext cx="535745" cy="313194"/>
            </a:xfrm>
            <a:prstGeom prst="ellipse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8" name="Ellipsi 57">
              <a:extLst>
                <a:ext uri="{FF2B5EF4-FFF2-40B4-BE49-F238E27FC236}">
                  <a16:creationId xmlns:a16="http://schemas.microsoft.com/office/drawing/2014/main" id="{C59CD116-6401-43ED-9FAD-234D11B32C73}"/>
                </a:ext>
              </a:extLst>
            </p:cNvPr>
            <p:cNvSpPr/>
            <p:nvPr/>
          </p:nvSpPr>
          <p:spPr>
            <a:xfrm>
              <a:off x="3116790" y="3473097"/>
              <a:ext cx="535745" cy="313194"/>
            </a:xfrm>
            <a:prstGeom prst="ellipse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9" name="Ellipsi 58">
              <a:extLst>
                <a:ext uri="{FF2B5EF4-FFF2-40B4-BE49-F238E27FC236}">
                  <a16:creationId xmlns:a16="http://schemas.microsoft.com/office/drawing/2014/main" id="{74586EE7-E1CF-4CD3-998A-D7FBF53F6C13}"/>
                </a:ext>
              </a:extLst>
            </p:cNvPr>
            <p:cNvSpPr/>
            <p:nvPr/>
          </p:nvSpPr>
          <p:spPr>
            <a:xfrm rot="16200000">
              <a:off x="2521258" y="2879509"/>
              <a:ext cx="535745" cy="313194"/>
            </a:xfrm>
            <a:prstGeom prst="ellipse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0" name="Ellipsi 59">
              <a:extLst>
                <a:ext uri="{FF2B5EF4-FFF2-40B4-BE49-F238E27FC236}">
                  <a16:creationId xmlns:a16="http://schemas.microsoft.com/office/drawing/2014/main" id="{4272053D-46A4-471A-ADF2-318D6483F7DF}"/>
                </a:ext>
              </a:extLst>
            </p:cNvPr>
            <p:cNvSpPr/>
            <p:nvPr/>
          </p:nvSpPr>
          <p:spPr>
            <a:xfrm rot="16200000">
              <a:off x="2512088" y="4081064"/>
              <a:ext cx="535745" cy="313194"/>
            </a:xfrm>
            <a:prstGeom prst="ellipse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1" name="Ellipsi 60">
              <a:extLst>
                <a:ext uri="{FF2B5EF4-FFF2-40B4-BE49-F238E27FC236}">
                  <a16:creationId xmlns:a16="http://schemas.microsoft.com/office/drawing/2014/main" id="{3AEA202F-EA12-47FD-8E9C-E953872D4CC0}"/>
                </a:ext>
              </a:extLst>
            </p:cNvPr>
            <p:cNvSpPr/>
            <p:nvPr/>
          </p:nvSpPr>
          <p:spPr>
            <a:xfrm rot="19176671">
              <a:off x="4011353" y="2984504"/>
              <a:ext cx="535745" cy="313194"/>
            </a:xfrm>
            <a:prstGeom prst="ellipse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2" name="Ellipsi 61">
              <a:extLst>
                <a:ext uri="{FF2B5EF4-FFF2-40B4-BE49-F238E27FC236}">
                  <a16:creationId xmlns:a16="http://schemas.microsoft.com/office/drawing/2014/main" id="{B84D8CB8-9FE1-42BE-BDAD-937C9F60291F}"/>
                </a:ext>
              </a:extLst>
            </p:cNvPr>
            <p:cNvSpPr/>
            <p:nvPr/>
          </p:nvSpPr>
          <p:spPr>
            <a:xfrm rot="19176671">
              <a:off x="4173129" y="3138538"/>
              <a:ext cx="535745" cy="313194"/>
            </a:xfrm>
            <a:prstGeom prst="ellipse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4" name="Ellipsi 63">
              <a:extLst>
                <a:ext uri="{FF2B5EF4-FFF2-40B4-BE49-F238E27FC236}">
                  <a16:creationId xmlns:a16="http://schemas.microsoft.com/office/drawing/2014/main" id="{A7B4B301-00B1-4F4F-9341-D12E2BBB83C4}"/>
                </a:ext>
              </a:extLst>
            </p:cNvPr>
            <p:cNvSpPr/>
            <p:nvPr/>
          </p:nvSpPr>
          <p:spPr>
            <a:xfrm rot="2400448">
              <a:off x="4069586" y="3855548"/>
              <a:ext cx="535745" cy="313194"/>
            </a:xfrm>
            <a:prstGeom prst="ellipse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68" name="Kuva 67">
            <a:extLst>
              <a:ext uri="{FF2B5EF4-FFF2-40B4-BE49-F238E27FC236}">
                <a16:creationId xmlns:a16="http://schemas.microsoft.com/office/drawing/2014/main" id="{A35550FD-3A17-41B3-AB39-3F6E5F8B70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330" y="2353124"/>
            <a:ext cx="5095705" cy="2866334"/>
          </a:xfrm>
          <a:prstGeom prst="rect">
            <a:avLst/>
          </a:prstGeom>
        </p:spPr>
      </p:pic>
      <p:grpSp>
        <p:nvGrpSpPr>
          <p:cNvPr id="91" name="Ryhmä 90">
            <a:extLst>
              <a:ext uri="{FF2B5EF4-FFF2-40B4-BE49-F238E27FC236}">
                <a16:creationId xmlns:a16="http://schemas.microsoft.com/office/drawing/2014/main" id="{78394E17-DFF2-45E0-A753-CB0105923708}"/>
              </a:ext>
            </a:extLst>
          </p:cNvPr>
          <p:cNvGrpSpPr/>
          <p:nvPr/>
        </p:nvGrpSpPr>
        <p:grpSpPr>
          <a:xfrm>
            <a:off x="6867121" y="2139020"/>
            <a:ext cx="2160000" cy="3451140"/>
            <a:chOff x="6847302" y="2366954"/>
            <a:chExt cx="2160000" cy="3451140"/>
          </a:xfrm>
        </p:grpSpPr>
        <p:sp>
          <p:nvSpPr>
            <p:cNvPr id="69" name="Ellipsi 68">
              <a:extLst>
                <a:ext uri="{FF2B5EF4-FFF2-40B4-BE49-F238E27FC236}">
                  <a16:creationId xmlns:a16="http://schemas.microsoft.com/office/drawing/2014/main" id="{56528955-1600-4172-BEDC-15F8A041DAD9}"/>
                </a:ext>
              </a:extLst>
            </p:cNvPr>
            <p:cNvSpPr/>
            <p:nvPr/>
          </p:nvSpPr>
          <p:spPr>
            <a:xfrm>
              <a:off x="6847302" y="2366954"/>
              <a:ext cx="2160000" cy="2160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cxnSp>
          <p:nvCxnSpPr>
            <p:cNvPr id="71" name="Suora yhdysviiva 70">
              <a:extLst>
                <a:ext uri="{FF2B5EF4-FFF2-40B4-BE49-F238E27FC236}">
                  <a16:creationId xmlns:a16="http://schemas.microsoft.com/office/drawing/2014/main" id="{50DFBE4F-E351-40DB-979B-54C6D7858D2D}"/>
                </a:ext>
              </a:extLst>
            </p:cNvPr>
            <p:cNvCxnSpPr>
              <a:cxnSpLocks/>
              <a:stCxn id="69" idx="2"/>
            </p:cNvCxnSpPr>
            <p:nvPr/>
          </p:nvCxnSpPr>
          <p:spPr>
            <a:xfrm>
              <a:off x="6847302" y="3446954"/>
              <a:ext cx="539616" cy="237114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uora yhdysviiva 71">
              <a:extLst>
                <a:ext uri="{FF2B5EF4-FFF2-40B4-BE49-F238E27FC236}">
                  <a16:creationId xmlns:a16="http://schemas.microsoft.com/office/drawing/2014/main" id="{B4509D08-A282-4A3D-91C2-5C1B7B241E73}"/>
                </a:ext>
              </a:extLst>
            </p:cNvPr>
            <p:cNvCxnSpPr>
              <a:cxnSpLocks/>
              <a:stCxn id="69" idx="5"/>
            </p:cNvCxnSpPr>
            <p:nvPr/>
          </p:nvCxnSpPr>
          <p:spPr>
            <a:xfrm flipH="1">
              <a:off x="7386918" y="4210629"/>
              <a:ext cx="1304059" cy="1607465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Ellipsi 84">
            <a:extLst>
              <a:ext uri="{FF2B5EF4-FFF2-40B4-BE49-F238E27FC236}">
                <a16:creationId xmlns:a16="http://schemas.microsoft.com/office/drawing/2014/main" id="{8C8E1A66-752A-4805-A74F-BD36BA0F79D8}"/>
              </a:ext>
            </a:extLst>
          </p:cNvPr>
          <p:cNvSpPr/>
          <p:nvPr/>
        </p:nvSpPr>
        <p:spPr>
          <a:xfrm>
            <a:off x="6761975" y="2630150"/>
            <a:ext cx="902915" cy="744794"/>
          </a:xfrm>
          <a:prstGeom prst="ellipse">
            <a:avLst/>
          </a:prstGeom>
          <a:noFill/>
          <a:ln w="254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92" name="Ryhmä 91">
            <a:extLst>
              <a:ext uri="{FF2B5EF4-FFF2-40B4-BE49-F238E27FC236}">
                <a16:creationId xmlns:a16="http://schemas.microsoft.com/office/drawing/2014/main" id="{D498129E-650E-4EA5-86B5-9D360561A7B1}"/>
              </a:ext>
            </a:extLst>
          </p:cNvPr>
          <p:cNvGrpSpPr/>
          <p:nvPr/>
        </p:nvGrpSpPr>
        <p:grpSpPr>
          <a:xfrm>
            <a:off x="331694" y="2250141"/>
            <a:ext cx="7200967" cy="2841812"/>
            <a:chOff x="331694" y="2250141"/>
            <a:chExt cx="7200967" cy="2841812"/>
          </a:xfrm>
        </p:grpSpPr>
        <p:cxnSp>
          <p:nvCxnSpPr>
            <p:cNvPr id="75" name="Suora yhdysviiva 74">
              <a:extLst>
                <a:ext uri="{FF2B5EF4-FFF2-40B4-BE49-F238E27FC236}">
                  <a16:creationId xmlns:a16="http://schemas.microsoft.com/office/drawing/2014/main" id="{06F34C53-DBE5-41E0-8A40-25AB1EF1F1C6}"/>
                </a:ext>
              </a:extLst>
            </p:cNvPr>
            <p:cNvCxnSpPr>
              <a:cxnSpLocks/>
              <a:endCxn id="85" idx="5"/>
            </p:cNvCxnSpPr>
            <p:nvPr/>
          </p:nvCxnSpPr>
          <p:spPr>
            <a:xfrm flipV="1">
              <a:off x="5780764" y="3265871"/>
              <a:ext cx="1751897" cy="1715221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uora yhdysviiva 75">
              <a:extLst>
                <a:ext uri="{FF2B5EF4-FFF2-40B4-BE49-F238E27FC236}">
                  <a16:creationId xmlns:a16="http://schemas.microsoft.com/office/drawing/2014/main" id="{DBF4034C-6B4D-49B4-9A69-FBDDB7D1BEC0}"/>
                </a:ext>
              </a:extLst>
            </p:cNvPr>
            <p:cNvCxnSpPr>
              <a:cxnSpLocks/>
              <a:stCxn id="85" idx="0"/>
            </p:cNvCxnSpPr>
            <p:nvPr/>
          </p:nvCxnSpPr>
          <p:spPr>
            <a:xfrm flipH="1" flipV="1">
              <a:off x="5610155" y="2260969"/>
              <a:ext cx="1603278" cy="369181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Suorakulmio: Pyöristetyt kulmat 87">
              <a:extLst>
                <a:ext uri="{FF2B5EF4-FFF2-40B4-BE49-F238E27FC236}">
                  <a16:creationId xmlns:a16="http://schemas.microsoft.com/office/drawing/2014/main" id="{FDD4ED93-C862-4EED-8539-4398AD065EB3}"/>
                </a:ext>
              </a:extLst>
            </p:cNvPr>
            <p:cNvSpPr/>
            <p:nvPr/>
          </p:nvSpPr>
          <p:spPr>
            <a:xfrm>
              <a:off x="331694" y="2250141"/>
              <a:ext cx="5620219" cy="2841812"/>
            </a:xfrm>
            <a:prstGeom prst="roundRect">
              <a:avLst/>
            </a:prstGeom>
            <a:noFill/>
            <a:ln w="254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93" name="Tekstiruutu 92">
            <a:extLst>
              <a:ext uri="{FF2B5EF4-FFF2-40B4-BE49-F238E27FC236}">
                <a16:creationId xmlns:a16="http://schemas.microsoft.com/office/drawing/2014/main" id="{12880012-A73E-4492-B2FE-8813C0398335}"/>
              </a:ext>
            </a:extLst>
          </p:cNvPr>
          <p:cNvSpPr txBox="1"/>
          <p:nvPr/>
        </p:nvSpPr>
        <p:spPr>
          <a:xfrm>
            <a:off x="4743408" y="3367010"/>
            <a:ext cx="124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vetyioni H</a:t>
            </a:r>
            <a:r>
              <a:rPr lang="fi-FI" baseline="30000" dirty="0"/>
              <a:t>+</a:t>
            </a:r>
          </a:p>
        </p:txBody>
      </p:sp>
      <p:grpSp>
        <p:nvGrpSpPr>
          <p:cNvPr id="77" name="Ryhmä 76">
            <a:extLst>
              <a:ext uri="{FF2B5EF4-FFF2-40B4-BE49-F238E27FC236}">
                <a16:creationId xmlns:a16="http://schemas.microsoft.com/office/drawing/2014/main" id="{B513E09C-0E62-41AE-89B4-B7CFB7A9CDE9}"/>
              </a:ext>
            </a:extLst>
          </p:cNvPr>
          <p:cNvGrpSpPr>
            <a:grpSpLocks noChangeAspect="1"/>
          </p:cNvGrpSpPr>
          <p:nvPr/>
        </p:nvGrpSpPr>
        <p:grpSpPr>
          <a:xfrm>
            <a:off x="4271520" y="5932841"/>
            <a:ext cx="945675" cy="875671"/>
            <a:chOff x="321589" y="4041711"/>
            <a:chExt cx="891450" cy="825460"/>
          </a:xfrm>
        </p:grpSpPr>
        <p:sp>
          <p:nvSpPr>
            <p:cNvPr id="78" name="Ellipsi 77">
              <a:extLst>
                <a:ext uri="{FF2B5EF4-FFF2-40B4-BE49-F238E27FC236}">
                  <a16:creationId xmlns:a16="http://schemas.microsoft.com/office/drawing/2014/main" id="{A4E0104B-3720-4B87-8B01-A549387E57C1}"/>
                </a:ext>
              </a:extLst>
            </p:cNvPr>
            <p:cNvSpPr/>
            <p:nvPr/>
          </p:nvSpPr>
          <p:spPr>
            <a:xfrm>
              <a:off x="465589" y="4094441"/>
              <a:ext cx="576000" cy="5760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9" name="Ellipsi 78">
              <a:extLst>
                <a:ext uri="{FF2B5EF4-FFF2-40B4-BE49-F238E27FC236}">
                  <a16:creationId xmlns:a16="http://schemas.microsoft.com/office/drawing/2014/main" id="{9870CD78-8612-462F-A443-2E4D13A06A58}"/>
                </a:ext>
              </a:extLst>
            </p:cNvPr>
            <p:cNvSpPr/>
            <p:nvPr/>
          </p:nvSpPr>
          <p:spPr>
            <a:xfrm>
              <a:off x="321589" y="4041711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0" name="Ellipsi 79">
              <a:extLst>
                <a:ext uri="{FF2B5EF4-FFF2-40B4-BE49-F238E27FC236}">
                  <a16:creationId xmlns:a16="http://schemas.microsoft.com/office/drawing/2014/main" id="{CFA53DB5-C1B8-4544-94FE-9345CC54B4B5}"/>
                </a:ext>
              </a:extLst>
            </p:cNvPr>
            <p:cNvSpPr/>
            <p:nvPr/>
          </p:nvSpPr>
          <p:spPr>
            <a:xfrm>
              <a:off x="925039" y="4050713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2800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81" name="Ellipsi 80">
              <a:extLst>
                <a:ext uri="{FF2B5EF4-FFF2-40B4-BE49-F238E27FC236}">
                  <a16:creationId xmlns:a16="http://schemas.microsoft.com/office/drawing/2014/main" id="{FA3E8EFA-26C2-4DCA-977B-B6F6EA48BEE7}"/>
                </a:ext>
              </a:extLst>
            </p:cNvPr>
            <p:cNvSpPr/>
            <p:nvPr/>
          </p:nvSpPr>
          <p:spPr>
            <a:xfrm>
              <a:off x="637039" y="4579171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82" name="Ryhmä 81">
            <a:extLst>
              <a:ext uri="{FF2B5EF4-FFF2-40B4-BE49-F238E27FC236}">
                <a16:creationId xmlns:a16="http://schemas.microsoft.com/office/drawing/2014/main" id="{04FB77CE-BA8E-476A-97EC-EC53CE96F40C}"/>
              </a:ext>
            </a:extLst>
          </p:cNvPr>
          <p:cNvGrpSpPr>
            <a:grpSpLocks noChangeAspect="1"/>
          </p:cNvGrpSpPr>
          <p:nvPr/>
        </p:nvGrpSpPr>
        <p:grpSpPr>
          <a:xfrm>
            <a:off x="789378" y="5966975"/>
            <a:ext cx="945675" cy="666974"/>
            <a:chOff x="3439198" y="4086012"/>
            <a:chExt cx="891450" cy="628730"/>
          </a:xfrm>
        </p:grpSpPr>
        <p:sp>
          <p:nvSpPr>
            <p:cNvPr id="83" name="Ellipsi 82">
              <a:extLst>
                <a:ext uri="{FF2B5EF4-FFF2-40B4-BE49-F238E27FC236}">
                  <a16:creationId xmlns:a16="http://schemas.microsoft.com/office/drawing/2014/main" id="{8744C10F-4660-41C6-89D2-D467C23DFEA6}"/>
                </a:ext>
              </a:extLst>
            </p:cNvPr>
            <p:cNvSpPr/>
            <p:nvPr/>
          </p:nvSpPr>
          <p:spPr>
            <a:xfrm>
              <a:off x="3583198" y="4138742"/>
              <a:ext cx="576000" cy="5760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4" name="Ellipsi 83">
              <a:extLst>
                <a:ext uri="{FF2B5EF4-FFF2-40B4-BE49-F238E27FC236}">
                  <a16:creationId xmlns:a16="http://schemas.microsoft.com/office/drawing/2014/main" id="{48C97300-9681-418A-A627-F68B3AE04284}"/>
                </a:ext>
              </a:extLst>
            </p:cNvPr>
            <p:cNvSpPr/>
            <p:nvPr/>
          </p:nvSpPr>
          <p:spPr>
            <a:xfrm>
              <a:off x="3439198" y="4086012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6" name="Ellipsi 85">
              <a:extLst>
                <a:ext uri="{FF2B5EF4-FFF2-40B4-BE49-F238E27FC236}">
                  <a16:creationId xmlns:a16="http://schemas.microsoft.com/office/drawing/2014/main" id="{035599F8-7A59-4B7E-910D-DE637E6FBA67}"/>
                </a:ext>
              </a:extLst>
            </p:cNvPr>
            <p:cNvSpPr/>
            <p:nvPr/>
          </p:nvSpPr>
          <p:spPr>
            <a:xfrm>
              <a:off x="4042648" y="4095014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i-FI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7" name="Ellipsi 86">
            <a:extLst>
              <a:ext uri="{FF2B5EF4-FFF2-40B4-BE49-F238E27FC236}">
                <a16:creationId xmlns:a16="http://schemas.microsoft.com/office/drawing/2014/main" id="{9166D37C-1986-4A4B-A4EA-120CC70AE6F1}"/>
              </a:ext>
            </a:extLst>
          </p:cNvPr>
          <p:cNvSpPr/>
          <p:nvPr/>
        </p:nvSpPr>
        <p:spPr>
          <a:xfrm>
            <a:off x="2615798" y="6220909"/>
            <a:ext cx="305518" cy="30551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9" name="Nuoli: Oikea 88">
            <a:extLst>
              <a:ext uri="{FF2B5EF4-FFF2-40B4-BE49-F238E27FC236}">
                <a16:creationId xmlns:a16="http://schemas.microsoft.com/office/drawing/2014/main" id="{AD54DA25-BCAD-4FBD-8C5F-86024D61C389}"/>
              </a:ext>
            </a:extLst>
          </p:cNvPr>
          <p:cNvSpPr/>
          <p:nvPr/>
        </p:nvSpPr>
        <p:spPr>
          <a:xfrm>
            <a:off x="3269481" y="6143722"/>
            <a:ext cx="637563" cy="467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0" name="Risti 89">
            <a:extLst>
              <a:ext uri="{FF2B5EF4-FFF2-40B4-BE49-F238E27FC236}">
                <a16:creationId xmlns:a16="http://schemas.microsoft.com/office/drawing/2014/main" id="{48A50610-BCA2-4A63-988E-FE84BFE4BF0A}"/>
              </a:ext>
            </a:extLst>
          </p:cNvPr>
          <p:cNvSpPr/>
          <p:nvPr/>
        </p:nvSpPr>
        <p:spPr>
          <a:xfrm>
            <a:off x="1965161" y="6119734"/>
            <a:ext cx="432000" cy="432000"/>
          </a:xfrm>
          <a:prstGeom prst="plus">
            <a:avLst>
              <a:gd name="adj" fmla="val 37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4" name="Sisällön paikkamerkki 2">
            <a:extLst>
              <a:ext uri="{FF2B5EF4-FFF2-40B4-BE49-F238E27FC236}">
                <a16:creationId xmlns:a16="http://schemas.microsoft.com/office/drawing/2014/main" id="{0EB0316D-6DA8-4B4A-AA4B-382E77062356}"/>
              </a:ext>
            </a:extLst>
          </p:cNvPr>
          <p:cNvSpPr txBox="1">
            <a:spLocks/>
          </p:cNvSpPr>
          <p:nvPr/>
        </p:nvSpPr>
        <p:spPr>
          <a:xfrm>
            <a:off x="564484" y="5139502"/>
            <a:ext cx="5323263" cy="7440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Kun vesimolekyyliin lisää vetyionin, syntyy </a:t>
            </a:r>
            <a:r>
              <a:rPr lang="fi-FI" sz="2400" dirty="0" err="1"/>
              <a:t>oksoniumioni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38186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0138 C -0.00434 -0.02453 -0.01164 -0.04768 -0.01875 -0.05115 C -0.02587 -0.05486 -0.03282 -0.03912 -0.03959 -0.02338 " pathEditMode="relative" rAng="0" ptsTypes="AAA">
                                      <p:cBhvr>
                                        <p:cTn id="5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23 L 0.00156 -2.59259E-6 C 0.00556 -0.00301 0.00903 -0.00578 0.01337 -0.00764 C 0.01545 -0.00856 0.01754 -0.00903 0.01962 -0.00995 C 0.02205 -0.01111 0.02448 -0.0125 0.02691 -0.01365 C 0.02899 -0.01458 0.03125 -0.01528 0.03333 -0.01597 C 0.03611 -0.01713 0.03872 -0.01852 0.04149 -0.01967 L 0.05521 -0.02569 L 0.06059 -0.02824 L 0.06337 -0.0294 L 0.07431 -0.03171 L 0.07431 -0.03148 " pathEditMode="relative" rAng="0" ptsTypes="AAAAAAAAAAAA">
                                      <p:cBhvr>
                                        <p:cTn id="5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6" grpId="0" animBg="1"/>
      <p:bldP spid="56" grpId="1" animBg="1"/>
      <p:bldP spid="63" grpId="0" animBg="1"/>
      <p:bldP spid="63" grpId="1" animBg="1"/>
      <p:bldP spid="85" grpId="0" animBg="1"/>
      <p:bldP spid="93" grpId="0"/>
      <p:bldP spid="87" grpId="0" animBg="1"/>
      <p:bldP spid="89" grpId="0" animBg="1"/>
      <p:bldP spid="90" grpId="0" animBg="1"/>
      <p:bldP spid="9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orakulmio: Yläkulmat pyöristetty 26">
            <a:extLst>
              <a:ext uri="{FF2B5EF4-FFF2-40B4-BE49-F238E27FC236}">
                <a16:creationId xmlns:a16="http://schemas.microsoft.com/office/drawing/2014/main" id="{9C08401B-9077-4E8E-91B0-9F4EF4B1E678}"/>
              </a:ext>
            </a:extLst>
          </p:cNvPr>
          <p:cNvSpPr/>
          <p:nvPr/>
        </p:nvSpPr>
        <p:spPr>
          <a:xfrm rot="10800000">
            <a:off x="628650" y="4956317"/>
            <a:ext cx="3826972" cy="1793617"/>
          </a:xfrm>
          <a:prstGeom prst="round2Same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3FC102A-7BED-4444-BFB4-C0BF522E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Emäs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772435-6403-47BB-A305-F85580CBC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4659"/>
            <a:ext cx="4167794" cy="3336723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Emäs on aine, joka ottaa vetyionin vedeltä</a:t>
            </a:r>
          </a:p>
          <a:p>
            <a:r>
              <a:rPr lang="fi-FI" dirty="0"/>
              <a:t>Kun vesimolekyyli antaa pois vetyionin, syntyy OH</a:t>
            </a:r>
            <a:r>
              <a:rPr lang="fi-FI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ioneita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eli hydroksidi-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ioneita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NaOH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eli lipeä on ioniyhdiste, jossa toinen ioni on hydroksidi-ioni. Se liukenee vedessä Na</a:t>
            </a:r>
            <a:r>
              <a:rPr lang="fi-FI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ja OH</a:t>
            </a:r>
            <a:r>
              <a:rPr lang="fi-FI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-ioneiksi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4D33D80-2CD9-4B20-AD8B-18F7926CB7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83" y="507076"/>
            <a:ext cx="3532832" cy="5900194"/>
          </a:xfrm>
          <a:prstGeom prst="rect">
            <a:avLst/>
          </a:prstGeom>
        </p:spPr>
      </p:pic>
      <p:grpSp>
        <p:nvGrpSpPr>
          <p:cNvPr id="6" name="Ryhmä 5">
            <a:extLst>
              <a:ext uri="{FF2B5EF4-FFF2-40B4-BE49-F238E27FC236}">
                <a16:creationId xmlns:a16="http://schemas.microsoft.com/office/drawing/2014/main" id="{BDD5CF66-D69C-440F-A641-6F5041DCBD73}"/>
              </a:ext>
            </a:extLst>
          </p:cNvPr>
          <p:cNvGrpSpPr/>
          <p:nvPr/>
        </p:nvGrpSpPr>
        <p:grpSpPr>
          <a:xfrm>
            <a:off x="6822994" y="2373025"/>
            <a:ext cx="2160000" cy="3112560"/>
            <a:chOff x="7172128" y="2705534"/>
            <a:chExt cx="2160000" cy="3112560"/>
          </a:xfrm>
        </p:grpSpPr>
        <p:sp>
          <p:nvSpPr>
            <p:cNvPr id="7" name="Ellipsi 6">
              <a:extLst>
                <a:ext uri="{FF2B5EF4-FFF2-40B4-BE49-F238E27FC236}">
                  <a16:creationId xmlns:a16="http://schemas.microsoft.com/office/drawing/2014/main" id="{E92B25AC-8DCA-45D4-809A-94A7DAEC4307}"/>
                </a:ext>
              </a:extLst>
            </p:cNvPr>
            <p:cNvSpPr/>
            <p:nvPr/>
          </p:nvSpPr>
          <p:spPr>
            <a:xfrm>
              <a:off x="7172128" y="2705534"/>
              <a:ext cx="2160000" cy="2160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8" name="Suora yhdysviiva 7">
              <a:extLst>
                <a:ext uri="{FF2B5EF4-FFF2-40B4-BE49-F238E27FC236}">
                  <a16:creationId xmlns:a16="http://schemas.microsoft.com/office/drawing/2014/main" id="{4611CA9A-E6A2-4D36-828A-88ED887527FC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7172128" y="3785534"/>
              <a:ext cx="214790" cy="203256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C98F258A-D13E-4147-9834-7C99B9E1B3E8}"/>
                </a:ext>
              </a:extLst>
            </p:cNvPr>
            <p:cNvCxnSpPr>
              <a:cxnSpLocks/>
              <a:stCxn id="7" idx="5"/>
            </p:cNvCxnSpPr>
            <p:nvPr/>
          </p:nvCxnSpPr>
          <p:spPr>
            <a:xfrm flipH="1">
              <a:off x="7386919" y="4549209"/>
              <a:ext cx="1628884" cy="1268885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Ellipsi 9">
            <a:extLst>
              <a:ext uri="{FF2B5EF4-FFF2-40B4-BE49-F238E27FC236}">
                <a16:creationId xmlns:a16="http://schemas.microsoft.com/office/drawing/2014/main" id="{92B50C99-076B-4E99-8486-3E3B10648544}"/>
              </a:ext>
            </a:extLst>
          </p:cNvPr>
          <p:cNvSpPr/>
          <p:nvPr/>
        </p:nvSpPr>
        <p:spPr>
          <a:xfrm>
            <a:off x="1470101" y="5373341"/>
            <a:ext cx="344038" cy="34403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/>
              <a:t>+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F8FFC360-C89E-47EC-89A2-EBB71C632938}"/>
              </a:ext>
            </a:extLst>
          </p:cNvPr>
          <p:cNvGrpSpPr/>
          <p:nvPr/>
        </p:nvGrpSpPr>
        <p:grpSpPr>
          <a:xfrm>
            <a:off x="1814139" y="5413038"/>
            <a:ext cx="383140" cy="264644"/>
            <a:chOff x="2861188" y="4687723"/>
            <a:chExt cx="521191" cy="360000"/>
          </a:xfrm>
        </p:grpSpPr>
        <p:sp>
          <p:nvSpPr>
            <p:cNvPr id="12" name="Ellipsi 11">
              <a:extLst>
                <a:ext uri="{FF2B5EF4-FFF2-40B4-BE49-F238E27FC236}">
                  <a16:creationId xmlns:a16="http://schemas.microsoft.com/office/drawing/2014/main" id="{1BDE8631-3D1F-48E7-9E95-370180E0379E}"/>
                </a:ext>
              </a:extLst>
            </p:cNvPr>
            <p:cNvSpPr/>
            <p:nvPr/>
          </p:nvSpPr>
          <p:spPr>
            <a:xfrm>
              <a:off x="2861188" y="468772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−</a:t>
              </a:r>
              <a:endParaRPr lang="fi-FI" sz="2000" b="1" dirty="0"/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D5BBC43E-2483-4F7B-88BA-7F69B9A02C1D}"/>
                </a:ext>
              </a:extLst>
            </p:cNvPr>
            <p:cNvSpPr/>
            <p:nvPr/>
          </p:nvSpPr>
          <p:spPr>
            <a:xfrm>
              <a:off x="3202379" y="4784355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000"/>
            </a:p>
          </p:txBody>
        </p:sp>
      </p:grpSp>
      <p:sp>
        <p:nvSpPr>
          <p:cNvPr id="14" name="Ellipsi 13">
            <a:extLst>
              <a:ext uri="{FF2B5EF4-FFF2-40B4-BE49-F238E27FC236}">
                <a16:creationId xmlns:a16="http://schemas.microsoft.com/office/drawing/2014/main" id="{DB900139-E284-40A6-B175-D5EBF2B46FF2}"/>
              </a:ext>
            </a:extLst>
          </p:cNvPr>
          <p:cNvSpPr/>
          <p:nvPr/>
        </p:nvSpPr>
        <p:spPr>
          <a:xfrm>
            <a:off x="2197279" y="5373341"/>
            <a:ext cx="344038" cy="34403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/>
              <a:t>+</a:t>
            </a:r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D8676B7C-D2D3-450D-BC4E-766F267D219F}"/>
              </a:ext>
            </a:extLst>
          </p:cNvPr>
          <p:cNvGrpSpPr/>
          <p:nvPr/>
        </p:nvGrpSpPr>
        <p:grpSpPr>
          <a:xfrm>
            <a:off x="2551710" y="5413038"/>
            <a:ext cx="383140" cy="264644"/>
            <a:chOff x="2861188" y="4687723"/>
            <a:chExt cx="521191" cy="360000"/>
          </a:xfrm>
        </p:grpSpPr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9566CE50-294A-4022-AD42-90C70B8A1592}"/>
                </a:ext>
              </a:extLst>
            </p:cNvPr>
            <p:cNvSpPr/>
            <p:nvPr/>
          </p:nvSpPr>
          <p:spPr>
            <a:xfrm>
              <a:off x="2861188" y="468772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−</a:t>
              </a:r>
              <a:endParaRPr lang="fi-FI" sz="2000" b="1" dirty="0"/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1A932BE8-8953-418F-97D4-E1696B776F3E}"/>
                </a:ext>
              </a:extLst>
            </p:cNvPr>
            <p:cNvSpPr/>
            <p:nvPr/>
          </p:nvSpPr>
          <p:spPr>
            <a:xfrm>
              <a:off x="3202379" y="4784355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000"/>
            </a:p>
          </p:txBody>
        </p:sp>
      </p:grpSp>
      <p:sp>
        <p:nvSpPr>
          <p:cNvPr id="18" name="Ellipsi 17">
            <a:extLst>
              <a:ext uri="{FF2B5EF4-FFF2-40B4-BE49-F238E27FC236}">
                <a16:creationId xmlns:a16="http://schemas.microsoft.com/office/drawing/2014/main" id="{F30D7A5A-CBB1-4808-AF3E-133A66002E75}"/>
              </a:ext>
            </a:extLst>
          </p:cNvPr>
          <p:cNvSpPr/>
          <p:nvPr/>
        </p:nvSpPr>
        <p:spPr>
          <a:xfrm>
            <a:off x="1788521" y="5683684"/>
            <a:ext cx="344038" cy="34403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/>
              <a:t>+</a:t>
            </a:r>
          </a:p>
        </p:txBody>
      </p: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1E139B08-3CE0-425B-B680-7DF7F86C9C74}"/>
              </a:ext>
            </a:extLst>
          </p:cNvPr>
          <p:cNvGrpSpPr/>
          <p:nvPr/>
        </p:nvGrpSpPr>
        <p:grpSpPr>
          <a:xfrm>
            <a:off x="2132559" y="5723381"/>
            <a:ext cx="383140" cy="264644"/>
            <a:chOff x="2861188" y="4687723"/>
            <a:chExt cx="521191" cy="360000"/>
          </a:xfrm>
        </p:grpSpPr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3305B193-9663-4CAA-B6D8-4831DD9F8661}"/>
                </a:ext>
              </a:extLst>
            </p:cNvPr>
            <p:cNvSpPr/>
            <p:nvPr/>
          </p:nvSpPr>
          <p:spPr>
            <a:xfrm>
              <a:off x="2861188" y="468772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−</a:t>
              </a:r>
              <a:endParaRPr lang="fi-FI" sz="2000" b="1" dirty="0"/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52BB384A-B737-48E3-A9D3-26DCBE4B25CB}"/>
                </a:ext>
              </a:extLst>
            </p:cNvPr>
            <p:cNvSpPr/>
            <p:nvPr/>
          </p:nvSpPr>
          <p:spPr>
            <a:xfrm>
              <a:off x="3202379" y="4784355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000"/>
            </a:p>
          </p:txBody>
        </p:sp>
      </p:grpSp>
      <p:sp>
        <p:nvSpPr>
          <p:cNvPr id="22" name="Ellipsi 21">
            <a:extLst>
              <a:ext uri="{FF2B5EF4-FFF2-40B4-BE49-F238E27FC236}">
                <a16:creationId xmlns:a16="http://schemas.microsoft.com/office/drawing/2014/main" id="{9D5A5321-A90C-42FA-AAB2-38E1C387C622}"/>
              </a:ext>
            </a:extLst>
          </p:cNvPr>
          <p:cNvSpPr/>
          <p:nvPr/>
        </p:nvSpPr>
        <p:spPr>
          <a:xfrm>
            <a:off x="2515699" y="5683684"/>
            <a:ext cx="344038" cy="34403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/>
              <a:t>+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A315C969-6420-46B0-A2D3-4470889D2DB2}"/>
              </a:ext>
            </a:extLst>
          </p:cNvPr>
          <p:cNvGrpSpPr/>
          <p:nvPr/>
        </p:nvGrpSpPr>
        <p:grpSpPr>
          <a:xfrm>
            <a:off x="2221242" y="5108697"/>
            <a:ext cx="383140" cy="264644"/>
            <a:chOff x="2861188" y="4687723"/>
            <a:chExt cx="521191" cy="360000"/>
          </a:xfrm>
        </p:grpSpPr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4879EA35-1CEF-4043-9F6E-79169DB69A94}"/>
                </a:ext>
              </a:extLst>
            </p:cNvPr>
            <p:cNvSpPr/>
            <p:nvPr/>
          </p:nvSpPr>
          <p:spPr>
            <a:xfrm>
              <a:off x="2861188" y="468772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−</a:t>
              </a:r>
              <a:endParaRPr lang="fi-FI" sz="2000" b="1" dirty="0"/>
            </a:p>
          </p:txBody>
        </p:sp>
        <p:sp>
          <p:nvSpPr>
            <p:cNvPr id="25" name="Ellipsi 24">
              <a:extLst>
                <a:ext uri="{FF2B5EF4-FFF2-40B4-BE49-F238E27FC236}">
                  <a16:creationId xmlns:a16="http://schemas.microsoft.com/office/drawing/2014/main" id="{7828CAB0-9328-4068-A368-674306545F09}"/>
                </a:ext>
              </a:extLst>
            </p:cNvPr>
            <p:cNvSpPr/>
            <p:nvPr/>
          </p:nvSpPr>
          <p:spPr>
            <a:xfrm>
              <a:off x="3202379" y="4784355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000"/>
            </a:p>
          </p:txBody>
        </p:sp>
      </p:grpSp>
      <p:grpSp>
        <p:nvGrpSpPr>
          <p:cNvPr id="32" name="Ryhmä 31">
            <a:extLst>
              <a:ext uri="{FF2B5EF4-FFF2-40B4-BE49-F238E27FC236}">
                <a16:creationId xmlns:a16="http://schemas.microsoft.com/office/drawing/2014/main" id="{2350B9B6-0C92-4D1C-93C4-118A93C1205D}"/>
              </a:ext>
            </a:extLst>
          </p:cNvPr>
          <p:cNvGrpSpPr>
            <a:grpSpLocks noChangeAspect="1"/>
          </p:cNvGrpSpPr>
          <p:nvPr/>
        </p:nvGrpSpPr>
        <p:grpSpPr>
          <a:xfrm>
            <a:off x="3849401" y="2973482"/>
            <a:ext cx="785341" cy="651144"/>
            <a:chOff x="1730909" y="4060280"/>
            <a:chExt cx="747450" cy="619728"/>
          </a:xfrm>
        </p:grpSpPr>
        <p:sp>
          <p:nvSpPr>
            <p:cNvPr id="33" name="Ellipsi 32">
              <a:extLst>
                <a:ext uri="{FF2B5EF4-FFF2-40B4-BE49-F238E27FC236}">
                  <a16:creationId xmlns:a16="http://schemas.microsoft.com/office/drawing/2014/main" id="{5BB87E7A-611F-4052-9882-D73521852662}"/>
                </a:ext>
              </a:extLst>
            </p:cNvPr>
            <p:cNvSpPr/>
            <p:nvPr/>
          </p:nvSpPr>
          <p:spPr>
            <a:xfrm>
              <a:off x="1730909" y="4104008"/>
              <a:ext cx="576000" cy="5760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200" b="1" dirty="0"/>
                <a:t>−</a:t>
              </a:r>
              <a:endParaRPr lang="fi-FI" b="1" dirty="0"/>
            </a:p>
          </p:txBody>
        </p:sp>
        <p:sp>
          <p:nvSpPr>
            <p:cNvPr id="34" name="Ellipsi 33">
              <a:extLst>
                <a:ext uri="{FF2B5EF4-FFF2-40B4-BE49-F238E27FC236}">
                  <a16:creationId xmlns:a16="http://schemas.microsoft.com/office/drawing/2014/main" id="{660094EC-E8B7-4BAB-B533-3AA2305EDC31}"/>
                </a:ext>
              </a:extLst>
            </p:cNvPr>
            <p:cNvSpPr/>
            <p:nvPr/>
          </p:nvSpPr>
          <p:spPr>
            <a:xfrm>
              <a:off x="2190359" y="4060280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i-FI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Ryhmä 34">
            <a:extLst>
              <a:ext uri="{FF2B5EF4-FFF2-40B4-BE49-F238E27FC236}">
                <a16:creationId xmlns:a16="http://schemas.microsoft.com/office/drawing/2014/main" id="{0A6DF01B-D72B-4552-ADAC-C97B3D2065EB}"/>
              </a:ext>
            </a:extLst>
          </p:cNvPr>
          <p:cNvGrpSpPr>
            <a:grpSpLocks noChangeAspect="1"/>
          </p:cNvGrpSpPr>
          <p:nvPr/>
        </p:nvGrpSpPr>
        <p:grpSpPr>
          <a:xfrm>
            <a:off x="736928" y="2903647"/>
            <a:ext cx="936642" cy="660603"/>
            <a:chOff x="3439198" y="4086012"/>
            <a:chExt cx="891450" cy="628730"/>
          </a:xfrm>
        </p:grpSpPr>
        <p:sp>
          <p:nvSpPr>
            <p:cNvPr id="36" name="Ellipsi 35">
              <a:extLst>
                <a:ext uri="{FF2B5EF4-FFF2-40B4-BE49-F238E27FC236}">
                  <a16:creationId xmlns:a16="http://schemas.microsoft.com/office/drawing/2014/main" id="{A5D5EAEF-620F-4584-B42B-5C5B11246090}"/>
                </a:ext>
              </a:extLst>
            </p:cNvPr>
            <p:cNvSpPr/>
            <p:nvPr/>
          </p:nvSpPr>
          <p:spPr>
            <a:xfrm>
              <a:off x="3583198" y="4138742"/>
              <a:ext cx="576000" cy="5760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7" name="Ellipsi 36">
              <a:extLst>
                <a:ext uri="{FF2B5EF4-FFF2-40B4-BE49-F238E27FC236}">
                  <a16:creationId xmlns:a16="http://schemas.microsoft.com/office/drawing/2014/main" id="{4859B37A-FD36-4261-8FFC-0C352FC2B673}"/>
                </a:ext>
              </a:extLst>
            </p:cNvPr>
            <p:cNvSpPr/>
            <p:nvPr/>
          </p:nvSpPr>
          <p:spPr>
            <a:xfrm>
              <a:off x="3439198" y="4086012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Ellipsi 37">
              <a:extLst>
                <a:ext uri="{FF2B5EF4-FFF2-40B4-BE49-F238E27FC236}">
                  <a16:creationId xmlns:a16="http://schemas.microsoft.com/office/drawing/2014/main" id="{606AA24A-8EC7-451C-850A-E4BEC4CE6CF1}"/>
                </a:ext>
              </a:extLst>
            </p:cNvPr>
            <p:cNvSpPr/>
            <p:nvPr/>
          </p:nvSpPr>
          <p:spPr>
            <a:xfrm>
              <a:off x="4042648" y="4095014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i-FI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1" name="Ellipsi 50">
            <a:extLst>
              <a:ext uri="{FF2B5EF4-FFF2-40B4-BE49-F238E27FC236}">
                <a16:creationId xmlns:a16="http://schemas.microsoft.com/office/drawing/2014/main" id="{198BCB99-21A6-4993-92DB-1FF55D4754F9}"/>
              </a:ext>
            </a:extLst>
          </p:cNvPr>
          <p:cNvSpPr>
            <a:spLocks noChangeAspect="1"/>
          </p:cNvSpPr>
          <p:nvPr/>
        </p:nvSpPr>
        <p:spPr>
          <a:xfrm>
            <a:off x="2413248" y="3168748"/>
            <a:ext cx="302600" cy="302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800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52" name="Nuoli: Oikea 51">
            <a:extLst>
              <a:ext uri="{FF2B5EF4-FFF2-40B4-BE49-F238E27FC236}">
                <a16:creationId xmlns:a16="http://schemas.microsoft.com/office/drawing/2014/main" id="{3CC7A88E-38BB-49AF-8C03-F5F8F72D5578}"/>
              </a:ext>
            </a:extLst>
          </p:cNvPr>
          <p:cNvSpPr/>
          <p:nvPr/>
        </p:nvSpPr>
        <p:spPr>
          <a:xfrm>
            <a:off x="2986910" y="3096694"/>
            <a:ext cx="637563" cy="467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39C0208B-F576-43F2-8B9C-C9412C73B1B0}"/>
              </a:ext>
            </a:extLst>
          </p:cNvPr>
          <p:cNvSpPr/>
          <p:nvPr/>
        </p:nvSpPr>
        <p:spPr>
          <a:xfrm>
            <a:off x="1776943" y="3285059"/>
            <a:ext cx="462465" cy="107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400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324 L 0.04046 0.03704 L 0.09236 -0.02453 L 0.15973 0.07361 " pathEditMode="relative" ptsTypes="AAAA">
                                      <p:cBhvr>
                                        <p:cTn id="8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-4.44444E-6 0.00023 L 0.01997 -0.06412 L 0.06198 -0.01944 C 0.0573 -0.00255 -0.05954 0.08588 -0.06406 0.10301 " pathEditMode="relative" rAng="0" ptsTypes="AAAAA">
                                      <p:cBhvr>
                                        <p:cTn id="9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94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0046 L 0.08785 -0.01389 L 0.16163 0.03102 L 0.16163 0.03102 " pathEditMode="relative" ptsTypes="AAAA">
                                      <p:cBhvr>
                                        <p:cTn id="9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255 L -0.07622 -0.05231 L -0.11684 0.0926 L -0.02292 0.15232 " pathEditMode="relative" ptsTypes="AAAA">
                                      <p:cBhvr>
                                        <p:cTn id="9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0.08472 0.08149 C 0.10434 0.0676 0.11076 0.00625 0.13055 -0.0074 " pathEditMode="relative" rAng="0" ptsTypes="AAA">
                                      <p:cBhvr>
                                        <p:cTn id="9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370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0347 L -0.02587 -0.06157 L -0.12274 -0.05439 L -0.09826 0.03195 " pathEditMode="relative" ptsTypes="AAAA">
                                      <p:cBhvr>
                                        <p:cTn id="9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77556E-17 L -0.01788 0.10972 L -0.11666 0.08843 C -0.10486 0.06782 -0.06788 0.06481 -0.05607 0.04421 " pathEditMode="relative" rAng="0" ptsTypes="AAAA">
                                      <p:cBhvr>
                                        <p:cTn id="10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548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-0.0434 -0.01412 L -0.00104 0.07269 C 0.01875 0.06204 0.06268 0.0007 0.08247 -0.00995 " pathEditMode="relative" rAng="0" ptsTypes="AAAA">
                                      <p:cBhvr>
                                        <p:cTn id="10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 uiExpand="1" build="p"/>
      <p:bldP spid="10" grpId="0" animBg="1"/>
      <p:bldP spid="10" grpId="1" animBg="1"/>
      <p:bldP spid="14" grpId="0" animBg="1"/>
      <p:bldP spid="14" grpId="1" animBg="1"/>
      <p:bldP spid="18" grpId="0" animBg="1"/>
      <p:bldP spid="18" grpId="1" animBg="1"/>
      <p:bldP spid="22" grpId="0" animBg="1"/>
      <p:bldP spid="22" grpId="1" animBg="1"/>
      <p:bldP spid="51" grpId="0" animBg="1"/>
      <p:bldP spid="5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95F701-ED7F-4FD0-A711-B5C674C28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81" y="15237"/>
            <a:ext cx="7886700" cy="946698"/>
          </a:xfrm>
        </p:spPr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C86B1A-86F5-4CEC-856A-77D24EB33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03" y="834372"/>
            <a:ext cx="7886700" cy="551815"/>
          </a:xfrm>
        </p:spPr>
        <p:txBody>
          <a:bodyPr/>
          <a:lstStyle/>
          <a:p>
            <a:r>
              <a:rPr lang="fi-FI" dirty="0"/>
              <a:t>Mitkä liuoksista ovat happamia? Mitkä emäksisiä?</a:t>
            </a:r>
          </a:p>
        </p:txBody>
      </p:sp>
      <p:grpSp>
        <p:nvGrpSpPr>
          <p:cNvPr id="105" name="Ryhmä 104">
            <a:extLst>
              <a:ext uri="{FF2B5EF4-FFF2-40B4-BE49-F238E27FC236}">
                <a16:creationId xmlns:a16="http://schemas.microsoft.com/office/drawing/2014/main" id="{015314BC-CA89-4F7D-8222-F2975BEBC0C3}"/>
              </a:ext>
            </a:extLst>
          </p:cNvPr>
          <p:cNvGrpSpPr/>
          <p:nvPr/>
        </p:nvGrpSpPr>
        <p:grpSpPr>
          <a:xfrm>
            <a:off x="5017196" y="1420081"/>
            <a:ext cx="2635442" cy="2381825"/>
            <a:chOff x="6169546" y="1939898"/>
            <a:chExt cx="2635442" cy="2381825"/>
          </a:xfrm>
        </p:grpSpPr>
        <p:sp>
          <p:nvSpPr>
            <p:cNvPr id="103" name="Suorakulmio: Yläkulmat pyöristetty 102">
              <a:extLst>
                <a:ext uri="{FF2B5EF4-FFF2-40B4-BE49-F238E27FC236}">
                  <a16:creationId xmlns:a16="http://schemas.microsoft.com/office/drawing/2014/main" id="{1DF29709-DC6B-4CD1-8233-BAC00703E7CA}"/>
                </a:ext>
              </a:extLst>
            </p:cNvPr>
            <p:cNvSpPr/>
            <p:nvPr/>
          </p:nvSpPr>
          <p:spPr>
            <a:xfrm rot="10800000">
              <a:off x="6169546" y="2274364"/>
              <a:ext cx="2635442" cy="2028826"/>
            </a:xfrm>
            <a:prstGeom prst="round2SameRect">
              <a:avLst>
                <a:gd name="adj1" fmla="val 19945"/>
                <a:gd name="adj2" fmla="val 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4" name="Suorakulmio: Yläkulmat pyöristetty 103">
              <a:extLst>
                <a:ext uri="{FF2B5EF4-FFF2-40B4-BE49-F238E27FC236}">
                  <a16:creationId xmlns:a16="http://schemas.microsoft.com/office/drawing/2014/main" id="{21CCE08F-1CCA-4A92-BB26-1B9F6A5AD8A4}"/>
                </a:ext>
              </a:extLst>
            </p:cNvPr>
            <p:cNvSpPr/>
            <p:nvPr/>
          </p:nvSpPr>
          <p:spPr>
            <a:xfrm rot="10800000">
              <a:off x="6169546" y="1939898"/>
              <a:ext cx="2635442" cy="2372567"/>
            </a:xfrm>
            <a:prstGeom prst="round2Same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51" name="Ryhmä 50">
              <a:extLst>
                <a:ext uri="{FF2B5EF4-FFF2-40B4-BE49-F238E27FC236}">
                  <a16:creationId xmlns:a16="http://schemas.microsoft.com/office/drawing/2014/main" id="{D5289739-2728-42EB-9348-BDC37D1B0D09}"/>
                </a:ext>
              </a:extLst>
            </p:cNvPr>
            <p:cNvGrpSpPr/>
            <p:nvPr/>
          </p:nvGrpSpPr>
          <p:grpSpPr>
            <a:xfrm rot="5691909">
              <a:off x="6193100" y="3018805"/>
              <a:ext cx="576022" cy="450000"/>
              <a:chOff x="2752674" y="4597723"/>
              <a:chExt cx="576022" cy="450000"/>
            </a:xfrm>
          </p:grpSpPr>
          <p:sp>
            <p:nvSpPr>
              <p:cNvPr id="52" name="Ellipsi 51">
                <a:extLst>
                  <a:ext uri="{FF2B5EF4-FFF2-40B4-BE49-F238E27FC236}">
                    <a16:creationId xmlns:a16="http://schemas.microsoft.com/office/drawing/2014/main" id="{5F1F97C6-C9C7-4214-A73A-D78091EF2CAE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3" name="Ellipsi 52">
                <a:extLst>
                  <a:ext uri="{FF2B5EF4-FFF2-40B4-BE49-F238E27FC236}">
                    <a16:creationId xmlns:a16="http://schemas.microsoft.com/office/drawing/2014/main" id="{25A176EC-4ECA-4E23-AABC-ECCC3E87B34E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4" name="Ellipsi 53">
                <a:extLst>
                  <a:ext uri="{FF2B5EF4-FFF2-40B4-BE49-F238E27FC236}">
                    <a16:creationId xmlns:a16="http://schemas.microsoft.com/office/drawing/2014/main" id="{6DBD3B87-7964-4BF8-AF4B-48C99C82799A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55" name="Ryhmä 54">
              <a:extLst>
                <a:ext uri="{FF2B5EF4-FFF2-40B4-BE49-F238E27FC236}">
                  <a16:creationId xmlns:a16="http://schemas.microsoft.com/office/drawing/2014/main" id="{0C8C8582-01F3-4B45-84E7-42F16BD02B1E}"/>
                </a:ext>
              </a:extLst>
            </p:cNvPr>
            <p:cNvGrpSpPr/>
            <p:nvPr/>
          </p:nvGrpSpPr>
          <p:grpSpPr>
            <a:xfrm rot="2371766">
              <a:off x="6700774" y="3223561"/>
              <a:ext cx="576022" cy="450000"/>
              <a:chOff x="2752674" y="4597723"/>
              <a:chExt cx="576022" cy="450000"/>
            </a:xfrm>
          </p:grpSpPr>
          <p:sp>
            <p:nvSpPr>
              <p:cNvPr id="56" name="Ellipsi 55">
                <a:extLst>
                  <a:ext uri="{FF2B5EF4-FFF2-40B4-BE49-F238E27FC236}">
                    <a16:creationId xmlns:a16="http://schemas.microsoft.com/office/drawing/2014/main" id="{54C66FA0-AEC9-41F8-95FF-DBA427C951B5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7" name="Ellipsi 56">
                <a:extLst>
                  <a:ext uri="{FF2B5EF4-FFF2-40B4-BE49-F238E27FC236}">
                    <a16:creationId xmlns:a16="http://schemas.microsoft.com/office/drawing/2014/main" id="{E40908FD-7A6C-4FE1-AF68-C7AC7D4BE9CD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8" name="Ellipsi 57">
                <a:extLst>
                  <a:ext uri="{FF2B5EF4-FFF2-40B4-BE49-F238E27FC236}">
                    <a16:creationId xmlns:a16="http://schemas.microsoft.com/office/drawing/2014/main" id="{765048EE-6390-4D94-A37E-67CF0B8B19AE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59" name="Ryhmä 58">
              <a:extLst>
                <a:ext uri="{FF2B5EF4-FFF2-40B4-BE49-F238E27FC236}">
                  <a16:creationId xmlns:a16="http://schemas.microsoft.com/office/drawing/2014/main" id="{1E188CD1-1AEC-43B8-A3C4-94FF11C38F8C}"/>
                </a:ext>
              </a:extLst>
            </p:cNvPr>
            <p:cNvGrpSpPr/>
            <p:nvPr/>
          </p:nvGrpSpPr>
          <p:grpSpPr>
            <a:xfrm rot="12482827">
              <a:off x="7538189" y="2506718"/>
              <a:ext cx="576022" cy="450000"/>
              <a:chOff x="2752674" y="4597723"/>
              <a:chExt cx="576022" cy="450000"/>
            </a:xfrm>
          </p:grpSpPr>
          <p:sp>
            <p:nvSpPr>
              <p:cNvPr id="60" name="Ellipsi 59">
                <a:extLst>
                  <a:ext uri="{FF2B5EF4-FFF2-40B4-BE49-F238E27FC236}">
                    <a16:creationId xmlns:a16="http://schemas.microsoft.com/office/drawing/2014/main" id="{29B7070F-3FFC-4055-B844-D48F149D8EE4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1" name="Ellipsi 60">
                <a:extLst>
                  <a:ext uri="{FF2B5EF4-FFF2-40B4-BE49-F238E27FC236}">
                    <a16:creationId xmlns:a16="http://schemas.microsoft.com/office/drawing/2014/main" id="{4AF0081F-AA72-40FA-9271-B3FAC25AE8DB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2" name="Ellipsi 61">
                <a:extLst>
                  <a:ext uri="{FF2B5EF4-FFF2-40B4-BE49-F238E27FC236}">
                    <a16:creationId xmlns:a16="http://schemas.microsoft.com/office/drawing/2014/main" id="{1A6741FB-A241-436A-965C-87C4747AB871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63" name="Ryhmä 62">
              <a:extLst>
                <a:ext uri="{FF2B5EF4-FFF2-40B4-BE49-F238E27FC236}">
                  <a16:creationId xmlns:a16="http://schemas.microsoft.com/office/drawing/2014/main" id="{239E252B-78C0-4B41-9609-1B405285AB75}"/>
                </a:ext>
              </a:extLst>
            </p:cNvPr>
            <p:cNvGrpSpPr/>
            <p:nvPr/>
          </p:nvGrpSpPr>
          <p:grpSpPr>
            <a:xfrm rot="17938154">
              <a:off x="7557521" y="3173756"/>
              <a:ext cx="576022" cy="450000"/>
              <a:chOff x="2752674" y="4597723"/>
              <a:chExt cx="576022" cy="450000"/>
            </a:xfrm>
          </p:grpSpPr>
          <p:sp>
            <p:nvSpPr>
              <p:cNvPr id="64" name="Ellipsi 63">
                <a:extLst>
                  <a:ext uri="{FF2B5EF4-FFF2-40B4-BE49-F238E27FC236}">
                    <a16:creationId xmlns:a16="http://schemas.microsoft.com/office/drawing/2014/main" id="{74F39775-0BFA-4AE6-8516-327EE0211D11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5" name="Ellipsi 64">
                <a:extLst>
                  <a:ext uri="{FF2B5EF4-FFF2-40B4-BE49-F238E27FC236}">
                    <a16:creationId xmlns:a16="http://schemas.microsoft.com/office/drawing/2014/main" id="{42411114-2FC0-434A-996B-47F274CF2462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6" name="Ellipsi 65">
                <a:extLst>
                  <a:ext uri="{FF2B5EF4-FFF2-40B4-BE49-F238E27FC236}">
                    <a16:creationId xmlns:a16="http://schemas.microsoft.com/office/drawing/2014/main" id="{4E2DEC48-841E-4F95-BAE6-FFC1B2216918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67" name="Ryhmä 66">
              <a:extLst>
                <a:ext uri="{FF2B5EF4-FFF2-40B4-BE49-F238E27FC236}">
                  <a16:creationId xmlns:a16="http://schemas.microsoft.com/office/drawing/2014/main" id="{ABDA78DE-7C7C-4F1C-86BC-804D9E4B56C8}"/>
                </a:ext>
              </a:extLst>
            </p:cNvPr>
            <p:cNvGrpSpPr/>
            <p:nvPr/>
          </p:nvGrpSpPr>
          <p:grpSpPr>
            <a:xfrm rot="444704">
              <a:off x="8100186" y="2624873"/>
              <a:ext cx="576022" cy="450000"/>
              <a:chOff x="2752674" y="4597723"/>
              <a:chExt cx="576022" cy="450000"/>
            </a:xfrm>
          </p:grpSpPr>
          <p:sp>
            <p:nvSpPr>
              <p:cNvPr id="68" name="Ellipsi 67">
                <a:extLst>
                  <a:ext uri="{FF2B5EF4-FFF2-40B4-BE49-F238E27FC236}">
                    <a16:creationId xmlns:a16="http://schemas.microsoft.com/office/drawing/2014/main" id="{C0F4DC42-F5C4-4EB8-9FFE-0A9D84798E53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9" name="Ellipsi 68">
                <a:extLst>
                  <a:ext uri="{FF2B5EF4-FFF2-40B4-BE49-F238E27FC236}">
                    <a16:creationId xmlns:a16="http://schemas.microsoft.com/office/drawing/2014/main" id="{46E1293E-0526-408D-89FB-B8C08EB7082A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0" name="Ellipsi 69">
                <a:extLst>
                  <a:ext uri="{FF2B5EF4-FFF2-40B4-BE49-F238E27FC236}">
                    <a16:creationId xmlns:a16="http://schemas.microsoft.com/office/drawing/2014/main" id="{8F7C8C10-F41B-40FD-A2F1-D130C2C5892F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71" name="Ryhmä 70">
              <a:extLst>
                <a:ext uri="{FF2B5EF4-FFF2-40B4-BE49-F238E27FC236}">
                  <a16:creationId xmlns:a16="http://schemas.microsoft.com/office/drawing/2014/main" id="{A3A8E007-FCB6-49CF-A3E5-0FA2037DBA83}"/>
                </a:ext>
              </a:extLst>
            </p:cNvPr>
            <p:cNvGrpSpPr/>
            <p:nvPr/>
          </p:nvGrpSpPr>
          <p:grpSpPr>
            <a:xfrm rot="12110324">
              <a:off x="8165936" y="3252315"/>
              <a:ext cx="576022" cy="450000"/>
              <a:chOff x="2752674" y="4597723"/>
              <a:chExt cx="576022" cy="450000"/>
            </a:xfrm>
          </p:grpSpPr>
          <p:sp>
            <p:nvSpPr>
              <p:cNvPr id="72" name="Ellipsi 71">
                <a:extLst>
                  <a:ext uri="{FF2B5EF4-FFF2-40B4-BE49-F238E27FC236}">
                    <a16:creationId xmlns:a16="http://schemas.microsoft.com/office/drawing/2014/main" id="{034CB51C-D0BC-4219-946C-AAFAA059D9E9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3" name="Ellipsi 72">
                <a:extLst>
                  <a:ext uri="{FF2B5EF4-FFF2-40B4-BE49-F238E27FC236}">
                    <a16:creationId xmlns:a16="http://schemas.microsoft.com/office/drawing/2014/main" id="{43ED7DA4-16CD-4AB6-A998-6D8CD1806AD3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4" name="Ellipsi 73">
                <a:extLst>
                  <a:ext uri="{FF2B5EF4-FFF2-40B4-BE49-F238E27FC236}">
                    <a16:creationId xmlns:a16="http://schemas.microsoft.com/office/drawing/2014/main" id="{1BB9009A-1BC7-4E7F-B566-85E4DD3C632E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75" name="Ryhmä 74">
              <a:extLst>
                <a:ext uri="{FF2B5EF4-FFF2-40B4-BE49-F238E27FC236}">
                  <a16:creationId xmlns:a16="http://schemas.microsoft.com/office/drawing/2014/main" id="{E8E98181-53B0-4844-9D94-79517C5BB5EE}"/>
                </a:ext>
              </a:extLst>
            </p:cNvPr>
            <p:cNvGrpSpPr/>
            <p:nvPr/>
          </p:nvGrpSpPr>
          <p:grpSpPr>
            <a:xfrm rot="5188214">
              <a:off x="6865777" y="3768011"/>
              <a:ext cx="576023" cy="450001"/>
              <a:chOff x="2693172" y="4596136"/>
              <a:chExt cx="576023" cy="450001"/>
            </a:xfrm>
          </p:grpSpPr>
          <p:sp>
            <p:nvSpPr>
              <p:cNvPr id="76" name="Ellipsi 75">
                <a:extLst>
                  <a:ext uri="{FF2B5EF4-FFF2-40B4-BE49-F238E27FC236}">
                    <a16:creationId xmlns:a16="http://schemas.microsoft.com/office/drawing/2014/main" id="{7B867D23-EA01-4957-B3DD-F238FEC68855}"/>
                  </a:ext>
                </a:extLst>
              </p:cNvPr>
              <p:cNvSpPr/>
              <p:nvPr/>
            </p:nvSpPr>
            <p:spPr>
              <a:xfrm>
                <a:off x="2801686" y="468613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7" name="Ellipsi 76">
                <a:extLst>
                  <a:ext uri="{FF2B5EF4-FFF2-40B4-BE49-F238E27FC236}">
                    <a16:creationId xmlns:a16="http://schemas.microsoft.com/office/drawing/2014/main" id="{4DBCDE67-DAC9-4A96-945A-5B6B47EC30F2}"/>
                  </a:ext>
                </a:extLst>
              </p:cNvPr>
              <p:cNvSpPr/>
              <p:nvPr/>
            </p:nvSpPr>
            <p:spPr>
              <a:xfrm>
                <a:off x="3089195" y="459613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8" name="Ellipsi 77">
                <a:extLst>
                  <a:ext uri="{FF2B5EF4-FFF2-40B4-BE49-F238E27FC236}">
                    <a16:creationId xmlns:a16="http://schemas.microsoft.com/office/drawing/2014/main" id="{E1CFEDBF-75B8-4D54-8570-264856725EBF}"/>
                  </a:ext>
                </a:extLst>
              </p:cNvPr>
              <p:cNvSpPr/>
              <p:nvPr/>
            </p:nvSpPr>
            <p:spPr>
              <a:xfrm>
                <a:off x="2693172" y="459803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79" name="Ryhmä 78">
              <a:extLst>
                <a:ext uri="{FF2B5EF4-FFF2-40B4-BE49-F238E27FC236}">
                  <a16:creationId xmlns:a16="http://schemas.microsoft.com/office/drawing/2014/main" id="{F8EF6302-0180-49D9-9AB3-B7B1AA3BE211}"/>
                </a:ext>
              </a:extLst>
            </p:cNvPr>
            <p:cNvGrpSpPr/>
            <p:nvPr/>
          </p:nvGrpSpPr>
          <p:grpSpPr>
            <a:xfrm rot="4167051">
              <a:off x="7373981" y="3808712"/>
              <a:ext cx="576022" cy="450000"/>
              <a:chOff x="2752674" y="4597723"/>
              <a:chExt cx="576022" cy="450000"/>
            </a:xfrm>
          </p:grpSpPr>
          <p:sp>
            <p:nvSpPr>
              <p:cNvPr id="80" name="Ellipsi 79">
                <a:extLst>
                  <a:ext uri="{FF2B5EF4-FFF2-40B4-BE49-F238E27FC236}">
                    <a16:creationId xmlns:a16="http://schemas.microsoft.com/office/drawing/2014/main" id="{E9DB5CD8-C0B1-4710-9C20-07DB726EF594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81" name="Ellipsi 80">
                <a:extLst>
                  <a:ext uri="{FF2B5EF4-FFF2-40B4-BE49-F238E27FC236}">
                    <a16:creationId xmlns:a16="http://schemas.microsoft.com/office/drawing/2014/main" id="{C0905B67-9A00-498B-80BC-AD3BEE8CDF9D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82" name="Ellipsi 81">
                <a:extLst>
                  <a:ext uri="{FF2B5EF4-FFF2-40B4-BE49-F238E27FC236}">
                    <a16:creationId xmlns:a16="http://schemas.microsoft.com/office/drawing/2014/main" id="{50D0C079-D673-4309-AD73-4079EC417B55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83" name="Ryhmä 82">
              <a:extLst>
                <a:ext uri="{FF2B5EF4-FFF2-40B4-BE49-F238E27FC236}">
                  <a16:creationId xmlns:a16="http://schemas.microsoft.com/office/drawing/2014/main" id="{319482D2-7782-405B-8982-952AA0DCA942}"/>
                </a:ext>
              </a:extLst>
            </p:cNvPr>
            <p:cNvGrpSpPr/>
            <p:nvPr/>
          </p:nvGrpSpPr>
          <p:grpSpPr>
            <a:xfrm rot="2435291">
              <a:off x="7163617" y="2894537"/>
              <a:ext cx="521191" cy="360000"/>
              <a:chOff x="2861188" y="4687723"/>
              <a:chExt cx="521191" cy="360000"/>
            </a:xfrm>
          </p:grpSpPr>
          <p:sp>
            <p:nvSpPr>
              <p:cNvPr id="84" name="Ellipsi 83">
                <a:extLst>
                  <a:ext uri="{FF2B5EF4-FFF2-40B4-BE49-F238E27FC236}">
                    <a16:creationId xmlns:a16="http://schemas.microsoft.com/office/drawing/2014/main" id="{949C292B-B790-414F-9C54-6246E7EB21C5}"/>
                  </a:ext>
                </a:extLst>
              </p:cNvPr>
              <p:cNvSpPr/>
              <p:nvPr/>
            </p:nvSpPr>
            <p:spPr>
              <a:xfrm rot="19164709"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3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−</a:t>
                </a:r>
                <a:endParaRPr lang="fi-FI" b="1" dirty="0"/>
              </a:p>
            </p:txBody>
          </p:sp>
          <p:sp>
            <p:nvSpPr>
              <p:cNvPr id="85" name="Ellipsi 84">
                <a:extLst>
                  <a:ext uri="{FF2B5EF4-FFF2-40B4-BE49-F238E27FC236}">
                    <a16:creationId xmlns:a16="http://schemas.microsoft.com/office/drawing/2014/main" id="{2E0A45D6-1A06-4A96-9C29-7913F29DD920}"/>
                  </a:ext>
                </a:extLst>
              </p:cNvPr>
              <p:cNvSpPr/>
              <p:nvPr/>
            </p:nvSpPr>
            <p:spPr>
              <a:xfrm>
                <a:off x="3202379" y="4784355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86" name="Ellipsi 85">
              <a:extLst>
                <a:ext uri="{FF2B5EF4-FFF2-40B4-BE49-F238E27FC236}">
                  <a16:creationId xmlns:a16="http://schemas.microsoft.com/office/drawing/2014/main" id="{9F883B47-BA24-4D6F-AD79-BCB3E57F0AE0}"/>
                </a:ext>
              </a:extLst>
            </p:cNvPr>
            <p:cNvSpPr/>
            <p:nvPr/>
          </p:nvSpPr>
          <p:spPr>
            <a:xfrm>
              <a:off x="6328115" y="3681585"/>
              <a:ext cx="468000" cy="468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2400" b="1" dirty="0"/>
                <a:t>2+</a:t>
              </a:r>
              <a:endParaRPr lang="fi-FI" sz="1400" b="1" dirty="0"/>
            </a:p>
          </p:txBody>
        </p:sp>
        <p:grpSp>
          <p:nvGrpSpPr>
            <p:cNvPr id="87" name="Ryhmä 86">
              <a:extLst>
                <a:ext uri="{FF2B5EF4-FFF2-40B4-BE49-F238E27FC236}">
                  <a16:creationId xmlns:a16="http://schemas.microsoft.com/office/drawing/2014/main" id="{AAC95081-9CEA-4E29-8481-AD2DA9872870}"/>
                </a:ext>
              </a:extLst>
            </p:cNvPr>
            <p:cNvGrpSpPr/>
            <p:nvPr/>
          </p:nvGrpSpPr>
          <p:grpSpPr>
            <a:xfrm rot="18611862">
              <a:off x="8046530" y="3823410"/>
              <a:ext cx="521191" cy="360000"/>
              <a:chOff x="2861188" y="4687723"/>
              <a:chExt cx="521191" cy="360000"/>
            </a:xfrm>
          </p:grpSpPr>
          <p:sp>
            <p:nvSpPr>
              <p:cNvPr id="88" name="Ellipsi 87">
                <a:extLst>
                  <a:ext uri="{FF2B5EF4-FFF2-40B4-BE49-F238E27FC236}">
                    <a16:creationId xmlns:a16="http://schemas.microsoft.com/office/drawing/2014/main" id="{8E92BC2A-6B02-4CC1-94DD-BF4B5FCE952F}"/>
                  </a:ext>
                </a:extLst>
              </p:cNvPr>
              <p:cNvSpPr/>
              <p:nvPr/>
            </p:nvSpPr>
            <p:spPr>
              <a:xfrm rot="2988138"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3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−</a:t>
                </a:r>
                <a:endParaRPr lang="fi-FI" b="1" dirty="0"/>
              </a:p>
            </p:txBody>
          </p:sp>
          <p:sp>
            <p:nvSpPr>
              <p:cNvPr id="89" name="Ellipsi 88">
                <a:extLst>
                  <a:ext uri="{FF2B5EF4-FFF2-40B4-BE49-F238E27FC236}">
                    <a16:creationId xmlns:a16="http://schemas.microsoft.com/office/drawing/2014/main" id="{1772D001-86DB-4803-A9CE-CF05E81F4883}"/>
                  </a:ext>
                </a:extLst>
              </p:cNvPr>
              <p:cNvSpPr/>
              <p:nvPr/>
            </p:nvSpPr>
            <p:spPr>
              <a:xfrm>
                <a:off x="3202379" y="4784355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90" name="Ryhmä 89">
              <a:extLst>
                <a:ext uri="{FF2B5EF4-FFF2-40B4-BE49-F238E27FC236}">
                  <a16:creationId xmlns:a16="http://schemas.microsoft.com/office/drawing/2014/main" id="{62A731BB-4BFF-4CC5-976C-976525E56460}"/>
                </a:ext>
              </a:extLst>
            </p:cNvPr>
            <p:cNvGrpSpPr/>
            <p:nvPr/>
          </p:nvGrpSpPr>
          <p:grpSpPr>
            <a:xfrm rot="8748504">
              <a:off x="6783794" y="2447353"/>
              <a:ext cx="576022" cy="450000"/>
              <a:chOff x="2752674" y="4597723"/>
              <a:chExt cx="576022" cy="450000"/>
            </a:xfrm>
          </p:grpSpPr>
          <p:sp>
            <p:nvSpPr>
              <p:cNvPr id="91" name="Ellipsi 90">
                <a:extLst>
                  <a:ext uri="{FF2B5EF4-FFF2-40B4-BE49-F238E27FC236}">
                    <a16:creationId xmlns:a16="http://schemas.microsoft.com/office/drawing/2014/main" id="{218FC655-7A4C-45DC-A003-CA5386B0A79D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92" name="Ellipsi 91">
                <a:extLst>
                  <a:ext uri="{FF2B5EF4-FFF2-40B4-BE49-F238E27FC236}">
                    <a16:creationId xmlns:a16="http://schemas.microsoft.com/office/drawing/2014/main" id="{F1A19CF6-3342-4611-B495-680167DED503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93" name="Ellipsi 92">
                <a:extLst>
                  <a:ext uri="{FF2B5EF4-FFF2-40B4-BE49-F238E27FC236}">
                    <a16:creationId xmlns:a16="http://schemas.microsoft.com/office/drawing/2014/main" id="{53742BEE-23C8-4903-8E49-BE7E12DBD252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94" name="Ryhmä 93">
              <a:extLst>
                <a:ext uri="{FF2B5EF4-FFF2-40B4-BE49-F238E27FC236}">
                  <a16:creationId xmlns:a16="http://schemas.microsoft.com/office/drawing/2014/main" id="{724FBAC7-BDA8-4CA7-B6B7-A28188F5E5B8}"/>
                </a:ext>
              </a:extLst>
            </p:cNvPr>
            <p:cNvGrpSpPr/>
            <p:nvPr/>
          </p:nvGrpSpPr>
          <p:grpSpPr>
            <a:xfrm rot="16200000">
              <a:off x="6222637" y="2441272"/>
              <a:ext cx="576022" cy="450000"/>
              <a:chOff x="2752674" y="4597723"/>
              <a:chExt cx="576022" cy="450000"/>
            </a:xfrm>
          </p:grpSpPr>
          <p:sp>
            <p:nvSpPr>
              <p:cNvPr id="95" name="Ellipsi 94">
                <a:extLst>
                  <a:ext uri="{FF2B5EF4-FFF2-40B4-BE49-F238E27FC236}">
                    <a16:creationId xmlns:a16="http://schemas.microsoft.com/office/drawing/2014/main" id="{9B448578-BF7A-48CF-9121-5CEB54D81563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96" name="Ellipsi 95">
                <a:extLst>
                  <a:ext uri="{FF2B5EF4-FFF2-40B4-BE49-F238E27FC236}">
                    <a16:creationId xmlns:a16="http://schemas.microsoft.com/office/drawing/2014/main" id="{5352E6E5-B3E0-4B50-86EE-5CEBB032086D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97" name="Ellipsi 96">
                <a:extLst>
                  <a:ext uri="{FF2B5EF4-FFF2-40B4-BE49-F238E27FC236}">
                    <a16:creationId xmlns:a16="http://schemas.microsoft.com/office/drawing/2014/main" id="{E4C1EB3D-5E30-408D-B635-7FD17A2ECBDE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</p:grpSp>
      <p:grpSp>
        <p:nvGrpSpPr>
          <p:cNvPr id="102" name="Ryhmä 101">
            <a:extLst>
              <a:ext uri="{FF2B5EF4-FFF2-40B4-BE49-F238E27FC236}">
                <a16:creationId xmlns:a16="http://schemas.microsoft.com/office/drawing/2014/main" id="{7DA09AEE-93E1-4AC2-AFDF-305EA24E9DB2}"/>
              </a:ext>
            </a:extLst>
          </p:cNvPr>
          <p:cNvGrpSpPr/>
          <p:nvPr/>
        </p:nvGrpSpPr>
        <p:grpSpPr>
          <a:xfrm>
            <a:off x="978815" y="4245743"/>
            <a:ext cx="2635442" cy="2372567"/>
            <a:chOff x="415329" y="1966596"/>
            <a:chExt cx="2635442" cy="2372567"/>
          </a:xfrm>
        </p:grpSpPr>
        <p:sp>
          <p:nvSpPr>
            <p:cNvPr id="99" name="Suorakulmio: Yläkulmat pyöristetty 98">
              <a:extLst>
                <a:ext uri="{FF2B5EF4-FFF2-40B4-BE49-F238E27FC236}">
                  <a16:creationId xmlns:a16="http://schemas.microsoft.com/office/drawing/2014/main" id="{74848B47-A408-4D9E-AD62-8AF16F2206D3}"/>
                </a:ext>
              </a:extLst>
            </p:cNvPr>
            <p:cNvSpPr/>
            <p:nvPr/>
          </p:nvSpPr>
          <p:spPr>
            <a:xfrm rot="10800000">
              <a:off x="415329" y="2301062"/>
              <a:ext cx="2635442" cy="2028826"/>
            </a:xfrm>
            <a:prstGeom prst="round2SameRect">
              <a:avLst>
                <a:gd name="adj1" fmla="val 19945"/>
                <a:gd name="adj2" fmla="val 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4" name="Ryhmä 3">
              <a:extLst>
                <a:ext uri="{FF2B5EF4-FFF2-40B4-BE49-F238E27FC236}">
                  <a16:creationId xmlns:a16="http://schemas.microsoft.com/office/drawing/2014/main" id="{89090B6D-C932-4CFF-96B6-3051FDAED02D}"/>
                </a:ext>
              </a:extLst>
            </p:cNvPr>
            <p:cNvGrpSpPr/>
            <p:nvPr/>
          </p:nvGrpSpPr>
          <p:grpSpPr>
            <a:xfrm rot="17841268">
              <a:off x="729193" y="3045561"/>
              <a:ext cx="576022" cy="450000"/>
              <a:chOff x="2752674" y="4597723"/>
              <a:chExt cx="576022" cy="450000"/>
            </a:xfrm>
          </p:grpSpPr>
          <p:sp>
            <p:nvSpPr>
              <p:cNvPr id="5" name="Ellipsi 4">
                <a:extLst>
                  <a:ext uri="{FF2B5EF4-FFF2-40B4-BE49-F238E27FC236}">
                    <a16:creationId xmlns:a16="http://schemas.microsoft.com/office/drawing/2014/main" id="{AF983E44-764A-4F24-BB04-FB4B999064E8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" name="Ellipsi 5">
                <a:extLst>
                  <a:ext uri="{FF2B5EF4-FFF2-40B4-BE49-F238E27FC236}">
                    <a16:creationId xmlns:a16="http://schemas.microsoft.com/office/drawing/2014/main" id="{1220ED2F-B976-45C9-8117-463D41B8CE6B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" name="Ellipsi 6">
                <a:extLst>
                  <a:ext uri="{FF2B5EF4-FFF2-40B4-BE49-F238E27FC236}">
                    <a16:creationId xmlns:a16="http://schemas.microsoft.com/office/drawing/2014/main" id="{8B6BD842-6C54-4E1D-9067-6D052AC361F1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8" name="Ryhmä 7">
              <a:extLst>
                <a:ext uri="{FF2B5EF4-FFF2-40B4-BE49-F238E27FC236}">
                  <a16:creationId xmlns:a16="http://schemas.microsoft.com/office/drawing/2014/main" id="{967AC8E6-8898-4532-9B8F-ED30165ACA20}"/>
                </a:ext>
              </a:extLst>
            </p:cNvPr>
            <p:cNvGrpSpPr/>
            <p:nvPr/>
          </p:nvGrpSpPr>
          <p:grpSpPr>
            <a:xfrm rot="1118090">
              <a:off x="1213733" y="2614929"/>
              <a:ext cx="576022" cy="450000"/>
              <a:chOff x="2752674" y="4597723"/>
              <a:chExt cx="576022" cy="450000"/>
            </a:xfrm>
          </p:grpSpPr>
          <p:sp>
            <p:nvSpPr>
              <p:cNvPr id="9" name="Ellipsi 8">
                <a:extLst>
                  <a:ext uri="{FF2B5EF4-FFF2-40B4-BE49-F238E27FC236}">
                    <a16:creationId xmlns:a16="http://schemas.microsoft.com/office/drawing/2014/main" id="{A0D71038-4495-42C3-A4A8-0ADB8CCF89FE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0" name="Ellipsi 9">
                <a:extLst>
                  <a:ext uri="{FF2B5EF4-FFF2-40B4-BE49-F238E27FC236}">
                    <a16:creationId xmlns:a16="http://schemas.microsoft.com/office/drawing/2014/main" id="{C395C03C-C2F8-4737-8971-604A75CE28AC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1" name="Ellipsi 10">
                <a:extLst>
                  <a:ext uri="{FF2B5EF4-FFF2-40B4-BE49-F238E27FC236}">
                    <a16:creationId xmlns:a16="http://schemas.microsoft.com/office/drawing/2014/main" id="{FD13EA89-E558-40A9-845D-8FCD86DE6271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2" name="Ryhmä 11">
              <a:extLst>
                <a:ext uri="{FF2B5EF4-FFF2-40B4-BE49-F238E27FC236}">
                  <a16:creationId xmlns:a16="http://schemas.microsoft.com/office/drawing/2014/main" id="{526BCE4C-7A3A-4245-8D9A-79D47E0B4BFA}"/>
                </a:ext>
              </a:extLst>
            </p:cNvPr>
            <p:cNvGrpSpPr/>
            <p:nvPr/>
          </p:nvGrpSpPr>
          <p:grpSpPr>
            <a:xfrm rot="6541026">
              <a:off x="1362417" y="3201334"/>
              <a:ext cx="576022" cy="450000"/>
              <a:chOff x="2752674" y="4597723"/>
              <a:chExt cx="576022" cy="450000"/>
            </a:xfrm>
          </p:grpSpPr>
          <p:sp>
            <p:nvSpPr>
              <p:cNvPr id="13" name="Ellipsi 12">
                <a:extLst>
                  <a:ext uri="{FF2B5EF4-FFF2-40B4-BE49-F238E27FC236}">
                    <a16:creationId xmlns:a16="http://schemas.microsoft.com/office/drawing/2014/main" id="{3EE219E2-2970-42B8-9C3F-9BCCB086829F}"/>
                  </a:ext>
                </a:extLst>
              </p:cNvPr>
              <p:cNvSpPr/>
              <p:nvPr/>
            </p:nvSpPr>
            <p:spPr>
              <a:xfrm rot="15058974"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3200" b="1" dirty="0"/>
                  <a:t>+</a:t>
                </a:r>
              </a:p>
            </p:txBody>
          </p:sp>
          <p:sp>
            <p:nvSpPr>
              <p:cNvPr id="14" name="Ellipsi 13">
                <a:extLst>
                  <a:ext uri="{FF2B5EF4-FFF2-40B4-BE49-F238E27FC236}">
                    <a16:creationId xmlns:a16="http://schemas.microsoft.com/office/drawing/2014/main" id="{80C3FE99-FD92-4BB6-953C-B3FE1D0C8C59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5" name="Ellipsi 14">
                <a:extLst>
                  <a:ext uri="{FF2B5EF4-FFF2-40B4-BE49-F238E27FC236}">
                    <a16:creationId xmlns:a16="http://schemas.microsoft.com/office/drawing/2014/main" id="{6308D238-25E1-4F9F-9387-FC3FE91FC377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6" name="Ryhmä 15">
              <a:extLst>
                <a:ext uri="{FF2B5EF4-FFF2-40B4-BE49-F238E27FC236}">
                  <a16:creationId xmlns:a16="http://schemas.microsoft.com/office/drawing/2014/main" id="{E949CB7B-338C-459F-8635-9A6945D009BE}"/>
                </a:ext>
              </a:extLst>
            </p:cNvPr>
            <p:cNvGrpSpPr/>
            <p:nvPr/>
          </p:nvGrpSpPr>
          <p:grpSpPr>
            <a:xfrm rot="17044143">
              <a:off x="1774194" y="2575200"/>
              <a:ext cx="576022" cy="450000"/>
              <a:chOff x="2752674" y="4597723"/>
              <a:chExt cx="576022" cy="450000"/>
            </a:xfrm>
          </p:grpSpPr>
          <p:sp>
            <p:nvSpPr>
              <p:cNvPr id="17" name="Ellipsi 16">
                <a:extLst>
                  <a:ext uri="{FF2B5EF4-FFF2-40B4-BE49-F238E27FC236}">
                    <a16:creationId xmlns:a16="http://schemas.microsoft.com/office/drawing/2014/main" id="{19DE4B5B-134B-450A-9B59-DC3F352F2CE2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8" name="Ellipsi 17">
                <a:extLst>
                  <a:ext uri="{FF2B5EF4-FFF2-40B4-BE49-F238E27FC236}">
                    <a16:creationId xmlns:a16="http://schemas.microsoft.com/office/drawing/2014/main" id="{86B97B3C-8DE8-48DF-A074-40B41746FA0C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9" name="Ellipsi 18">
                <a:extLst>
                  <a:ext uri="{FF2B5EF4-FFF2-40B4-BE49-F238E27FC236}">
                    <a16:creationId xmlns:a16="http://schemas.microsoft.com/office/drawing/2014/main" id="{7D108B8C-7D5B-40E9-91C4-9F0788FF0630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20" name="Ryhmä 19">
              <a:extLst>
                <a:ext uri="{FF2B5EF4-FFF2-40B4-BE49-F238E27FC236}">
                  <a16:creationId xmlns:a16="http://schemas.microsoft.com/office/drawing/2014/main" id="{8BC03A52-470D-475C-A25F-AD6FCD3568B7}"/>
                </a:ext>
              </a:extLst>
            </p:cNvPr>
            <p:cNvGrpSpPr/>
            <p:nvPr/>
          </p:nvGrpSpPr>
          <p:grpSpPr>
            <a:xfrm rot="5601537">
              <a:off x="1891469" y="3184146"/>
              <a:ext cx="576022" cy="450000"/>
              <a:chOff x="2752674" y="4597723"/>
              <a:chExt cx="576022" cy="450000"/>
            </a:xfrm>
          </p:grpSpPr>
          <p:sp>
            <p:nvSpPr>
              <p:cNvPr id="21" name="Ellipsi 20">
                <a:extLst>
                  <a:ext uri="{FF2B5EF4-FFF2-40B4-BE49-F238E27FC236}">
                    <a16:creationId xmlns:a16="http://schemas.microsoft.com/office/drawing/2014/main" id="{881CBB00-A0ED-43C6-AB7F-7C64366CC85B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2" name="Ellipsi 21">
                <a:extLst>
                  <a:ext uri="{FF2B5EF4-FFF2-40B4-BE49-F238E27FC236}">
                    <a16:creationId xmlns:a16="http://schemas.microsoft.com/office/drawing/2014/main" id="{E3E480AC-7168-475F-B247-F987991F766F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3" name="Ellipsi 22">
                <a:extLst>
                  <a:ext uri="{FF2B5EF4-FFF2-40B4-BE49-F238E27FC236}">
                    <a16:creationId xmlns:a16="http://schemas.microsoft.com/office/drawing/2014/main" id="{1C26C970-5879-40F6-9ACF-3B2EA9023AC0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24" name="Ryhmä 23">
              <a:extLst>
                <a:ext uri="{FF2B5EF4-FFF2-40B4-BE49-F238E27FC236}">
                  <a16:creationId xmlns:a16="http://schemas.microsoft.com/office/drawing/2014/main" id="{CAA49DCB-5D61-4E46-8B32-E4D99CBF336A}"/>
                </a:ext>
              </a:extLst>
            </p:cNvPr>
            <p:cNvGrpSpPr/>
            <p:nvPr/>
          </p:nvGrpSpPr>
          <p:grpSpPr>
            <a:xfrm rot="10800000">
              <a:off x="2352856" y="2659739"/>
              <a:ext cx="576022" cy="450000"/>
              <a:chOff x="2752674" y="4597723"/>
              <a:chExt cx="576022" cy="450000"/>
            </a:xfrm>
          </p:grpSpPr>
          <p:sp>
            <p:nvSpPr>
              <p:cNvPr id="25" name="Ellipsi 24">
                <a:extLst>
                  <a:ext uri="{FF2B5EF4-FFF2-40B4-BE49-F238E27FC236}">
                    <a16:creationId xmlns:a16="http://schemas.microsoft.com/office/drawing/2014/main" id="{EA40671A-E269-4527-B286-4119D60A1044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C059A08C-3ADF-41F5-8881-ABE75BB89404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A15BC440-25CE-48F2-98DF-56CD42C322C5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28" name="Ryhmä 27">
              <a:extLst>
                <a:ext uri="{FF2B5EF4-FFF2-40B4-BE49-F238E27FC236}">
                  <a16:creationId xmlns:a16="http://schemas.microsoft.com/office/drawing/2014/main" id="{B927F20D-872D-439E-BC41-94D5094A45A1}"/>
                </a:ext>
              </a:extLst>
            </p:cNvPr>
            <p:cNvGrpSpPr/>
            <p:nvPr/>
          </p:nvGrpSpPr>
          <p:grpSpPr>
            <a:xfrm rot="10800000">
              <a:off x="665887" y="2470733"/>
              <a:ext cx="576022" cy="450000"/>
              <a:chOff x="2752674" y="4597723"/>
              <a:chExt cx="576022" cy="450000"/>
            </a:xfrm>
          </p:grpSpPr>
          <p:sp>
            <p:nvSpPr>
              <p:cNvPr id="29" name="Ellipsi 28">
                <a:extLst>
                  <a:ext uri="{FF2B5EF4-FFF2-40B4-BE49-F238E27FC236}">
                    <a16:creationId xmlns:a16="http://schemas.microsoft.com/office/drawing/2014/main" id="{C3ECD977-0E9E-4720-98EC-B12E8D748385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0" name="Ellipsi 29">
                <a:extLst>
                  <a:ext uri="{FF2B5EF4-FFF2-40B4-BE49-F238E27FC236}">
                    <a16:creationId xmlns:a16="http://schemas.microsoft.com/office/drawing/2014/main" id="{0AEA9F1E-72B8-4656-A11B-EABDC7CD0CC7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1" name="Ellipsi 30">
                <a:extLst>
                  <a:ext uri="{FF2B5EF4-FFF2-40B4-BE49-F238E27FC236}">
                    <a16:creationId xmlns:a16="http://schemas.microsoft.com/office/drawing/2014/main" id="{724C8C93-C92B-47EC-BE00-A86F58B764E6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32" name="Ryhmä 31">
              <a:extLst>
                <a:ext uri="{FF2B5EF4-FFF2-40B4-BE49-F238E27FC236}">
                  <a16:creationId xmlns:a16="http://schemas.microsoft.com/office/drawing/2014/main" id="{A0B612AF-A1BF-4086-B8A6-3DEB066C2E06}"/>
                </a:ext>
              </a:extLst>
            </p:cNvPr>
            <p:cNvGrpSpPr/>
            <p:nvPr/>
          </p:nvGrpSpPr>
          <p:grpSpPr>
            <a:xfrm rot="7031070">
              <a:off x="522832" y="3604747"/>
              <a:ext cx="576022" cy="450000"/>
              <a:chOff x="2752674" y="4597723"/>
              <a:chExt cx="576022" cy="450000"/>
            </a:xfrm>
          </p:grpSpPr>
          <p:sp>
            <p:nvSpPr>
              <p:cNvPr id="33" name="Ellipsi 32">
                <a:extLst>
                  <a:ext uri="{FF2B5EF4-FFF2-40B4-BE49-F238E27FC236}">
                    <a16:creationId xmlns:a16="http://schemas.microsoft.com/office/drawing/2014/main" id="{8343DA51-5614-467F-AD21-ED7BAC22517B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4" name="Ellipsi 33">
                <a:extLst>
                  <a:ext uri="{FF2B5EF4-FFF2-40B4-BE49-F238E27FC236}">
                    <a16:creationId xmlns:a16="http://schemas.microsoft.com/office/drawing/2014/main" id="{32FBB312-2E02-40DB-B9CD-74300C310985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5" name="Ellipsi 34">
                <a:extLst>
                  <a:ext uri="{FF2B5EF4-FFF2-40B4-BE49-F238E27FC236}">
                    <a16:creationId xmlns:a16="http://schemas.microsoft.com/office/drawing/2014/main" id="{6D2A73BC-51B9-478A-93DF-559215F36C9F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36" name="Ryhmä 35">
              <a:extLst>
                <a:ext uri="{FF2B5EF4-FFF2-40B4-BE49-F238E27FC236}">
                  <a16:creationId xmlns:a16="http://schemas.microsoft.com/office/drawing/2014/main" id="{4C3CC03A-33EA-4499-8789-54F3C4B8433F}"/>
                </a:ext>
              </a:extLst>
            </p:cNvPr>
            <p:cNvGrpSpPr/>
            <p:nvPr/>
          </p:nvGrpSpPr>
          <p:grpSpPr>
            <a:xfrm rot="12382003">
              <a:off x="1070144" y="3770690"/>
              <a:ext cx="576022" cy="450000"/>
              <a:chOff x="2752674" y="4597723"/>
              <a:chExt cx="576022" cy="450000"/>
            </a:xfrm>
          </p:grpSpPr>
          <p:sp>
            <p:nvSpPr>
              <p:cNvPr id="37" name="Ellipsi 36">
                <a:extLst>
                  <a:ext uri="{FF2B5EF4-FFF2-40B4-BE49-F238E27FC236}">
                    <a16:creationId xmlns:a16="http://schemas.microsoft.com/office/drawing/2014/main" id="{3D771379-D25D-486D-83F1-2561245F408B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8" name="Ellipsi 37">
                <a:extLst>
                  <a:ext uri="{FF2B5EF4-FFF2-40B4-BE49-F238E27FC236}">
                    <a16:creationId xmlns:a16="http://schemas.microsoft.com/office/drawing/2014/main" id="{171D20B4-10A6-4006-B358-608D88ACF1C9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9" name="Ellipsi 38">
                <a:extLst>
                  <a:ext uri="{FF2B5EF4-FFF2-40B4-BE49-F238E27FC236}">
                    <a16:creationId xmlns:a16="http://schemas.microsoft.com/office/drawing/2014/main" id="{E5E41694-C5A3-4086-9349-6ED38B5DA847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40" name="Ryhmä 39">
              <a:extLst>
                <a:ext uri="{FF2B5EF4-FFF2-40B4-BE49-F238E27FC236}">
                  <a16:creationId xmlns:a16="http://schemas.microsoft.com/office/drawing/2014/main" id="{CF82459B-20A1-4282-9C48-ACA4B68267A3}"/>
                </a:ext>
              </a:extLst>
            </p:cNvPr>
            <p:cNvGrpSpPr/>
            <p:nvPr/>
          </p:nvGrpSpPr>
          <p:grpSpPr>
            <a:xfrm rot="6657622">
              <a:off x="1560507" y="3779147"/>
              <a:ext cx="576022" cy="450000"/>
              <a:chOff x="2752674" y="4597723"/>
              <a:chExt cx="576022" cy="450000"/>
            </a:xfrm>
          </p:grpSpPr>
          <p:sp>
            <p:nvSpPr>
              <p:cNvPr id="41" name="Ellipsi 40">
                <a:extLst>
                  <a:ext uri="{FF2B5EF4-FFF2-40B4-BE49-F238E27FC236}">
                    <a16:creationId xmlns:a16="http://schemas.microsoft.com/office/drawing/2014/main" id="{1340FE3D-A45E-40C5-AD82-391C3FF8CE1D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42" name="Ellipsi 41">
                <a:extLst>
                  <a:ext uri="{FF2B5EF4-FFF2-40B4-BE49-F238E27FC236}">
                    <a16:creationId xmlns:a16="http://schemas.microsoft.com/office/drawing/2014/main" id="{D4DF4AEE-EB8A-495D-9D4D-14AF9A49FC0D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43" name="Ellipsi 42">
                <a:extLst>
                  <a:ext uri="{FF2B5EF4-FFF2-40B4-BE49-F238E27FC236}">
                    <a16:creationId xmlns:a16="http://schemas.microsoft.com/office/drawing/2014/main" id="{68FEF511-8F35-4A22-8F01-474B3D7F40E2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44" name="Ryhmä 43">
              <a:extLst>
                <a:ext uri="{FF2B5EF4-FFF2-40B4-BE49-F238E27FC236}">
                  <a16:creationId xmlns:a16="http://schemas.microsoft.com/office/drawing/2014/main" id="{5E915BF7-8F8C-4DD3-9071-1E25A66FF3CD}"/>
                </a:ext>
              </a:extLst>
            </p:cNvPr>
            <p:cNvGrpSpPr/>
            <p:nvPr/>
          </p:nvGrpSpPr>
          <p:grpSpPr>
            <a:xfrm rot="361481">
              <a:off x="2203649" y="3794339"/>
              <a:ext cx="576022" cy="450000"/>
              <a:chOff x="2752674" y="4597723"/>
              <a:chExt cx="576022" cy="450000"/>
            </a:xfrm>
          </p:grpSpPr>
          <p:sp>
            <p:nvSpPr>
              <p:cNvPr id="45" name="Ellipsi 44">
                <a:extLst>
                  <a:ext uri="{FF2B5EF4-FFF2-40B4-BE49-F238E27FC236}">
                    <a16:creationId xmlns:a16="http://schemas.microsoft.com/office/drawing/2014/main" id="{558B665F-6667-441B-9414-4540DF517E5A}"/>
                  </a:ext>
                </a:extLst>
              </p:cNvPr>
              <p:cNvSpPr/>
              <p:nvPr/>
            </p:nvSpPr>
            <p:spPr>
              <a:xfrm>
                <a:off x="2861188" y="468772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46" name="Ellipsi 45">
                <a:extLst>
                  <a:ext uri="{FF2B5EF4-FFF2-40B4-BE49-F238E27FC236}">
                    <a16:creationId xmlns:a16="http://schemas.microsoft.com/office/drawing/2014/main" id="{B05B4DB2-19C6-4144-B888-0A35F08F8F45}"/>
                  </a:ext>
                </a:extLst>
              </p:cNvPr>
              <p:cNvSpPr/>
              <p:nvPr/>
            </p:nvSpPr>
            <p:spPr>
              <a:xfrm>
                <a:off x="3148696" y="459772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47" name="Ellipsi 46">
                <a:extLst>
                  <a:ext uri="{FF2B5EF4-FFF2-40B4-BE49-F238E27FC236}">
                    <a16:creationId xmlns:a16="http://schemas.microsoft.com/office/drawing/2014/main" id="{6E74E91B-FE5C-4A71-85A1-D0991D502CBC}"/>
                  </a:ext>
                </a:extLst>
              </p:cNvPr>
              <p:cNvSpPr/>
              <p:nvPr/>
            </p:nvSpPr>
            <p:spPr>
              <a:xfrm>
                <a:off x="2752674" y="459962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8" name="Ellipsi 47">
              <a:extLst>
                <a:ext uri="{FF2B5EF4-FFF2-40B4-BE49-F238E27FC236}">
                  <a16:creationId xmlns:a16="http://schemas.microsoft.com/office/drawing/2014/main" id="{F4400305-6B07-40E5-AB13-5D28FB29F4F5}"/>
                </a:ext>
              </a:extLst>
            </p:cNvPr>
            <p:cNvSpPr/>
            <p:nvPr/>
          </p:nvSpPr>
          <p:spPr>
            <a:xfrm rot="6541026">
              <a:off x="1280208" y="3228192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" name="Ellipsi 48">
              <a:extLst>
                <a:ext uri="{FF2B5EF4-FFF2-40B4-BE49-F238E27FC236}">
                  <a16:creationId xmlns:a16="http://schemas.microsoft.com/office/drawing/2014/main" id="{367B053E-3F35-4223-9F42-FEF82BBBDD39}"/>
                </a:ext>
              </a:extLst>
            </p:cNvPr>
            <p:cNvSpPr/>
            <p:nvPr/>
          </p:nvSpPr>
          <p:spPr>
            <a:xfrm>
              <a:off x="2488280" y="3248404"/>
              <a:ext cx="360000" cy="36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−</a:t>
              </a:r>
              <a:endParaRPr lang="fi-FI" sz="3200" b="1" dirty="0"/>
            </a:p>
          </p:txBody>
        </p:sp>
        <p:sp>
          <p:nvSpPr>
            <p:cNvPr id="98" name="Suorakulmio: Yläkulmat pyöristetty 97">
              <a:extLst>
                <a:ext uri="{FF2B5EF4-FFF2-40B4-BE49-F238E27FC236}">
                  <a16:creationId xmlns:a16="http://schemas.microsoft.com/office/drawing/2014/main" id="{7A7AAE9F-13E4-4B17-9172-217455851522}"/>
                </a:ext>
              </a:extLst>
            </p:cNvPr>
            <p:cNvSpPr/>
            <p:nvPr/>
          </p:nvSpPr>
          <p:spPr>
            <a:xfrm rot="10800000">
              <a:off x="415329" y="1966596"/>
              <a:ext cx="2635442" cy="2372567"/>
            </a:xfrm>
            <a:prstGeom prst="round2Same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120" name="Ryhmä 119">
            <a:extLst>
              <a:ext uri="{FF2B5EF4-FFF2-40B4-BE49-F238E27FC236}">
                <a16:creationId xmlns:a16="http://schemas.microsoft.com/office/drawing/2014/main" id="{FC3C4585-C6DE-4CFA-BBF8-D8D8E76D1F44}"/>
              </a:ext>
            </a:extLst>
          </p:cNvPr>
          <p:cNvGrpSpPr/>
          <p:nvPr/>
        </p:nvGrpSpPr>
        <p:grpSpPr>
          <a:xfrm>
            <a:off x="5020188" y="4224663"/>
            <a:ext cx="2639582" cy="2396256"/>
            <a:chOff x="5232485" y="4376679"/>
            <a:chExt cx="2639582" cy="2396256"/>
          </a:xfrm>
        </p:grpSpPr>
        <p:sp>
          <p:nvSpPr>
            <p:cNvPr id="123" name="Suorakulmio: Yläkulmat pyöristetty 122">
              <a:extLst>
                <a:ext uri="{FF2B5EF4-FFF2-40B4-BE49-F238E27FC236}">
                  <a16:creationId xmlns:a16="http://schemas.microsoft.com/office/drawing/2014/main" id="{8A6DEFDC-2807-4015-B9C5-3C1CD3E0640C}"/>
                </a:ext>
              </a:extLst>
            </p:cNvPr>
            <p:cNvSpPr/>
            <p:nvPr/>
          </p:nvSpPr>
          <p:spPr>
            <a:xfrm rot="10800000">
              <a:off x="5232485" y="5028263"/>
              <a:ext cx="2635442" cy="1711708"/>
            </a:xfrm>
            <a:prstGeom prst="round2SameRect">
              <a:avLst>
                <a:gd name="adj1" fmla="val 19945"/>
                <a:gd name="adj2" fmla="val 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5" name="Suorakulmio: Yläkulmat pyöristetty 124">
              <a:extLst>
                <a:ext uri="{FF2B5EF4-FFF2-40B4-BE49-F238E27FC236}">
                  <a16:creationId xmlns:a16="http://schemas.microsoft.com/office/drawing/2014/main" id="{C733C155-AA31-4135-950E-159AA143E353}"/>
                </a:ext>
              </a:extLst>
            </p:cNvPr>
            <p:cNvSpPr/>
            <p:nvPr/>
          </p:nvSpPr>
          <p:spPr>
            <a:xfrm rot="10800000">
              <a:off x="5232485" y="4376679"/>
              <a:ext cx="2635442" cy="2372567"/>
            </a:xfrm>
            <a:prstGeom prst="round2Same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50" name="Ryhmä 49">
              <a:extLst>
                <a:ext uri="{FF2B5EF4-FFF2-40B4-BE49-F238E27FC236}">
                  <a16:creationId xmlns:a16="http://schemas.microsoft.com/office/drawing/2014/main" id="{B0BE0DB1-0F36-42DA-8796-556C609400E1}"/>
                </a:ext>
              </a:extLst>
            </p:cNvPr>
            <p:cNvGrpSpPr/>
            <p:nvPr/>
          </p:nvGrpSpPr>
          <p:grpSpPr>
            <a:xfrm rot="5400000">
              <a:off x="5270381" y="5059428"/>
              <a:ext cx="538599" cy="470260"/>
              <a:chOff x="4101685" y="4285444"/>
              <a:chExt cx="538599" cy="470260"/>
            </a:xfrm>
          </p:grpSpPr>
          <p:sp>
            <p:nvSpPr>
              <p:cNvPr id="128" name="Ellipsi 127">
                <a:extLst>
                  <a:ext uri="{FF2B5EF4-FFF2-40B4-BE49-F238E27FC236}">
                    <a16:creationId xmlns:a16="http://schemas.microsoft.com/office/drawing/2014/main" id="{71FA7741-BCBB-4AF6-B73F-FE542D79ACFC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29" name="Ellipsi 128">
                <a:extLst>
                  <a:ext uri="{FF2B5EF4-FFF2-40B4-BE49-F238E27FC236}">
                    <a16:creationId xmlns:a16="http://schemas.microsoft.com/office/drawing/2014/main" id="{1961715F-C732-4512-B1C1-D46BB5E71533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32" name="Ellipsi 131">
                <a:extLst>
                  <a:ext uri="{FF2B5EF4-FFF2-40B4-BE49-F238E27FC236}">
                    <a16:creationId xmlns:a16="http://schemas.microsoft.com/office/drawing/2014/main" id="{FF5E6DCB-9FB3-4AF0-8EFC-5829833B1EDE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33" name="Ryhmä 132">
              <a:extLst>
                <a:ext uri="{FF2B5EF4-FFF2-40B4-BE49-F238E27FC236}">
                  <a16:creationId xmlns:a16="http://schemas.microsoft.com/office/drawing/2014/main" id="{E7F1AED3-A405-4A93-BF61-7D06F487EA6E}"/>
                </a:ext>
              </a:extLst>
            </p:cNvPr>
            <p:cNvGrpSpPr/>
            <p:nvPr/>
          </p:nvGrpSpPr>
          <p:grpSpPr>
            <a:xfrm rot="18707957">
              <a:off x="5325753" y="5695869"/>
              <a:ext cx="538599" cy="470260"/>
              <a:chOff x="4101685" y="4285444"/>
              <a:chExt cx="538599" cy="470260"/>
            </a:xfrm>
          </p:grpSpPr>
          <p:sp>
            <p:nvSpPr>
              <p:cNvPr id="134" name="Ellipsi 133">
                <a:extLst>
                  <a:ext uri="{FF2B5EF4-FFF2-40B4-BE49-F238E27FC236}">
                    <a16:creationId xmlns:a16="http://schemas.microsoft.com/office/drawing/2014/main" id="{8462BBB3-3B84-4E62-A26E-FD33A564EBA4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35" name="Ellipsi 134">
                <a:extLst>
                  <a:ext uri="{FF2B5EF4-FFF2-40B4-BE49-F238E27FC236}">
                    <a16:creationId xmlns:a16="http://schemas.microsoft.com/office/drawing/2014/main" id="{04E04355-6E2D-4D7F-85FB-613D010BE40E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36" name="Ellipsi 135">
                <a:extLst>
                  <a:ext uri="{FF2B5EF4-FFF2-40B4-BE49-F238E27FC236}">
                    <a16:creationId xmlns:a16="http://schemas.microsoft.com/office/drawing/2014/main" id="{9E673338-7B56-4D67-A204-AFF87AE717C7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37" name="Ryhmä 136">
              <a:extLst>
                <a:ext uri="{FF2B5EF4-FFF2-40B4-BE49-F238E27FC236}">
                  <a16:creationId xmlns:a16="http://schemas.microsoft.com/office/drawing/2014/main" id="{160B4194-FD65-4895-BFCA-AF1624379A9E}"/>
                </a:ext>
              </a:extLst>
            </p:cNvPr>
            <p:cNvGrpSpPr/>
            <p:nvPr/>
          </p:nvGrpSpPr>
          <p:grpSpPr>
            <a:xfrm rot="19208894">
              <a:off x="6037481" y="5350742"/>
              <a:ext cx="538599" cy="470260"/>
              <a:chOff x="4101685" y="4285444"/>
              <a:chExt cx="538599" cy="470260"/>
            </a:xfrm>
          </p:grpSpPr>
          <p:sp>
            <p:nvSpPr>
              <p:cNvPr id="138" name="Ellipsi 137">
                <a:extLst>
                  <a:ext uri="{FF2B5EF4-FFF2-40B4-BE49-F238E27FC236}">
                    <a16:creationId xmlns:a16="http://schemas.microsoft.com/office/drawing/2014/main" id="{99ECDAF3-AA6E-4574-85F1-03FDE2174F44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39" name="Ellipsi 138">
                <a:extLst>
                  <a:ext uri="{FF2B5EF4-FFF2-40B4-BE49-F238E27FC236}">
                    <a16:creationId xmlns:a16="http://schemas.microsoft.com/office/drawing/2014/main" id="{6E7BDA53-13E4-4705-8ED8-C25B58390052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40" name="Ellipsi 139">
                <a:extLst>
                  <a:ext uri="{FF2B5EF4-FFF2-40B4-BE49-F238E27FC236}">
                    <a16:creationId xmlns:a16="http://schemas.microsoft.com/office/drawing/2014/main" id="{0E99F28B-E2D2-414E-8E8C-D0E1EF59BCBD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141" name="Ellipsi 140">
              <a:extLst>
                <a:ext uri="{FF2B5EF4-FFF2-40B4-BE49-F238E27FC236}">
                  <a16:creationId xmlns:a16="http://schemas.microsoft.com/office/drawing/2014/main" id="{FF718975-F358-4661-B0D5-DF670B7FD184}"/>
                </a:ext>
              </a:extLst>
            </p:cNvPr>
            <p:cNvSpPr/>
            <p:nvPr/>
          </p:nvSpPr>
          <p:spPr>
            <a:xfrm>
              <a:off x="6600060" y="5229910"/>
              <a:ext cx="360000" cy="360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2400" b="1" dirty="0"/>
                <a:t>+</a:t>
              </a:r>
              <a:endParaRPr lang="fi-FI" sz="1400" b="1" dirty="0"/>
            </a:p>
          </p:txBody>
        </p:sp>
        <p:sp>
          <p:nvSpPr>
            <p:cNvPr id="142" name="Ellipsi 141">
              <a:extLst>
                <a:ext uri="{FF2B5EF4-FFF2-40B4-BE49-F238E27FC236}">
                  <a16:creationId xmlns:a16="http://schemas.microsoft.com/office/drawing/2014/main" id="{8D676D0D-2609-4ADA-B4F1-06DD3156BEAC}"/>
                </a:ext>
              </a:extLst>
            </p:cNvPr>
            <p:cNvSpPr/>
            <p:nvPr/>
          </p:nvSpPr>
          <p:spPr>
            <a:xfrm>
              <a:off x="6030553" y="6172499"/>
              <a:ext cx="360000" cy="36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−</a:t>
              </a:r>
              <a:endParaRPr lang="fi-FI" sz="3200" b="1" dirty="0"/>
            </a:p>
          </p:txBody>
        </p:sp>
        <p:sp>
          <p:nvSpPr>
            <p:cNvPr id="143" name="Ellipsi 142">
              <a:extLst>
                <a:ext uri="{FF2B5EF4-FFF2-40B4-BE49-F238E27FC236}">
                  <a16:creationId xmlns:a16="http://schemas.microsoft.com/office/drawing/2014/main" id="{9869CB6A-AEBC-4F28-9567-8FEAD56C83BE}"/>
                </a:ext>
              </a:extLst>
            </p:cNvPr>
            <p:cNvSpPr/>
            <p:nvPr/>
          </p:nvSpPr>
          <p:spPr>
            <a:xfrm>
              <a:off x="5801102" y="5110933"/>
              <a:ext cx="360000" cy="36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−</a:t>
              </a:r>
              <a:endParaRPr lang="fi-FI" sz="3200" b="1" dirty="0"/>
            </a:p>
          </p:txBody>
        </p:sp>
        <p:sp>
          <p:nvSpPr>
            <p:cNvPr id="144" name="Ellipsi 143">
              <a:extLst>
                <a:ext uri="{FF2B5EF4-FFF2-40B4-BE49-F238E27FC236}">
                  <a16:creationId xmlns:a16="http://schemas.microsoft.com/office/drawing/2014/main" id="{6130AA1F-5C43-4F79-BD6A-C32224D3D217}"/>
                </a:ext>
              </a:extLst>
            </p:cNvPr>
            <p:cNvSpPr/>
            <p:nvPr/>
          </p:nvSpPr>
          <p:spPr>
            <a:xfrm>
              <a:off x="7467546" y="6115534"/>
              <a:ext cx="360000" cy="360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2400" b="1" dirty="0"/>
                <a:t>+</a:t>
              </a:r>
              <a:endParaRPr lang="fi-FI" sz="1400" b="1" dirty="0"/>
            </a:p>
          </p:txBody>
        </p:sp>
        <p:grpSp>
          <p:nvGrpSpPr>
            <p:cNvPr id="145" name="Ryhmä 144">
              <a:extLst>
                <a:ext uri="{FF2B5EF4-FFF2-40B4-BE49-F238E27FC236}">
                  <a16:creationId xmlns:a16="http://schemas.microsoft.com/office/drawing/2014/main" id="{21A0E344-9490-4735-80E4-315E2D6BD8D1}"/>
                </a:ext>
              </a:extLst>
            </p:cNvPr>
            <p:cNvGrpSpPr/>
            <p:nvPr/>
          </p:nvGrpSpPr>
          <p:grpSpPr>
            <a:xfrm rot="5400000">
              <a:off x="5458474" y="6133624"/>
              <a:ext cx="538599" cy="470260"/>
              <a:chOff x="4101685" y="4285444"/>
              <a:chExt cx="538599" cy="470260"/>
            </a:xfrm>
          </p:grpSpPr>
          <p:sp>
            <p:nvSpPr>
              <p:cNvPr id="146" name="Ellipsi 145">
                <a:extLst>
                  <a:ext uri="{FF2B5EF4-FFF2-40B4-BE49-F238E27FC236}">
                    <a16:creationId xmlns:a16="http://schemas.microsoft.com/office/drawing/2014/main" id="{5AD42EE0-49A0-4056-893E-65B22CBB6C7C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47" name="Ellipsi 146">
                <a:extLst>
                  <a:ext uri="{FF2B5EF4-FFF2-40B4-BE49-F238E27FC236}">
                    <a16:creationId xmlns:a16="http://schemas.microsoft.com/office/drawing/2014/main" id="{4763089C-7989-4F0F-B65A-209B54DC66D8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48" name="Ellipsi 147">
                <a:extLst>
                  <a:ext uri="{FF2B5EF4-FFF2-40B4-BE49-F238E27FC236}">
                    <a16:creationId xmlns:a16="http://schemas.microsoft.com/office/drawing/2014/main" id="{4101FB4B-239A-4700-BB77-E4810927BED1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49" name="Ryhmä 148">
              <a:extLst>
                <a:ext uri="{FF2B5EF4-FFF2-40B4-BE49-F238E27FC236}">
                  <a16:creationId xmlns:a16="http://schemas.microsoft.com/office/drawing/2014/main" id="{B246DFB9-2AF3-49FD-9BEF-25B5A0B12CBE}"/>
                </a:ext>
              </a:extLst>
            </p:cNvPr>
            <p:cNvGrpSpPr/>
            <p:nvPr/>
          </p:nvGrpSpPr>
          <p:grpSpPr>
            <a:xfrm rot="19208894">
              <a:off x="6329288" y="5719374"/>
              <a:ext cx="538599" cy="470260"/>
              <a:chOff x="4101685" y="4285444"/>
              <a:chExt cx="538599" cy="470260"/>
            </a:xfrm>
          </p:grpSpPr>
          <p:sp>
            <p:nvSpPr>
              <p:cNvPr id="150" name="Ellipsi 149">
                <a:extLst>
                  <a:ext uri="{FF2B5EF4-FFF2-40B4-BE49-F238E27FC236}">
                    <a16:creationId xmlns:a16="http://schemas.microsoft.com/office/drawing/2014/main" id="{C0D306FC-071F-4169-B176-89E5EEA103AE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51" name="Ellipsi 150">
                <a:extLst>
                  <a:ext uri="{FF2B5EF4-FFF2-40B4-BE49-F238E27FC236}">
                    <a16:creationId xmlns:a16="http://schemas.microsoft.com/office/drawing/2014/main" id="{92F30492-AB2A-4548-A785-8CFE058D0EB7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52" name="Ellipsi 151">
                <a:extLst>
                  <a:ext uri="{FF2B5EF4-FFF2-40B4-BE49-F238E27FC236}">
                    <a16:creationId xmlns:a16="http://schemas.microsoft.com/office/drawing/2014/main" id="{4DB08E80-8DF7-46D5-A726-10D7921CB30D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53" name="Ryhmä 152">
              <a:extLst>
                <a:ext uri="{FF2B5EF4-FFF2-40B4-BE49-F238E27FC236}">
                  <a16:creationId xmlns:a16="http://schemas.microsoft.com/office/drawing/2014/main" id="{AEF75C75-F2E6-495E-B529-BEF9E4C57106}"/>
                </a:ext>
              </a:extLst>
            </p:cNvPr>
            <p:cNvGrpSpPr/>
            <p:nvPr/>
          </p:nvGrpSpPr>
          <p:grpSpPr>
            <a:xfrm rot="4371443">
              <a:off x="6982739" y="5088162"/>
              <a:ext cx="538599" cy="470260"/>
              <a:chOff x="4101685" y="4285444"/>
              <a:chExt cx="538599" cy="470260"/>
            </a:xfrm>
          </p:grpSpPr>
          <p:sp>
            <p:nvSpPr>
              <p:cNvPr id="154" name="Ellipsi 153">
                <a:extLst>
                  <a:ext uri="{FF2B5EF4-FFF2-40B4-BE49-F238E27FC236}">
                    <a16:creationId xmlns:a16="http://schemas.microsoft.com/office/drawing/2014/main" id="{9A6F644E-E1CE-4095-A2FC-CE85B39B9C44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55" name="Ellipsi 154">
                <a:extLst>
                  <a:ext uri="{FF2B5EF4-FFF2-40B4-BE49-F238E27FC236}">
                    <a16:creationId xmlns:a16="http://schemas.microsoft.com/office/drawing/2014/main" id="{56467DC7-7665-4012-927A-D2A8FDFA428E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56" name="Ellipsi 155">
                <a:extLst>
                  <a:ext uri="{FF2B5EF4-FFF2-40B4-BE49-F238E27FC236}">
                    <a16:creationId xmlns:a16="http://schemas.microsoft.com/office/drawing/2014/main" id="{1A0A72E3-2305-4BEC-B31B-9FAE6C23D45C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57" name="Ryhmä 156">
              <a:extLst>
                <a:ext uri="{FF2B5EF4-FFF2-40B4-BE49-F238E27FC236}">
                  <a16:creationId xmlns:a16="http://schemas.microsoft.com/office/drawing/2014/main" id="{3EB59D38-68BC-4124-BE25-05FD15421DA9}"/>
                </a:ext>
              </a:extLst>
            </p:cNvPr>
            <p:cNvGrpSpPr/>
            <p:nvPr/>
          </p:nvGrpSpPr>
          <p:grpSpPr>
            <a:xfrm rot="18577502">
              <a:off x="7367637" y="5554278"/>
              <a:ext cx="538599" cy="470260"/>
              <a:chOff x="4101685" y="4285444"/>
              <a:chExt cx="538599" cy="470260"/>
            </a:xfrm>
          </p:grpSpPr>
          <p:sp>
            <p:nvSpPr>
              <p:cNvPr id="158" name="Ellipsi 157">
                <a:extLst>
                  <a:ext uri="{FF2B5EF4-FFF2-40B4-BE49-F238E27FC236}">
                    <a16:creationId xmlns:a16="http://schemas.microsoft.com/office/drawing/2014/main" id="{AD753AD1-C247-4459-8C02-96564163D308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59" name="Ellipsi 158">
                <a:extLst>
                  <a:ext uri="{FF2B5EF4-FFF2-40B4-BE49-F238E27FC236}">
                    <a16:creationId xmlns:a16="http://schemas.microsoft.com/office/drawing/2014/main" id="{09F0096D-542B-4A0C-970A-4CC6FCEE8B45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60" name="Ellipsi 159">
                <a:extLst>
                  <a:ext uri="{FF2B5EF4-FFF2-40B4-BE49-F238E27FC236}">
                    <a16:creationId xmlns:a16="http://schemas.microsoft.com/office/drawing/2014/main" id="{1522130E-FD62-4FFA-B182-BE00906D9CEE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61" name="Ryhmä 160">
              <a:extLst>
                <a:ext uri="{FF2B5EF4-FFF2-40B4-BE49-F238E27FC236}">
                  <a16:creationId xmlns:a16="http://schemas.microsoft.com/office/drawing/2014/main" id="{F84A7D7A-846D-4587-9BE0-E2DAA97C2F66}"/>
                </a:ext>
              </a:extLst>
            </p:cNvPr>
            <p:cNvGrpSpPr/>
            <p:nvPr/>
          </p:nvGrpSpPr>
          <p:grpSpPr>
            <a:xfrm rot="4393985">
              <a:off x="6819003" y="5686173"/>
              <a:ext cx="538599" cy="470260"/>
              <a:chOff x="4101685" y="4285444"/>
              <a:chExt cx="538599" cy="470260"/>
            </a:xfrm>
          </p:grpSpPr>
          <p:sp>
            <p:nvSpPr>
              <p:cNvPr id="162" name="Ellipsi 161">
                <a:extLst>
                  <a:ext uri="{FF2B5EF4-FFF2-40B4-BE49-F238E27FC236}">
                    <a16:creationId xmlns:a16="http://schemas.microsoft.com/office/drawing/2014/main" id="{5AF745A8-BB86-408F-884B-E9A34FFFD71A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63" name="Ellipsi 162">
                <a:extLst>
                  <a:ext uri="{FF2B5EF4-FFF2-40B4-BE49-F238E27FC236}">
                    <a16:creationId xmlns:a16="http://schemas.microsoft.com/office/drawing/2014/main" id="{C124162D-5C14-4184-8AA3-E5D30749F899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64" name="Ellipsi 163">
                <a:extLst>
                  <a:ext uri="{FF2B5EF4-FFF2-40B4-BE49-F238E27FC236}">
                    <a16:creationId xmlns:a16="http://schemas.microsoft.com/office/drawing/2014/main" id="{68D08820-AC0E-45A1-99F8-07B17408C093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65" name="Ryhmä 164">
              <a:extLst>
                <a:ext uri="{FF2B5EF4-FFF2-40B4-BE49-F238E27FC236}">
                  <a16:creationId xmlns:a16="http://schemas.microsoft.com/office/drawing/2014/main" id="{3C10BF39-E72F-4E90-A8F9-D438F55D3A8E}"/>
                </a:ext>
              </a:extLst>
            </p:cNvPr>
            <p:cNvGrpSpPr/>
            <p:nvPr/>
          </p:nvGrpSpPr>
          <p:grpSpPr>
            <a:xfrm rot="9563982">
              <a:off x="6424593" y="6229752"/>
              <a:ext cx="538599" cy="470260"/>
              <a:chOff x="4101685" y="4285444"/>
              <a:chExt cx="538599" cy="470260"/>
            </a:xfrm>
          </p:grpSpPr>
          <p:sp>
            <p:nvSpPr>
              <p:cNvPr id="166" name="Ellipsi 165">
                <a:extLst>
                  <a:ext uri="{FF2B5EF4-FFF2-40B4-BE49-F238E27FC236}">
                    <a16:creationId xmlns:a16="http://schemas.microsoft.com/office/drawing/2014/main" id="{739B98E3-F74C-4415-BA1F-BA58AF886D22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67" name="Ellipsi 166">
                <a:extLst>
                  <a:ext uri="{FF2B5EF4-FFF2-40B4-BE49-F238E27FC236}">
                    <a16:creationId xmlns:a16="http://schemas.microsoft.com/office/drawing/2014/main" id="{AB701EB2-E093-4F54-AE46-B09674783D76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68" name="Ellipsi 167">
                <a:extLst>
                  <a:ext uri="{FF2B5EF4-FFF2-40B4-BE49-F238E27FC236}">
                    <a16:creationId xmlns:a16="http://schemas.microsoft.com/office/drawing/2014/main" id="{9FFF4B9B-357B-4DD2-933C-9A56138B1CEB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69" name="Ryhmä 168">
              <a:extLst>
                <a:ext uri="{FF2B5EF4-FFF2-40B4-BE49-F238E27FC236}">
                  <a16:creationId xmlns:a16="http://schemas.microsoft.com/office/drawing/2014/main" id="{9BBB752F-8A30-44FE-A26E-4D6B92550576}"/>
                </a:ext>
              </a:extLst>
            </p:cNvPr>
            <p:cNvGrpSpPr/>
            <p:nvPr/>
          </p:nvGrpSpPr>
          <p:grpSpPr>
            <a:xfrm rot="2808838">
              <a:off x="7007287" y="6268506"/>
              <a:ext cx="538599" cy="470260"/>
              <a:chOff x="4101685" y="4285444"/>
              <a:chExt cx="538599" cy="470260"/>
            </a:xfrm>
          </p:grpSpPr>
          <p:sp>
            <p:nvSpPr>
              <p:cNvPr id="170" name="Ellipsi 169">
                <a:extLst>
                  <a:ext uri="{FF2B5EF4-FFF2-40B4-BE49-F238E27FC236}">
                    <a16:creationId xmlns:a16="http://schemas.microsoft.com/office/drawing/2014/main" id="{D4568A9F-3661-459D-977F-8ECB319CC892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71" name="Ellipsi 170">
                <a:extLst>
                  <a:ext uri="{FF2B5EF4-FFF2-40B4-BE49-F238E27FC236}">
                    <a16:creationId xmlns:a16="http://schemas.microsoft.com/office/drawing/2014/main" id="{839EC55E-8142-465B-B389-CDB7D85CD964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72" name="Ellipsi 171">
                <a:extLst>
                  <a:ext uri="{FF2B5EF4-FFF2-40B4-BE49-F238E27FC236}">
                    <a16:creationId xmlns:a16="http://schemas.microsoft.com/office/drawing/2014/main" id="{9AC120AA-F20A-4AC3-B2C4-AD60DF419DC4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</p:grpSp>
      <p:grpSp>
        <p:nvGrpSpPr>
          <p:cNvPr id="110" name="Ryhmä 109">
            <a:extLst>
              <a:ext uri="{FF2B5EF4-FFF2-40B4-BE49-F238E27FC236}">
                <a16:creationId xmlns:a16="http://schemas.microsoft.com/office/drawing/2014/main" id="{571513C3-9A48-432C-8824-BA16CB7B6EB0}"/>
              </a:ext>
            </a:extLst>
          </p:cNvPr>
          <p:cNvGrpSpPr/>
          <p:nvPr/>
        </p:nvGrpSpPr>
        <p:grpSpPr>
          <a:xfrm>
            <a:off x="1003694" y="1439853"/>
            <a:ext cx="2643812" cy="2372567"/>
            <a:chOff x="611281" y="1781070"/>
            <a:chExt cx="2643812" cy="2372567"/>
          </a:xfrm>
        </p:grpSpPr>
        <p:sp>
          <p:nvSpPr>
            <p:cNvPr id="100" name="Suorakulmio: Yläkulmat pyöristetty 99">
              <a:extLst>
                <a:ext uri="{FF2B5EF4-FFF2-40B4-BE49-F238E27FC236}">
                  <a16:creationId xmlns:a16="http://schemas.microsoft.com/office/drawing/2014/main" id="{76397255-4BF5-4D7A-B264-85EF2338123C}"/>
                </a:ext>
              </a:extLst>
            </p:cNvPr>
            <p:cNvSpPr/>
            <p:nvPr/>
          </p:nvSpPr>
          <p:spPr>
            <a:xfrm rot="10800000">
              <a:off x="611281" y="2432654"/>
              <a:ext cx="2635442" cy="1711708"/>
            </a:xfrm>
            <a:prstGeom prst="round2SameRect">
              <a:avLst>
                <a:gd name="adj1" fmla="val 19945"/>
                <a:gd name="adj2" fmla="val 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1" name="Suorakulmio: Yläkulmat pyöristetty 100">
              <a:extLst>
                <a:ext uri="{FF2B5EF4-FFF2-40B4-BE49-F238E27FC236}">
                  <a16:creationId xmlns:a16="http://schemas.microsoft.com/office/drawing/2014/main" id="{DA5DAC84-7BDA-4650-B166-F28622A02735}"/>
                </a:ext>
              </a:extLst>
            </p:cNvPr>
            <p:cNvSpPr/>
            <p:nvPr/>
          </p:nvSpPr>
          <p:spPr>
            <a:xfrm rot="10800000">
              <a:off x="611281" y="1781070"/>
              <a:ext cx="2635442" cy="2372567"/>
            </a:xfrm>
            <a:prstGeom prst="round2Same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3" name="Ellipsi 172">
              <a:extLst>
                <a:ext uri="{FF2B5EF4-FFF2-40B4-BE49-F238E27FC236}">
                  <a16:creationId xmlns:a16="http://schemas.microsoft.com/office/drawing/2014/main" id="{00662FE4-745F-45A6-A346-45A82D45DAEE}"/>
                </a:ext>
              </a:extLst>
            </p:cNvPr>
            <p:cNvSpPr/>
            <p:nvPr/>
          </p:nvSpPr>
          <p:spPr>
            <a:xfrm>
              <a:off x="1137832" y="3607297"/>
              <a:ext cx="468000" cy="468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2400" b="1" dirty="0"/>
                <a:t>2+</a:t>
              </a:r>
              <a:endParaRPr lang="fi-FI" sz="1400" b="1" dirty="0"/>
            </a:p>
          </p:txBody>
        </p:sp>
        <p:sp>
          <p:nvSpPr>
            <p:cNvPr id="174" name="Ellipsi 173">
              <a:extLst>
                <a:ext uri="{FF2B5EF4-FFF2-40B4-BE49-F238E27FC236}">
                  <a16:creationId xmlns:a16="http://schemas.microsoft.com/office/drawing/2014/main" id="{52CF9B6A-4D23-4CD7-BDE1-6E563E9645B2}"/>
                </a:ext>
              </a:extLst>
            </p:cNvPr>
            <p:cNvSpPr/>
            <p:nvPr/>
          </p:nvSpPr>
          <p:spPr>
            <a:xfrm>
              <a:off x="2895093" y="3531150"/>
              <a:ext cx="360000" cy="36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−</a:t>
              </a:r>
              <a:endParaRPr lang="fi-FI" sz="3200" b="1" dirty="0"/>
            </a:p>
          </p:txBody>
        </p:sp>
        <p:sp>
          <p:nvSpPr>
            <p:cNvPr id="175" name="Ellipsi 174">
              <a:extLst>
                <a:ext uri="{FF2B5EF4-FFF2-40B4-BE49-F238E27FC236}">
                  <a16:creationId xmlns:a16="http://schemas.microsoft.com/office/drawing/2014/main" id="{FD76E5EA-9B51-4EB9-8B44-2A12E103217F}"/>
                </a:ext>
              </a:extLst>
            </p:cNvPr>
            <p:cNvSpPr/>
            <p:nvPr/>
          </p:nvSpPr>
          <p:spPr>
            <a:xfrm>
              <a:off x="2663545" y="2578645"/>
              <a:ext cx="360000" cy="36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−</a:t>
              </a:r>
              <a:endParaRPr lang="fi-FI" sz="3200" b="1" dirty="0"/>
            </a:p>
          </p:txBody>
        </p:sp>
        <p:sp>
          <p:nvSpPr>
            <p:cNvPr id="176" name="Ellipsi 175">
              <a:extLst>
                <a:ext uri="{FF2B5EF4-FFF2-40B4-BE49-F238E27FC236}">
                  <a16:creationId xmlns:a16="http://schemas.microsoft.com/office/drawing/2014/main" id="{F45399B5-F851-4BFF-AE81-9D0235ADA556}"/>
                </a:ext>
              </a:extLst>
            </p:cNvPr>
            <p:cNvSpPr/>
            <p:nvPr/>
          </p:nvSpPr>
          <p:spPr>
            <a:xfrm>
              <a:off x="1660785" y="378205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−</a:t>
              </a:r>
              <a:endParaRPr lang="fi-FI" b="1" dirty="0"/>
            </a:p>
          </p:txBody>
        </p:sp>
        <p:sp>
          <p:nvSpPr>
            <p:cNvPr id="177" name="Ellipsi 176">
              <a:extLst>
                <a:ext uri="{FF2B5EF4-FFF2-40B4-BE49-F238E27FC236}">
                  <a16:creationId xmlns:a16="http://schemas.microsoft.com/office/drawing/2014/main" id="{68CB23E5-DEF6-4148-8010-C8C8DD6AF372}"/>
                </a:ext>
              </a:extLst>
            </p:cNvPr>
            <p:cNvSpPr/>
            <p:nvPr/>
          </p:nvSpPr>
          <p:spPr>
            <a:xfrm rot="2435291">
              <a:off x="2012792" y="3797797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8" name="Ellipsi 177">
              <a:extLst>
                <a:ext uri="{FF2B5EF4-FFF2-40B4-BE49-F238E27FC236}">
                  <a16:creationId xmlns:a16="http://schemas.microsoft.com/office/drawing/2014/main" id="{34024CE1-9CF9-4339-867C-B42FB4B976EA}"/>
                </a:ext>
              </a:extLst>
            </p:cNvPr>
            <p:cNvSpPr/>
            <p:nvPr/>
          </p:nvSpPr>
          <p:spPr>
            <a:xfrm>
              <a:off x="775402" y="257601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−</a:t>
              </a:r>
              <a:endParaRPr lang="fi-FI" b="1" dirty="0"/>
            </a:p>
          </p:txBody>
        </p:sp>
        <p:sp>
          <p:nvSpPr>
            <p:cNvPr id="179" name="Ellipsi 178">
              <a:extLst>
                <a:ext uri="{FF2B5EF4-FFF2-40B4-BE49-F238E27FC236}">
                  <a16:creationId xmlns:a16="http://schemas.microsoft.com/office/drawing/2014/main" id="{5E869D74-71E0-46FF-AFEA-0B57EC48CD88}"/>
                </a:ext>
              </a:extLst>
            </p:cNvPr>
            <p:cNvSpPr/>
            <p:nvPr/>
          </p:nvSpPr>
          <p:spPr>
            <a:xfrm rot="2435291">
              <a:off x="1060805" y="2491933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0" name="Ellipsi 179">
              <a:extLst>
                <a:ext uri="{FF2B5EF4-FFF2-40B4-BE49-F238E27FC236}">
                  <a16:creationId xmlns:a16="http://schemas.microsoft.com/office/drawing/2014/main" id="{804F2B07-B5C2-490A-86A8-F175828FFA6E}"/>
                </a:ext>
              </a:extLst>
            </p:cNvPr>
            <p:cNvSpPr/>
            <p:nvPr/>
          </p:nvSpPr>
          <p:spPr>
            <a:xfrm>
              <a:off x="2095383" y="3013940"/>
              <a:ext cx="468000" cy="468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2400" b="1" dirty="0"/>
                <a:t>2+</a:t>
              </a:r>
              <a:endParaRPr lang="fi-FI" sz="1400" b="1" dirty="0"/>
            </a:p>
          </p:txBody>
        </p:sp>
        <p:grpSp>
          <p:nvGrpSpPr>
            <p:cNvPr id="181" name="Ryhmä 180">
              <a:extLst>
                <a:ext uri="{FF2B5EF4-FFF2-40B4-BE49-F238E27FC236}">
                  <a16:creationId xmlns:a16="http://schemas.microsoft.com/office/drawing/2014/main" id="{3DFA4918-DCB8-48B5-A40F-67DB09469A7A}"/>
                </a:ext>
              </a:extLst>
            </p:cNvPr>
            <p:cNvGrpSpPr/>
            <p:nvPr/>
          </p:nvGrpSpPr>
          <p:grpSpPr>
            <a:xfrm rot="18707957">
              <a:off x="1039800" y="2842025"/>
              <a:ext cx="538599" cy="470260"/>
              <a:chOff x="4101685" y="4285444"/>
              <a:chExt cx="538599" cy="470260"/>
            </a:xfrm>
          </p:grpSpPr>
          <p:sp>
            <p:nvSpPr>
              <p:cNvPr id="182" name="Ellipsi 181">
                <a:extLst>
                  <a:ext uri="{FF2B5EF4-FFF2-40B4-BE49-F238E27FC236}">
                    <a16:creationId xmlns:a16="http://schemas.microsoft.com/office/drawing/2014/main" id="{EC3B5C9E-9248-44FF-A166-9A98C05EF601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83" name="Ellipsi 182">
                <a:extLst>
                  <a:ext uri="{FF2B5EF4-FFF2-40B4-BE49-F238E27FC236}">
                    <a16:creationId xmlns:a16="http://schemas.microsoft.com/office/drawing/2014/main" id="{50598235-4334-4836-8D5E-5FC5171852EB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84" name="Ellipsi 183">
                <a:extLst>
                  <a:ext uri="{FF2B5EF4-FFF2-40B4-BE49-F238E27FC236}">
                    <a16:creationId xmlns:a16="http://schemas.microsoft.com/office/drawing/2014/main" id="{51D46756-AA65-4D2A-96CD-FFF48DBA1697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85" name="Ryhmä 184">
              <a:extLst>
                <a:ext uri="{FF2B5EF4-FFF2-40B4-BE49-F238E27FC236}">
                  <a16:creationId xmlns:a16="http://schemas.microsoft.com/office/drawing/2014/main" id="{B4CD49B9-C49E-4B55-AE89-3418D8538375}"/>
                </a:ext>
              </a:extLst>
            </p:cNvPr>
            <p:cNvGrpSpPr/>
            <p:nvPr/>
          </p:nvGrpSpPr>
          <p:grpSpPr>
            <a:xfrm rot="3553122">
              <a:off x="1513200" y="2522637"/>
              <a:ext cx="538599" cy="470260"/>
              <a:chOff x="4101685" y="4285444"/>
              <a:chExt cx="538599" cy="470260"/>
            </a:xfrm>
          </p:grpSpPr>
          <p:sp>
            <p:nvSpPr>
              <p:cNvPr id="186" name="Ellipsi 185">
                <a:extLst>
                  <a:ext uri="{FF2B5EF4-FFF2-40B4-BE49-F238E27FC236}">
                    <a16:creationId xmlns:a16="http://schemas.microsoft.com/office/drawing/2014/main" id="{0A2DF184-2EFB-4AF8-8C16-4D7659AFFD24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87" name="Ellipsi 186">
                <a:extLst>
                  <a:ext uri="{FF2B5EF4-FFF2-40B4-BE49-F238E27FC236}">
                    <a16:creationId xmlns:a16="http://schemas.microsoft.com/office/drawing/2014/main" id="{6240B50C-A76E-4842-B3E5-4A46D6B733C6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88" name="Ellipsi 187">
                <a:extLst>
                  <a:ext uri="{FF2B5EF4-FFF2-40B4-BE49-F238E27FC236}">
                    <a16:creationId xmlns:a16="http://schemas.microsoft.com/office/drawing/2014/main" id="{2CB5AA8B-C14B-492A-A3E3-CBA8699F44EC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89" name="Ryhmä 188">
              <a:extLst>
                <a:ext uri="{FF2B5EF4-FFF2-40B4-BE49-F238E27FC236}">
                  <a16:creationId xmlns:a16="http://schemas.microsoft.com/office/drawing/2014/main" id="{29C0A53D-DF72-47CB-B3E4-5E804C48DB8F}"/>
                </a:ext>
              </a:extLst>
            </p:cNvPr>
            <p:cNvGrpSpPr/>
            <p:nvPr/>
          </p:nvGrpSpPr>
          <p:grpSpPr>
            <a:xfrm>
              <a:off x="2068847" y="2481951"/>
              <a:ext cx="538599" cy="470260"/>
              <a:chOff x="4101685" y="4285444"/>
              <a:chExt cx="538599" cy="470260"/>
            </a:xfrm>
          </p:grpSpPr>
          <p:sp>
            <p:nvSpPr>
              <p:cNvPr id="190" name="Ellipsi 189">
                <a:extLst>
                  <a:ext uri="{FF2B5EF4-FFF2-40B4-BE49-F238E27FC236}">
                    <a16:creationId xmlns:a16="http://schemas.microsoft.com/office/drawing/2014/main" id="{FB7B402B-805A-419D-B5E9-180B3C175A9E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91" name="Ellipsi 190">
                <a:extLst>
                  <a:ext uri="{FF2B5EF4-FFF2-40B4-BE49-F238E27FC236}">
                    <a16:creationId xmlns:a16="http://schemas.microsoft.com/office/drawing/2014/main" id="{06AA36CD-195E-44AC-876D-AA594D651DAA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92" name="Ellipsi 191">
                <a:extLst>
                  <a:ext uri="{FF2B5EF4-FFF2-40B4-BE49-F238E27FC236}">
                    <a16:creationId xmlns:a16="http://schemas.microsoft.com/office/drawing/2014/main" id="{7635D343-BD21-49F2-BB45-582AEC5B3FB7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93" name="Ryhmä 192">
              <a:extLst>
                <a:ext uri="{FF2B5EF4-FFF2-40B4-BE49-F238E27FC236}">
                  <a16:creationId xmlns:a16="http://schemas.microsoft.com/office/drawing/2014/main" id="{C83D7A70-C5E1-432A-B77E-2117D4C09041}"/>
                </a:ext>
              </a:extLst>
            </p:cNvPr>
            <p:cNvGrpSpPr/>
            <p:nvPr/>
          </p:nvGrpSpPr>
          <p:grpSpPr>
            <a:xfrm rot="7707186">
              <a:off x="2610743" y="2961441"/>
              <a:ext cx="538599" cy="470260"/>
              <a:chOff x="4101685" y="4285444"/>
              <a:chExt cx="538599" cy="470260"/>
            </a:xfrm>
          </p:grpSpPr>
          <p:sp>
            <p:nvSpPr>
              <p:cNvPr id="194" name="Ellipsi 193">
                <a:extLst>
                  <a:ext uri="{FF2B5EF4-FFF2-40B4-BE49-F238E27FC236}">
                    <a16:creationId xmlns:a16="http://schemas.microsoft.com/office/drawing/2014/main" id="{A25ADDC5-A9EE-4873-A3D6-56B15D158468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95" name="Ellipsi 194">
                <a:extLst>
                  <a:ext uri="{FF2B5EF4-FFF2-40B4-BE49-F238E27FC236}">
                    <a16:creationId xmlns:a16="http://schemas.microsoft.com/office/drawing/2014/main" id="{742C55F6-230B-4DD8-B7EA-EE2CAE0CA9D8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96" name="Ellipsi 195">
                <a:extLst>
                  <a:ext uri="{FF2B5EF4-FFF2-40B4-BE49-F238E27FC236}">
                    <a16:creationId xmlns:a16="http://schemas.microsoft.com/office/drawing/2014/main" id="{1C3113D6-17A5-41AA-84D4-9ED3FD795BF5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97" name="Ryhmä 196">
              <a:extLst>
                <a:ext uri="{FF2B5EF4-FFF2-40B4-BE49-F238E27FC236}">
                  <a16:creationId xmlns:a16="http://schemas.microsoft.com/office/drawing/2014/main" id="{5996FA0C-786E-4CF9-9558-29F01C5AE0B9}"/>
                </a:ext>
              </a:extLst>
            </p:cNvPr>
            <p:cNvGrpSpPr/>
            <p:nvPr/>
          </p:nvGrpSpPr>
          <p:grpSpPr>
            <a:xfrm rot="19865386">
              <a:off x="2263099" y="3515526"/>
              <a:ext cx="538599" cy="470260"/>
              <a:chOff x="4101685" y="4285444"/>
              <a:chExt cx="538599" cy="470260"/>
            </a:xfrm>
          </p:grpSpPr>
          <p:sp>
            <p:nvSpPr>
              <p:cNvPr id="198" name="Ellipsi 197">
                <a:extLst>
                  <a:ext uri="{FF2B5EF4-FFF2-40B4-BE49-F238E27FC236}">
                    <a16:creationId xmlns:a16="http://schemas.microsoft.com/office/drawing/2014/main" id="{070C3334-ED3B-47CA-B8BA-3E3BF2E0669A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99" name="Ellipsi 198">
                <a:extLst>
                  <a:ext uri="{FF2B5EF4-FFF2-40B4-BE49-F238E27FC236}">
                    <a16:creationId xmlns:a16="http://schemas.microsoft.com/office/drawing/2014/main" id="{3C207CB7-B9CB-4077-84F5-5A8C118B5B32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00" name="Ellipsi 199">
                <a:extLst>
                  <a:ext uri="{FF2B5EF4-FFF2-40B4-BE49-F238E27FC236}">
                    <a16:creationId xmlns:a16="http://schemas.microsoft.com/office/drawing/2014/main" id="{2DFAA2E2-20CE-4FBD-859D-03119AF26E6C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201" name="Ryhmä 200">
              <a:extLst>
                <a:ext uri="{FF2B5EF4-FFF2-40B4-BE49-F238E27FC236}">
                  <a16:creationId xmlns:a16="http://schemas.microsoft.com/office/drawing/2014/main" id="{E07B923C-22A9-4033-8F5A-3FBDE2B07FF0}"/>
                </a:ext>
              </a:extLst>
            </p:cNvPr>
            <p:cNvGrpSpPr/>
            <p:nvPr/>
          </p:nvGrpSpPr>
          <p:grpSpPr>
            <a:xfrm rot="18096057">
              <a:off x="1509509" y="3115345"/>
              <a:ext cx="538599" cy="470260"/>
              <a:chOff x="4101685" y="4285444"/>
              <a:chExt cx="538599" cy="470260"/>
            </a:xfrm>
          </p:grpSpPr>
          <p:sp>
            <p:nvSpPr>
              <p:cNvPr id="202" name="Ellipsi 201">
                <a:extLst>
                  <a:ext uri="{FF2B5EF4-FFF2-40B4-BE49-F238E27FC236}">
                    <a16:creationId xmlns:a16="http://schemas.microsoft.com/office/drawing/2014/main" id="{36EE30F3-4B54-44F8-8D1D-801EC8069CA0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03" name="Ellipsi 202">
                <a:extLst>
                  <a:ext uri="{FF2B5EF4-FFF2-40B4-BE49-F238E27FC236}">
                    <a16:creationId xmlns:a16="http://schemas.microsoft.com/office/drawing/2014/main" id="{55937D21-4E07-4A12-925D-488603010E72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04" name="Ellipsi 203">
                <a:extLst>
                  <a:ext uri="{FF2B5EF4-FFF2-40B4-BE49-F238E27FC236}">
                    <a16:creationId xmlns:a16="http://schemas.microsoft.com/office/drawing/2014/main" id="{1D776BA8-7D9E-425A-80DD-2FA64608A04A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206" name="Ryhmä 205">
              <a:extLst>
                <a:ext uri="{FF2B5EF4-FFF2-40B4-BE49-F238E27FC236}">
                  <a16:creationId xmlns:a16="http://schemas.microsoft.com/office/drawing/2014/main" id="{E5B868B7-598E-4E84-B955-DAA915CDEB0E}"/>
                </a:ext>
              </a:extLst>
            </p:cNvPr>
            <p:cNvGrpSpPr/>
            <p:nvPr/>
          </p:nvGrpSpPr>
          <p:grpSpPr>
            <a:xfrm rot="6218017">
              <a:off x="579631" y="3309912"/>
              <a:ext cx="538599" cy="470260"/>
              <a:chOff x="4101685" y="4285444"/>
              <a:chExt cx="538599" cy="470260"/>
            </a:xfrm>
          </p:grpSpPr>
          <p:sp>
            <p:nvSpPr>
              <p:cNvPr id="207" name="Ellipsi 206">
                <a:extLst>
                  <a:ext uri="{FF2B5EF4-FFF2-40B4-BE49-F238E27FC236}">
                    <a16:creationId xmlns:a16="http://schemas.microsoft.com/office/drawing/2014/main" id="{8EA22871-6F06-416A-819D-6D13BEEB0552}"/>
                  </a:ext>
                </a:extLst>
              </p:cNvPr>
              <p:cNvSpPr/>
              <p:nvPr/>
            </p:nvSpPr>
            <p:spPr>
              <a:xfrm>
                <a:off x="4190284" y="439570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08" name="Ellipsi 207">
                <a:extLst>
                  <a:ext uri="{FF2B5EF4-FFF2-40B4-BE49-F238E27FC236}">
                    <a16:creationId xmlns:a16="http://schemas.microsoft.com/office/drawing/2014/main" id="{6CE8B578-D543-4CB9-B7E7-989C88899C0F}"/>
                  </a:ext>
                </a:extLst>
              </p:cNvPr>
              <p:cNvSpPr/>
              <p:nvPr/>
            </p:nvSpPr>
            <p:spPr>
              <a:xfrm>
                <a:off x="4101685" y="4286172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09" name="Ellipsi 208">
                <a:extLst>
                  <a:ext uri="{FF2B5EF4-FFF2-40B4-BE49-F238E27FC236}">
                    <a16:creationId xmlns:a16="http://schemas.microsoft.com/office/drawing/2014/main" id="{C5F443EB-30FF-408B-8D46-714538F913AC}"/>
                  </a:ext>
                </a:extLst>
              </p:cNvPr>
              <p:cNvSpPr/>
              <p:nvPr/>
            </p:nvSpPr>
            <p:spPr>
              <a:xfrm>
                <a:off x="4460284" y="428544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9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6A75A6-AF44-4F8F-80EA-A51735658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4BD3DC-899C-4B96-99B4-F02BE5363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Kun happoon lisätään emästä, pH muuttuu ja päinvastoin</a:t>
            </a:r>
          </a:p>
        </p:txBody>
      </p:sp>
    </p:spTree>
    <p:extLst>
      <p:ext uri="{BB962C8B-B14F-4D97-AF65-F5344CB8AC3E}">
        <p14:creationId xmlns:p14="http://schemas.microsoft.com/office/powerpoint/2010/main" val="1406971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Neutraloituminen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781128"/>
          </a:xfrm>
        </p:spPr>
        <p:txBody>
          <a:bodyPr>
            <a:normAutofit/>
          </a:bodyPr>
          <a:lstStyle/>
          <a:p>
            <a:r>
              <a:rPr lang="fi-FI" dirty="0"/>
              <a:t>Jos yhdistetään hapan liuos ja emäksinen liuos, jotka ovat yhtä vahvat, syntyy neutraali liuos</a:t>
            </a:r>
          </a:p>
          <a:p>
            <a:r>
              <a:rPr lang="fi-FI" dirty="0"/>
              <a:t>H</a:t>
            </a:r>
            <a:r>
              <a:rPr lang="fi-FI" baseline="-25000" dirty="0"/>
              <a:t>3</a:t>
            </a:r>
            <a:r>
              <a:rPr lang="fi-FI" dirty="0"/>
              <a:t>O</a:t>
            </a:r>
            <a:r>
              <a:rPr lang="fi-FI" baseline="30000" dirty="0"/>
              <a:t>+</a:t>
            </a:r>
            <a:r>
              <a:rPr lang="fi-FI" dirty="0"/>
              <a:t> ja OH</a:t>
            </a:r>
            <a:r>
              <a:rPr lang="fi-FI" baseline="30000" dirty="0"/>
              <a:t>−</a:t>
            </a:r>
            <a:r>
              <a:rPr lang="fi-FI" dirty="0"/>
              <a:t> reagoivat ja syntyy vettä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Tämä on kemiallinen reaktio, jonka nimi on </a:t>
            </a:r>
            <a:r>
              <a:rPr lang="fi-FI" i="1" dirty="0"/>
              <a:t>neutraloituminen</a:t>
            </a:r>
            <a:endParaRPr lang="fi-FI" dirty="0"/>
          </a:p>
          <a:p>
            <a:endParaRPr lang="fi-FI" dirty="0"/>
          </a:p>
        </p:txBody>
      </p:sp>
      <p:pic>
        <p:nvPicPr>
          <p:cNvPr id="4" name="Kuva 3" descr="reaktio 3.jpg"/>
          <p:cNvPicPr>
            <a:picLocks noChangeAspect="1"/>
          </p:cNvPicPr>
          <p:nvPr/>
        </p:nvPicPr>
        <p:blipFill rotWithShape="1">
          <a:blip r:embed="rId2" cstate="print">
            <a:lum bright="20000"/>
          </a:blip>
          <a:srcRect t="12398"/>
          <a:stretch/>
        </p:blipFill>
        <p:spPr>
          <a:xfrm>
            <a:off x="6012160" y="1600200"/>
            <a:ext cx="2947643" cy="4312571"/>
          </a:xfrm>
          <a:prstGeom prst="rect">
            <a:avLst/>
          </a:prstGeom>
        </p:spPr>
      </p:pic>
      <p:grpSp>
        <p:nvGrpSpPr>
          <p:cNvPr id="24" name="Ryhmä 23">
            <a:extLst>
              <a:ext uri="{FF2B5EF4-FFF2-40B4-BE49-F238E27FC236}">
                <a16:creationId xmlns:a16="http://schemas.microsoft.com/office/drawing/2014/main" id="{270AEC5E-FE78-419E-B843-DD4C801D505F}"/>
              </a:ext>
            </a:extLst>
          </p:cNvPr>
          <p:cNvGrpSpPr/>
          <p:nvPr/>
        </p:nvGrpSpPr>
        <p:grpSpPr>
          <a:xfrm>
            <a:off x="321589" y="4041711"/>
            <a:ext cx="891450" cy="825460"/>
            <a:chOff x="321589" y="4041711"/>
            <a:chExt cx="891450" cy="825460"/>
          </a:xfrm>
        </p:grpSpPr>
        <p:sp>
          <p:nvSpPr>
            <p:cNvPr id="6" name="Ellipsi 5">
              <a:extLst>
                <a:ext uri="{FF2B5EF4-FFF2-40B4-BE49-F238E27FC236}">
                  <a16:creationId xmlns:a16="http://schemas.microsoft.com/office/drawing/2014/main" id="{50E47D73-ECDA-4303-BD36-D08C887B0E4D}"/>
                </a:ext>
              </a:extLst>
            </p:cNvPr>
            <p:cNvSpPr/>
            <p:nvPr/>
          </p:nvSpPr>
          <p:spPr>
            <a:xfrm>
              <a:off x="465589" y="4094441"/>
              <a:ext cx="576000" cy="57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" name="Ellipsi 4">
              <a:extLst>
                <a:ext uri="{FF2B5EF4-FFF2-40B4-BE49-F238E27FC236}">
                  <a16:creationId xmlns:a16="http://schemas.microsoft.com/office/drawing/2014/main" id="{DCC28C65-F6DE-41C3-93C7-4525BAA05E4D}"/>
                </a:ext>
              </a:extLst>
            </p:cNvPr>
            <p:cNvSpPr/>
            <p:nvPr/>
          </p:nvSpPr>
          <p:spPr>
            <a:xfrm>
              <a:off x="321589" y="4041711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Ellipsi 6">
              <a:extLst>
                <a:ext uri="{FF2B5EF4-FFF2-40B4-BE49-F238E27FC236}">
                  <a16:creationId xmlns:a16="http://schemas.microsoft.com/office/drawing/2014/main" id="{04E848C9-9922-453C-BFB0-2B19D4E81FD7}"/>
                </a:ext>
              </a:extLst>
            </p:cNvPr>
            <p:cNvSpPr/>
            <p:nvPr/>
          </p:nvSpPr>
          <p:spPr>
            <a:xfrm>
              <a:off x="925039" y="4050713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2800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73478026-8572-44D7-966F-825CE4E9154E}"/>
                </a:ext>
              </a:extLst>
            </p:cNvPr>
            <p:cNvSpPr/>
            <p:nvPr/>
          </p:nvSpPr>
          <p:spPr>
            <a:xfrm>
              <a:off x="637039" y="4579171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25" name="Ryhmä 24">
            <a:extLst>
              <a:ext uri="{FF2B5EF4-FFF2-40B4-BE49-F238E27FC236}">
                <a16:creationId xmlns:a16="http://schemas.microsoft.com/office/drawing/2014/main" id="{C307CA1D-6CB9-466C-8342-43D53C4EE140}"/>
              </a:ext>
            </a:extLst>
          </p:cNvPr>
          <p:cNvGrpSpPr/>
          <p:nvPr/>
        </p:nvGrpSpPr>
        <p:grpSpPr>
          <a:xfrm>
            <a:off x="1730909" y="4060280"/>
            <a:ext cx="747450" cy="619728"/>
            <a:chOff x="1730909" y="4060280"/>
            <a:chExt cx="747450" cy="619728"/>
          </a:xfrm>
        </p:grpSpPr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25CCAE6F-EFF6-422E-B1E3-5770D548DE91}"/>
                </a:ext>
              </a:extLst>
            </p:cNvPr>
            <p:cNvSpPr/>
            <p:nvPr/>
          </p:nvSpPr>
          <p:spPr>
            <a:xfrm>
              <a:off x="1730909" y="4104008"/>
              <a:ext cx="576000" cy="57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200" b="1" dirty="0"/>
                <a:t>−</a:t>
              </a:r>
              <a:endParaRPr lang="fi-FI" b="1" dirty="0"/>
            </a:p>
          </p:txBody>
        </p:sp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45593042-A5A9-4284-9318-C8889625C240}"/>
                </a:ext>
              </a:extLst>
            </p:cNvPr>
            <p:cNvSpPr/>
            <p:nvPr/>
          </p:nvSpPr>
          <p:spPr>
            <a:xfrm>
              <a:off x="2190359" y="4060280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i-FI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Nuoli: Oikea 12">
            <a:extLst>
              <a:ext uri="{FF2B5EF4-FFF2-40B4-BE49-F238E27FC236}">
                <a16:creationId xmlns:a16="http://schemas.microsoft.com/office/drawing/2014/main" id="{507693B6-28E6-4C0A-BBA1-9D6FFB4692D9}"/>
              </a:ext>
            </a:extLst>
          </p:cNvPr>
          <p:cNvSpPr/>
          <p:nvPr/>
        </p:nvSpPr>
        <p:spPr>
          <a:xfrm>
            <a:off x="2626272" y="4202885"/>
            <a:ext cx="637563" cy="467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6" name="Ryhmä 25">
            <a:extLst>
              <a:ext uri="{FF2B5EF4-FFF2-40B4-BE49-F238E27FC236}">
                <a16:creationId xmlns:a16="http://schemas.microsoft.com/office/drawing/2014/main" id="{AF6FA6B4-692D-44E9-BA70-5AC97DFD8F86}"/>
              </a:ext>
            </a:extLst>
          </p:cNvPr>
          <p:cNvGrpSpPr/>
          <p:nvPr/>
        </p:nvGrpSpPr>
        <p:grpSpPr>
          <a:xfrm>
            <a:off x="3439198" y="4086012"/>
            <a:ext cx="891450" cy="628730"/>
            <a:chOff x="3439198" y="4086012"/>
            <a:chExt cx="891450" cy="628730"/>
          </a:xfrm>
        </p:grpSpPr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FEA02A73-6B2B-4E8D-ABB6-C979EC942524}"/>
                </a:ext>
              </a:extLst>
            </p:cNvPr>
            <p:cNvSpPr/>
            <p:nvPr/>
          </p:nvSpPr>
          <p:spPr>
            <a:xfrm>
              <a:off x="3583198" y="4138742"/>
              <a:ext cx="576000" cy="57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0391696C-8927-4FEC-B395-017A7D9E45D0}"/>
                </a:ext>
              </a:extLst>
            </p:cNvPr>
            <p:cNvSpPr/>
            <p:nvPr/>
          </p:nvSpPr>
          <p:spPr>
            <a:xfrm>
              <a:off x="3439198" y="408601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BDED0223-0C65-47D3-9608-5A13DA4E2A33}"/>
                </a:ext>
              </a:extLst>
            </p:cNvPr>
            <p:cNvSpPr/>
            <p:nvPr/>
          </p:nvSpPr>
          <p:spPr>
            <a:xfrm>
              <a:off x="4042648" y="4095014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i-FI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Ryhmä 26">
            <a:extLst>
              <a:ext uri="{FF2B5EF4-FFF2-40B4-BE49-F238E27FC236}">
                <a16:creationId xmlns:a16="http://schemas.microsoft.com/office/drawing/2014/main" id="{56E2B8A2-48F3-4033-A9A2-F4FAA324C57A}"/>
              </a:ext>
            </a:extLst>
          </p:cNvPr>
          <p:cNvGrpSpPr/>
          <p:nvPr/>
        </p:nvGrpSpPr>
        <p:grpSpPr>
          <a:xfrm>
            <a:off x="4940549" y="4086012"/>
            <a:ext cx="891450" cy="628730"/>
            <a:chOff x="4940549" y="4086012"/>
            <a:chExt cx="891450" cy="628730"/>
          </a:xfrm>
        </p:grpSpPr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D440FB67-6B59-4CCC-939F-55DAC96EB524}"/>
                </a:ext>
              </a:extLst>
            </p:cNvPr>
            <p:cNvSpPr/>
            <p:nvPr/>
          </p:nvSpPr>
          <p:spPr>
            <a:xfrm>
              <a:off x="5084549" y="4138742"/>
              <a:ext cx="576000" cy="57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C400058B-9909-4B47-9093-915CA35A94C4}"/>
                </a:ext>
              </a:extLst>
            </p:cNvPr>
            <p:cNvSpPr/>
            <p:nvPr/>
          </p:nvSpPr>
          <p:spPr>
            <a:xfrm>
              <a:off x="4940549" y="408601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099495E3-CD94-4B84-A3F5-3EFCBEBBF77F}"/>
                </a:ext>
              </a:extLst>
            </p:cNvPr>
            <p:cNvSpPr/>
            <p:nvPr/>
          </p:nvSpPr>
          <p:spPr>
            <a:xfrm>
              <a:off x="5543999" y="4095014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i-FI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Risti 19">
            <a:extLst>
              <a:ext uri="{FF2B5EF4-FFF2-40B4-BE49-F238E27FC236}">
                <a16:creationId xmlns:a16="http://schemas.microsoft.com/office/drawing/2014/main" id="{9238CC77-30D4-4568-9893-5A2ADE8207FC}"/>
              </a:ext>
            </a:extLst>
          </p:cNvPr>
          <p:cNvSpPr/>
          <p:nvPr/>
        </p:nvSpPr>
        <p:spPr>
          <a:xfrm>
            <a:off x="1224953" y="4220663"/>
            <a:ext cx="432000" cy="432000"/>
          </a:xfrm>
          <a:prstGeom prst="plus">
            <a:avLst>
              <a:gd name="adj" fmla="val 37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isti 20">
            <a:extLst>
              <a:ext uri="{FF2B5EF4-FFF2-40B4-BE49-F238E27FC236}">
                <a16:creationId xmlns:a16="http://schemas.microsoft.com/office/drawing/2014/main" id="{CDB35DDB-DE38-4B71-97A3-7D85C5A161C0}"/>
              </a:ext>
            </a:extLst>
          </p:cNvPr>
          <p:cNvSpPr/>
          <p:nvPr/>
        </p:nvSpPr>
        <p:spPr>
          <a:xfrm>
            <a:off x="4339710" y="4262963"/>
            <a:ext cx="432000" cy="432000"/>
          </a:xfrm>
          <a:prstGeom prst="plus">
            <a:avLst>
              <a:gd name="adj" fmla="val 37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Vapaamuotoinen: Muoto 22">
            <a:extLst>
              <a:ext uri="{FF2B5EF4-FFF2-40B4-BE49-F238E27FC236}">
                <a16:creationId xmlns:a16="http://schemas.microsoft.com/office/drawing/2014/main" id="{EC27B96B-FBCC-4D2D-BEE1-5E31E3DCCD4A}"/>
              </a:ext>
            </a:extLst>
          </p:cNvPr>
          <p:cNvSpPr/>
          <p:nvPr/>
        </p:nvSpPr>
        <p:spPr>
          <a:xfrm>
            <a:off x="1098958" y="3670483"/>
            <a:ext cx="696286" cy="381401"/>
          </a:xfrm>
          <a:custGeom>
            <a:avLst/>
            <a:gdLst>
              <a:gd name="connsiteX0" fmla="*/ 0 w 696286"/>
              <a:gd name="connsiteY0" fmla="*/ 453994 h 563051"/>
              <a:gd name="connsiteX1" fmla="*/ 494950 w 696286"/>
              <a:gd name="connsiteY1" fmla="*/ 988 h 563051"/>
              <a:gd name="connsiteX2" fmla="*/ 696286 w 696286"/>
              <a:gd name="connsiteY2" fmla="*/ 563051 h 563051"/>
              <a:gd name="connsiteX0" fmla="*/ 0 w 696286"/>
              <a:gd name="connsiteY0" fmla="*/ 263774 h 372831"/>
              <a:gd name="connsiteX1" fmla="*/ 494950 w 696286"/>
              <a:gd name="connsiteY1" fmla="*/ 3715 h 372831"/>
              <a:gd name="connsiteX2" fmla="*/ 696286 w 696286"/>
              <a:gd name="connsiteY2" fmla="*/ 372831 h 372831"/>
              <a:gd name="connsiteX0" fmla="*/ 0 w 696286"/>
              <a:gd name="connsiteY0" fmla="*/ 266420 h 375477"/>
              <a:gd name="connsiteX1" fmla="*/ 494950 w 696286"/>
              <a:gd name="connsiteY1" fmla="*/ 6361 h 375477"/>
              <a:gd name="connsiteX2" fmla="*/ 696286 w 696286"/>
              <a:gd name="connsiteY2" fmla="*/ 375477 h 375477"/>
              <a:gd name="connsiteX0" fmla="*/ 0 w 696286"/>
              <a:gd name="connsiteY0" fmla="*/ 313338 h 422395"/>
              <a:gd name="connsiteX1" fmla="*/ 494950 w 696286"/>
              <a:gd name="connsiteY1" fmla="*/ 53279 h 422395"/>
              <a:gd name="connsiteX2" fmla="*/ 696286 w 696286"/>
              <a:gd name="connsiteY2" fmla="*/ 422395 h 422395"/>
              <a:gd name="connsiteX0" fmla="*/ 0 w 696286"/>
              <a:gd name="connsiteY0" fmla="*/ 278737 h 387794"/>
              <a:gd name="connsiteX1" fmla="*/ 494950 w 696286"/>
              <a:gd name="connsiteY1" fmla="*/ 18678 h 387794"/>
              <a:gd name="connsiteX2" fmla="*/ 696286 w 696286"/>
              <a:gd name="connsiteY2" fmla="*/ 387794 h 387794"/>
              <a:gd name="connsiteX0" fmla="*/ 0 w 696286"/>
              <a:gd name="connsiteY0" fmla="*/ 272344 h 381401"/>
              <a:gd name="connsiteX1" fmla="*/ 494950 w 696286"/>
              <a:gd name="connsiteY1" fmla="*/ 12285 h 381401"/>
              <a:gd name="connsiteX2" fmla="*/ 696286 w 696286"/>
              <a:gd name="connsiteY2" fmla="*/ 381401 h 38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6286" h="381401">
                <a:moveTo>
                  <a:pt x="0" y="272344"/>
                </a:moveTo>
                <a:cubicBezTo>
                  <a:pt x="189451" y="36753"/>
                  <a:pt x="378903" y="-31058"/>
                  <a:pt x="494950" y="12285"/>
                </a:cubicBezTo>
                <a:cubicBezTo>
                  <a:pt x="610997" y="55628"/>
                  <a:pt x="653642" y="109457"/>
                  <a:pt x="696286" y="381401"/>
                </a:cubicBezTo>
              </a:path>
            </a:pathLst>
          </a:custGeom>
          <a:noFill/>
          <a:ln w="3810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957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  <p:bldP spid="20" grpId="0" animBg="1"/>
      <p:bldP spid="21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C822AD-40DA-4E0C-A62A-F2627F43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Tutkimus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0DE4C5-96A9-49B6-8157-5EE24399A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Kalkinpoistoaine</a:t>
            </a:r>
            <a:r>
              <a:rPr lang="fi-FI" dirty="0"/>
              <a:t>, sitruunamehu, etikka ja viemärinavaaja</a:t>
            </a:r>
          </a:p>
          <a:p>
            <a:pPr lvl="1"/>
            <a:r>
              <a:rPr lang="fi-FI" dirty="0"/>
              <a:t>Miten voidaan selvittää pH?</a:t>
            </a:r>
          </a:p>
          <a:p>
            <a:pPr lvl="1"/>
            <a:r>
              <a:rPr lang="fi-FI" dirty="0"/>
              <a:t>Miten voit tutkia, missä liuoksessa on eniten happoa?</a:t>
            </a:r>
          </a:p>
          <a:p>
            <a:pPr lvl="1"/>
            <a:r>
              <a:rPr lang="fi-FI" dirty="0"/>
              <a:t>Kuinka monta kertaa enemmän happoa on vahvassa liuoksessa kuin heikossa?</a:t>
            </a:r>
          </a:p>
        </p:txBody>
      </p:sp>
    </p:spTree>
    <p:extLst>
      <p:ext uri="{BB962C8B-B14F-4D97-AF65-F5344CB8AC3E}">
        <p14:creationId xmlns:p14="http://schemas.microsoft.com/office/powerpoint/2010/main" val="2853905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FF73F3-F990-41CA-858D-F8C07050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0032B5-5EE0-4014-BC04-9B338A3E7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Kotitehtävät</a:t>
            </a:r>
          </a:p>
          <a:p>
            <a:r>
              <a:rPr lang="fi-FI" dirty="0"/>
              <a:t>Kertaustehtäviä</a:t>
            </a:r>
          </a:p>
          <a:p>
            <a:r>
              <a:rPr lang="fi-FI" dirty="0"/>
              <a:t>pH ja happamuus</a:t>
            </a:r>
          </a:p>
          <a:p>
            <a:r>
              <a:rPr lang="fi-FI" dirty="0"/>
              <a:t>Vetyioni, </a:t>
            </a:r>
            <a:r>
              <a:rPr lang="fi-FI" dirty="0" err="1"/>
              <a:t>oksoniumioni</a:t>
            </a:r>
            <a:r>
              <a:rPr lang="fi-FI" dirty="0"/>
              <a:t> ja hydroksidi-ioni</a:t>
            </a:r>
          </a:p>
          <a:p>
            <a:r>
              <a:rPr lang="fi-FI" dirty="0"/>
              <a:t>Neutraloituminen</a:t>
            </a:r>
          </a:p>
          <a:p>
            <a:r>
              <a:rPr lang="fi-FI" dirty="0"/>
              <a:t>Tutkimus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971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DCF387-FE78-4442-A400-5FCB97E0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075"/>
            <a:ext cx="7886700" cy="1325563"/>
          </a:xfrm>
        </p:spPr>
        <p:txBody>
          <a:bodyPr/>
          <a:lstStyle/>
          <a:p>
            <a:r>
              <a:rPr lang="fi-FI" dirty="0"/>
              <a:t>Kertaus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631FCFD6-ABCC-4E03-B026-F2273F24CC4C}"/>
              </a:ext>
            </a:extLst>
          </p:cNvPr>
          <p:cNvSpPr txBox="1"/>
          <p:nvPr/>
        </p:nvSpPr>
        <p:spPr>
          <a:xfrm>
            <a:off x="165663" y="1006288"/>
            <a:ext cx="3600000" cy="14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fi-FI" dirty="0"/>
              <a:t>Keltainen, kiiltävä aine, jonka sulamispiste on 1064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°C. Kestää hyvin taivuttamista. Se johtaa sähköä kiinteänä aineena.</a:t>
            </a:r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D1015FA-6E07-43EC-A9FA-C5D969326063}"/>
              </a:ext>
            </a:extLst>
          </p:cNvPr>
          <p:cNvSpPr txBox="1"/>
          <p:nvPr/>
        </p:nvSpPr>
        <p:spPr>
          <a:xfrm>
            <a:off x="3765663" y="3049239"/>
            <a:ext cx="1440000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r>
              <a:rPr lang="fi-FI" sz="2000" b="1" dirty="0"/>
              <a:t>metalli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915C3367-CEB7-47A5-B982-6D30FF65CEFB}"/>
              </a:ext>
            </a:extLst>
          </p:cNvPr>
          <p:cNvSpPr txBox="1"/>
          <p:nvPr/>
        </p:nvSpPr>
        <p:spPr>
          <a:xfrm>
            <a:off x="5819459" y="2951331"/>
            <a:ext cx="1440000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r>
              <a:rPr lang="fi-FI" sz="2000" b="1" dirty="0"/>
              <a:t>Au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666C16C-652C-48FC-8D15-02604DEE85C0}"/>
              </a:ext>
            </a:extLst>
          </p:cNvPr>
          <p:cNvSpPr txBox="1"/>
          <p:nvPr/>
        </p:nvSpPr>
        <p:spPr>
          <a:xfrm>
            <a:off x="5378337" y="1025043"/>
            <a:ext cx="3600000" cy="14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fi-FI" dirty="0"/>
              <a:t>Valkoinen murtuva aine, joka liukenee hyvin veteen. Sulamispiste 681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°C. Vesiliuos johtaa sähköä.</a:t>
            </a:r>
            <a:endParaRPr lang="fi-FI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14C3353-8696-48BD-BDD5-4E7617D390D8}"/>
              </a:ext>
            </a:extLst>
          </p:cNvPr>
          <p:cNvSpPr txBox="1"/>
          <p:nvPr/>
        </p:nvSpPr>
        <p:spPr>
          <a:xfrm>
            <a:off x="1980126" y="3157290"/>
            <a:ext cx="1440000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r>
              <a:rPr lang="fi-FI" sz="2000" b="1" dirty="0"/>
              <a:t>suola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17B21525-5337-425E-83D0-273258907BCE}"/>
              </a:ext>
            </a:extLst>
          </p:cNvPr>
          <p:cNvSpPr txBox="1"/>
          <p:nvPr/>
        </p:nvSpPr>
        <p:spPr>
          <a:xfrm>
            <a:off x="7619878" y="3613112"/>
            <a:ext cx="1440000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r>
              <a:rPr lang="fi-FI" sz="2000" b="1" dirty="0"/>
              <a:t>KI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50B77944-4C7A-4592-AAFA-33DCE1D1E9EB}"/>
              </a:ext>
            </a:extLst>
          </p:cNvPr>
          <p:cNvSpPr txBox="1"/>
          <p:nvPr/>
        </p:nvSpPr>
        <p:spPr>
          <a:xfrm>
            <a:off x="165663" y="5254807"/>
            <a:ext cx="3600000" cy="14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fi-FI" dirty="0"/>
              <a:t>Jauhemainen, valkoinen aine, jonka sulamispiste on 95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°C. Liukenee veteen hyvin. Vesiliuos ei johda sähköä.</a:t>
            </a:r>
            <a:endParaRPr lang="fi-FI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62074185-4881-4F95-8F0D-F46EA4EA0A88}"/>
              </a:ext>
            </a:extLst>
          </p:cNvPr>
          <p:cNvSpPr txBox="1"/>
          <p:nvPr/>
        </p:nvSpPr>
        <p:spPr>
          <a:xfrm>
            <a:off x="2155816" y="4034498"/>
            <a:ext cx="1440000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r>
              <a:rPr lang="fi-FI" sz="2000" b="1" dirty="0"/>
              <a:t>molekyyli-yhdiste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D201C798-DB12-47DF-BDB3-279C74BEA889}"/>
              </a:ext>
            </a:extLst>
          </p:cNvPr>
          <p:cNvSpPr txBox="1"/>
          <p:nvPr/>
        </p:nvSpPr>
        <p:spPr>
          <a:xfrm>
            <a:off x="5860433" y="4041957"/>
            <a:ext cx="1440000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r>
              <a:rPr lang="fi-FI" sz="2000" b="1" dirty="0"/>
              <a:t>C</a:t>
            </a:r>
            <a:r>
              <a:rPr lang="fi-FI" sz="2000" b="1" baseline="-25000" dirty="0"/>
              <a:t>5</a:t>
            </a:r>
            <a:r>
              <a:rPr lang="fi-FI" sz="2000" b="1" dirty="0"/>
              <a:t>H</a:t>
            </a:r>
            <a:r>
              <a:rPr lang="fi-FI" sz="2000" b="1" baseline="-25000" dirty="0"/>
              <a:t>12</a:t>
            </a:r>
            <a:r>
              <a:rPr lang="fi-FI" sz="2000" b="1" dirty="0"/>
              <a:t>O</a:t>
            </a:r>
            <a:r>
              <a:rPr lang="fi-FI" sz="2000" b="1" baseline="-25000" dirty="0"/>
              <a:t>5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B86F8917-64F1-444A-9714-C027110C6215}"/>
              </a:ext>
            </a:extLst>
          </p:cNvPr>
          <p:cNvSpPr txBox="1"/>
          <p:nvPr/>
        </p:nvSpPr>
        <p:spPr>
          <a:xfrm>
            <a:off x="5378337" y="5287668"/>
            <a:ext cx="3600000" cy="14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fi-FI" dirty="0"/>
              <a:t>Murtuva, kiteinen aine, jonka sulamispiste on 114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°C. Liukenee huonosti veteen, mutta hyvin bensiiniin. Ei johda sähköä kiinteänä.</a:t>
            </a:r>
            <a:endParaRPr lang="fi-FI" dirty="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1AFCDDD1-2F11-49CB-B971-7CE34EF07642}"/>
              </a:ext>
            </a:extLst>
          </p:cNvPr>
          <p:cNvSpPr txBox="1"/>
          <p:nvPr/>
        </p:nvSpPr>
        <p:spPr>
          <a:xfrm>
            <a:off x="4073101" y="4333112"/>
            <a:ext cx="1440000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r>
              <a:rPr lang="fi-FI" sz="2000" b="1" dirty="0"/>
              <a:t>epämetalli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F9C68DC-C87F-449E-8B87-EC26B295FC45}"/>
              </a:ext>
            </a:extLst>
          </p:cNvPr>
          <p:cNvSpPr txBox="1"/>
          <p:nvPr/>
        </p:nvSpPr>
        <p:spPr>
          <a:xfrm>
            <a:off x="179707" y="3823805"/>
            <a:ext cx="1440000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r>
              <a:rPr lang="fi-FI" sz="2000" b="1" dirty="0"/>
              <a:t>I</a:t>
            </a:r>
            <a:r>
              <a:rPr lang="fi-FI" sz="2000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7352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0.38472 -0.1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6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39305 -0.091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53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L 0.40677 -0.1363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0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00139 -0.2101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-0.20087 0.0960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40608 0.0949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6 L 0.59792 0.1268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0.36042 0.05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DC7C51-C102-4E32-ABF8-FF055CBFC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Kertaus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FDEB30-3C45-4C1A-B93C-6CD259551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97" y="1400783"/>
            <a:ext cx="8424152" cy="5155660"/>
          </a:xfrm>
        </p:spPr>
        <p:txBody>
          <a:bodyPr>
            <a:normAutofit/>
          </a:bodyPr>
          <a:lstStyle/>
          <a:p>
            <a:r>
              <a:rPr lang="fi-FI" sz="3200" dirty="0"/>
              <a:t>Onko lause oikein vai väärin? Korjaa lause, jos se on väärin.</a:t>
            </a:r>
          </a:p>
          <a:p>
            <a:pPr marL="914400" lvl="1" indent="-457200">
              <a:buFont typeface="+mj-lt"/>
              <a:buAutoNum type="alphaLcParenR"/>
            </a:pPr>
            <a:r>
              <a:rPr lang="fi-FI" sz="2800" dirty="0"/>
              <a:t>Ihmisessä on noin neljä eri alkuainetta.</a:t>
            </a:r>
          </a:p>
          <a:p>
            <a:pPr marL="914400" lvl="1" indent="-457200">
              <a:buFont typeface="+mj-lt"/>
              <a:buAutoNum type="alphaLcParenR"/>
            </a:pPr>
            <a:r>
              <a:rPr lang="fi-FI" sz="2800" dirty="0"/>
              <a:t>Elämälle tärkeimmät alkuaineet ovat K, </a:t>
            </a:r>
            <a:r>
              <a:rPr lang="fi-FI" sz="2800" dirty="0" err="1"/>
              <a:t>Fe</a:t>
            </a:r>
            <a:r>
              <a:rPr lang="fi-FI" sz="2800" dirty="0"/>
              <a:t> ja Cl.</a:t>
            </a:r>
          </a:p>
          <a:p>
            <a:pPr marL="914400" lvl="1" indent="-457200">
              <a:buFont typeface="+mj-lt"/>
              <a:buAutoNum type="alphaLcParenR"/>
            </a:pPr>
            <a:r>
              <a:rPr lang="fi-FI" sz="2800" dirty="0"/>
              <a:t>Yhdiste on aine, jossa on vähintään kahta eri alkuainetta.</a:t>
            </a:r>
          </a:p>
          <a:p>
            <a:pPr marL="914400" lvl="1" indent="-457200">
              <a:buFont typeface="+mj-lt"/>
              <a:buAutoNum type="alphaLcParenR"/>
            </a:pPr>
            <a:r>
              <a:rPr lang="fi-FI" sz="2800" dirty="0"/>
              <a:t>Aineen sulamispiste on se lämpötila, jossa kiinteä aine höyrystyy.</a:t>
            </a:r>
          </a:p>
          <a:p>
            <a:pPr marL="914400" lvl="1" indent="-457200">
              <a:buFont typeface="+mj-lt"/>
              <a:buAutoNum type="alphaLcParenR"/>
            </a:pPr>
            <a:r>
              <a:rPr lang="fi-FI" sz="2800" dirty="0"/>
              <a:t>Kun ihminen syö sokeria, sokeri sulaa suussa.</a:t>
            </a:r>
          </a:p>
          <a:p>
            <a:pPr marL="914400" lvl="1" indent="-457200">
              <a:buFont typeface="+mj-lt"/>
              <a:buAutoNum type="alphaLcParenR"/>
            </a:pPr>
            <a:r>
              <a:rPr lang="fi-FI" sz="2800" dirty="0"/>
              <a:t>Kiehumispiste on lämpötila, jossa kaasumainen aine tiivistyy.</a:t>
            </a:r>
          </a:p>
        </p:txBody>
      </p:sp>
    </p:spTree>
    <p:extLst>
      <p:ext uri="{BB962C8B-B14F-4D97-AF65-F5344CB8AC3E}">
        <p14:creationId xmlns:p14="http://schemas.microsoft.com/office/powerpoint/2010/main" val="1895595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Happamuus ja pH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76301" y="1443240"/>
            <a:ext cx="7886700" cy="2521931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Aineen happamuutta mitataan pH-asteikolla</a:t>
            </a:r>
          </a:p>
          <a:p>
            <a:r>
              <a:rPr lang="fi-FI" dirty="0"/>
              <a:t>Jos vesiliuoksen pH on alle 7, liuos on hapan</a:t>
            </a:r>
          </a:p>
          <a:p>
            <a:pPr lvl="1"/>
            <a:r>
              <a:rPr lang="fi-FI" dirty="0"/>
              <a:t>Happo on aine, jonka vesiliuos on hapan</a:t>
            </a:r>
          </a:p>
          <a:p>
            <a:r>
              <a:rPr lang="fi-FI" dirty="0"/>
              <a:t>Jos vesiliuoksen pH on yli 7, liuos on emäksinen</a:t>
            </a:r>
          </a:p>
          <a:p>
            <a:pPr lvl="1"/>
            <a:r>
              <a:rPr lang="fi-FI" dirty="0"/>
              <a:t>Emäs on aine, jonka vesiliuos on emäksinen</a:t>
            </a:r>
          </a:p>
          <a:p>
            <a:r>
              <a:rPr lang="fi-FI" dirty="0"/>
              <a:t>Jos pH on tasan 7 aine on neutraali</a:t>
            </a:r>
          </a:p>
          <a:p>
            <a:r>
              <a:rPr lang="fi-FI" dirty="0"/>
              <a:t>Indikaattori on aine, jonka väri muuttuu pH:n mukaan</a:t>
            </a:r>
          </a:p>
          <a:p>
            <a:pPr lvl="1"/>
            <a:endParaRPr lang="fi-FI" dirty="0"/>
          </a:p>
        </p:txBody>
      </p:sp>
      <p:pic>
        <p:nvPicPr>
          <p:cNvPr id="4" name="Kuva 3" descr="punakaali pH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t="28957" b="17120"/>
          <a:stretch>
            <a:fillRect/>
          </a:stretch>
        </p:blipFill>
        <p:spPr>
          <a:xfrm>
            <a:off x="295325" y="3865418"/>
            <a:ext cx="8569412" cy="276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E097A5-B5C8-42BD-8332-FCDFF3E1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28E040-89BF-45CE-B9C1-58019C943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7453"/>
            <a:ext cx="7886700" cy="439403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Hapan vai emäksinen?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1AEF909-AD01-438A-AF22-E34751301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049" y="4454890"/>
            <a:ext cx="1800000" cy="180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6C85E46-5FF9-44AD-94C2-69FB984653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8029" y="1991619"/>
            <a:ext cx="1800000" cy="1800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38B2D46-608F-498F-9304-5BD377ABC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1509" y="4442058"/>
            <a:ext cx="1800000" cy="1800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E712C93-E8BB-4CCC-9698-F2EC74A0D0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18"/>
          <a:stretch/>
        </p:blipFill>
        <p:spPr>
          <a:xfrm>
            <a:off x="245417" y="1991619"/>
            <a:ext cx="1800000" cy="180000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C153E6DB-E0CA-4D5F-AE9F-233E048BE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45417" y="4453111"/>
            <a:ext cx="1800000" cy="1800000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EDFDB69F-BB45-4999-825C-781660F326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7"/>
          <a:stretch/>
        </p:blipFill>
        <p:spPr>
          <a:xfrm>
            <a:off x="6864335" y="1994081"/>
            <a:ext cx="1800000" cy="18000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B6C58E31-4256-40A0-BA82-96FFD28AF2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1723" y="4475264"/>
            <a:ext cx="1800000" cy="1800000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C39F9FDF-DA4B-46AB-AA09-801DA3FD22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1723" y="1987732"/>
            <a:ext cx="1800000" cy="1800000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44B7691A-7816-4F3A-ADC8-9F344BC4C693}"/>
              </a:ext>
            </a:extLst>
          </p:cNvPr>
          <p:cNvSpPr txBox="1"/>
          <p:nvPr/>
        </p:nvSpPr>
        <p:spPr>
          <a:xfrm>
            <a:off x="985363" y="3316697"/>
            <a:ext cx="953659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jogurtti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E4847306-78C4-431D-AC78-92E197DFA343}"/>
              </a:ext>
            </a:extLst>
          </p:cNvPr>
          <p:cNvSpPr txBox="1"/>
          <p:nvPr/>
        </p:nvSpPr>
        <p:spPr>
          <a:xfrm>
            <a:off x="2503222" y="3281044"/>
            <a:ext cx="806375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sokeri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FFDEEF87-3A9C-4382-9004-58D5766B60FA}"/>
              </a:ext>
            </a:extLst>
          </p:cNvPr>
          <p:cNvSpPr txBox="1"/>
          <p:nvPr/>
        </p:nvSpPr>
        <p:spPr>
          <a:xfrm>
            <a:off x="5105023" y="3316697"/>
            <a:ext cx="1246560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akkuneste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DDABF94D-3E10-41CD-845B-6B3403BBD936}"/>
              </a:ext>
            </a:extLst>
          </p:cNvPr>
          <p:cNvSpPr txBox="1"/>
          <p:nvPr/>
        </p:nvSpPr>
        <p:spPr>
          <a:xfrm>
            <a:off x="4702791" y="5752372"/>
            <a:ext cx="1552733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kivennäisvesi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E008E2B8-329E-44DE-BBF3-CEB1F7241424}"/>
              </a:ext>
            </a:extLst>
          </p:cNvPr>
          <p:cNvSpPr txBox="1"/>
          <p:nvPr/>
        </p:nvSpPr>
        <p:spPr>
          <a:xfrm>
            <a:off x="1145417" y="5721141"/>
            <a:ext cx="810543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etikka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7F567A6E-EE61-4CE8-BF30-5180D04540C4}"/>
              </a:ext>
            </a:extLst>
          </p:cNvPr>
          <p:cNvSpPr txBox="1"/>
          <p:nvPr/>
        </p:nvSpPr>
        <p:spPr>
          <a:xfrm>
            <a:off x="6950966" y="5733823"/>
            <a:ext cx="1178528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appelsiini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E4FFB4F2-D4F0-4DB3-91AD-B722E0506026}"/>
              </a:ext>
            </a:extLst>
          </p:cNvPr>
          <p:cNvSpPr txBox="1"/>
          <p:nvPr/>
        </p:nvSpPr>
        <p:spPr>
          <a:xfrm>
            <a:off x="7106280" y="3285846"/>
            <a:ext cx="1558055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konetiskiaine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1E59E4EE-92B1-4E11-9C6D-B6B1D3431F1C}"/>
              </a:ext>
            </a:extLst>
          </p:cNvPr>
          <p:cNvSpPr txBox="1"/>
          <p:nvPr/>
        </p:nvSpPr>
        <p:spPr>
          <a:xfrm>
            <a:off x="2572695" y="5762363"/>
            <a:ext cx="1408206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ruokasooda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06F06C3B-8CEF-40D9-8B7E-E1287AF7A1A0}"/>
              </a:ext>
            </a:extLst>
          </p:cNvPr>
          <p:cNvSpPr txBox="1"/>
          <p:nvPr/>
        </p:nvSpPr>
        <p:spPr>
          <a:xfrm rot="1567687">
            <a:off x="1367673" y="1984600"/>
            <a:ext cx="835485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hapan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FC5805D3-B89F-468F-9E74-8C0D5E28AE91}"/>
              </a:ext>
            </a:extLst>
          </p:cNvPr>
          <p:cNvSpPr txBox="1"/>
          <p:nvPr/>
        </p:nvSpPr>
        <p:spPr>
          <a:xfrm rot="1567687">
            <a:off x="3305170" y="2068022"/>
            <a:ext cx="1118768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neutraali</a:t>
            </a: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D8A7D8F0-5431-42E0-B85B-BFB29DA64FB6}"/>
              </a:ext>
            </a:extLst>
          </p:cNvPr>
          <p:cNvSpPr txBox="1"/>
          <p:nvPr/>
        </p:nvSpPr>
        <p:spPr>
          <a:xfrm rot="1567687">
            <a:off x="7462201" y="2218731"/>
            <a:ext cx="1314014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emäksinen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5C8B4F3E-9119-4EAC-A60D-7753640DDB1F}"/>
              </a:ext>
            </a:extLst>
          </p:cNvPr>
          <p:cNvSpPr txBox="1"/>
          <p:nvPr/>
        </p:nvSpPr>
        <p:spPr>
          <a:xfrm rot="1567687">
            <a:off x="5715687" y="2034525"/>
            <a:ext cx="835485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hapan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A5BE490C-5C0F-4DDF-8E9A-D21ED3EA6B38}"/>
              </a:ext>
            </a:extLst>
          </p:cNvPr>
          <p:cNvSpPr txBox="1"/>
          <p:nvPr/>
        </p:nvSpPr>
        <p:spPr>
          <a:xfrm rot="1567687">
            <a:off x="5715687" y="4522245"/>
            <a:ext cx="835485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hapan</a:t>
            </a:r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76A2B251-5E7B-4F60-BD0F-2500EBF81DA0}"/>
              </a:ext>
            </a:extLst>
          </p:cNvPr>
          <p:cNvSpPr txBox="1"/>
          <p:nvPr/>
        </p:nvSpPr>
        <p:spPr>
          <a:xfrm rot="1567687">
            <a:off x="1272870" y="4523494"/>
            <a:ext cx="835485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hapan</a:t>
            </a: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B99B3198-C9CF-4DC3-8D61-69F7322993B6}"/>
              </a:ext>
            </a:extLst>
          </p:cNvPr>
          <p:cNvSpPr txBox="1"/>
          <p:nvPr/>
        </p:nvSpPr>
        <p:spPr>
          <a:xfrm rot="1567687">
            <a:off x="7865566" y="4524309"/>
            <a:ext cx="835485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hapan</a:t>
            </a: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0595CF11-C5E7-4A86-BE0F-7F6C7F780BD5}"/>
              </a:ext>
            </a:extLst>
          </p:cNvPr>
          <p:cNvSpPr txBox="1"/>
          <p:nvPr/>
        </p:nvSpPr>
        <p:spPr>
          <a:xfrm rot="1567687">
            <a:off x="3025096" y="4552850"/>
            <a:ext cx="1314014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sz="2000" dirty="0"/>
              <a:t>emäksinen</a:t>
            </a:r>
          </a:p>
        </p:txBody>
      </p:sp>
    </p:spTree>
    <p:extLst>
      <p:ext uri="{BB962C8B-B14F-4D97-AF65-F5344CB8AC3E}">
        <p14:creationId xmlns:p14="http://schemas.microsoft.com/office/powerpoint/2010/main" val="177680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C540E7-EA54-49B7-A49B-6972F69BB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072613-0023-40CE-8DDE-B3BA8AF36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Mitataan pH aineista</a:t>
            </a:r>
          </a:p>
        </p:txBody>
      </p:sp>
    </p:spTree>
    <p:extLst>
      <p:ext uri="{BB962C8B-B14F-4D97-AF65-F5344CB8AC3E}">
        <p14:creationId xmlns:p14="http://schemas.microsoft.com/office/powerpoint/2010/main" val="721211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94BE56-2E6F-4B24-83B8-D0DEB95A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7522D0-B7A2-4FA8-BDAA-9B051DC9C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321722" cy="4351338"/>
          </a:xfrm>
        </p:spPr>
        <p:txBody>
          <a:bodyPr/>
          <a:lstStyle/>
          <a:p>
            <a:r>
              <a:rPr lang="fi-FI" dirty="0"/>
              <a:t>Sitruunahapon kemiallinen kaava on C</a:t>
            </a:r>
            <a:r>
              <a:rPr lang="fi-FI" baseline="-25000" dirty="0"/>
              <a:t>6</a:t>
            </a:r>
            <a:r>
              <a:rPr lang="fi-FI" dirty="0"/>
              <a:t>H</a:t>
            </a:r>
            <a:r>
              <a:rPr lang="fi-FI" baseline="-25000" dirty="0"/>
              <a:t>8</a:t>
            </a:r>
            <a:r>
              <a:rPr lang="fi-FI" dirty="0"/>
              <a:t>O</a:t>
            </a:r>
            <a:r>
              <a:rPr lang="fi-FI" baseline="-25000" dirty="0"/>
              <a:t>7</a:t>
            </a:r>
          </a:p>
          <a:p>
            <a:r>
              <a:rPr lang="fi-FI" dirty="0"/>
              <a:t>Onko se molekyyliyhdiste vai ioniyhdiste? </a:t>
            </a:r>
          </a:p>
          <a:p>
            <a:endParaRPr lang="fi-FI" dirty="0"/>
          </a:p>
          <a:p>
            <a:r>
              <a:rPr lang="fi-FI" dirty="0"/>
              <a:t>Johtaako sitruunahappoliuos sähköä?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73D6F16-BE89-49FA-AE95-1B2F33CCD3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/>
          <a:stretch/>
        </p:blipFill>
        <p:spPr>
          <a:xfrm>
            <a:off x="5187246" y="401294"/>
            <a:ext cx="3600000" cy="360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4E19DBF8-DA11-4F11-AA54-EABB28D6C8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t="21538" r="48157" b="31293"/>
          <a:stretch/>
        </p:blipFill>
        <p:spPr>
          <a:xfrm>
            <a:off x="4498427" y="1962260"/>
            <a:ext cx="4540469" cy="48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14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Nuoli: Ylös-alas 22">
            <a:extLst>
              <a:ext uri="{FF2B5EF4-FFF2-40B4-BE49-F238E27FC236}">
                <a16:creationId xmlns:a16="http://schemas.microsoft.com/office/drawing/2014/main" id="{D5017A6A-B8D5-4508-AD43-9075F12CAAE7}"/>
              </a:ext>
            </a:extLst>
          </p:cNvPr>
          <p:cNvSpPr/>
          <p:nvPr/>
        </p:nvSpPr>
        <p:spPr>
          <a:xfrm>
            <a:off x="7929996" y="197069"/>
            <a:ext cx="954260" cy="6463862"/>
          </a:xfrm>
          <a:prstGeom prst="upDownArrow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00B050"/>
              </a:gs>
              <a:gs pos="40000">
                <a:srgbClr val="8C91FE"/>
              </a:gs>
              <a:gs pos="60000">
                <a:srgbClr val="FF919B"/>
              </a:gs>
              <a:gs pos="100000">
                <a:srgbClr val="FF000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3F082AE-EE02-4745-B276-751CE0BA5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Hapan ja emäksinen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8D00EC-0296-48A6-B2D7-CB54F7269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5531"/>
            <a:ext cx="4981373" cy="4621432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Puhtaan veden pH on 7. Puhdas vesi johtaa sähköä huonosti.</a:t>
            </a:r>
          </a:p>
          <a:p>
            <a:r>
              <a:rPr lang="fi-FI" dirty="0"/>
              <a:t>Happamassa liuoksessa on </a:t>
            </a:r>
            <a:r>
              <a:rPr lang="fi-FI" dirty="0" err="1"/>
              <a:t>oksoniumioneita</a:t>
            </a:r>
            <a:r>
              <a:rPr lang="fi-FI" dirty="0"/>
              <a:t> (H</a:t>
            </a:r>
            <a:r>
              <a:rPr lang="fi-FI" baseline="-25000" dirty="0"/>
              <a:t>3</a:t>
            </a:r>
            <a:r>
              <a:rPr lang="fi-FI" dirty="0"/>
              <a:t>O</a:t>
            </a:r>
            <a:r>
              <a:rPr lang="fi-FI" baseline="30000" dirty="0"/>
              <a:t>+</a:t>
            </a:r>
            <a:r>
              <a:rPr lang="fi-FI" dirty="0"/>
              <a:t>). Ne aiheuttavat kirpeän maun ja syövyttävät. Samalla sähkönjohtavuus paranee.</a:t>
            </a:r>
          </a:p>
          <a:p>
            <a:r>
              <a:rPr lang="fi-FI" dirty="0"/>
              <a:t>Emäksisyys johtuu hydroksidi-ioneista (OH</a:t>
            </a:r>
            <a:r>
              <a:rPr lang="fi-FI" baseline="30000" dirty="0"/>
              <a:t>−</a:t>
            </a:r>
            <a:r>
              <a:rPr lang="fi-FI" dirty="0"/>
              <a:t>), jotka aiheuttavat saippuan makua ja syövyttävät. Emäksinen liuos johtaa sähköä paremmin kuin puhdas vesi.</a:t>
            </a: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86783E61-DF34-4E4C-BB7F-C438029A757D}"/>
              </a:ext>
            </a:extLst>
          </p:cNvPr>
          <p:cNvGrpSpPr>
            <a:grpSpLocks noChangeAspect="1"/>
          </p:cNvGrpSpPr>
          <p:nvPr/>
        </p:nvGrpSpPr>
        <p:grpSpPr>
          <a:xfrm>
            <a:off x="7200606" y="5226456"/>
            <a:ext cx="1367660" cy="1266418"/>
            <a:chOff x="321589" y="4041711"/>
            <a:chExt cx="891450" cy="825460"/>
          </a:xfrm>
        </p:grpSpPr>
        <p:sp>
          <p:nvSpPr>
            <p:cNvPr id="5" name="Ellipsi 4">
              <a:extLst>
                <a:ext uri="{FF2B5EF4-FFF2-40B4-BE49-F238E27FC236}">
                  <a16:creationId xmlns:a16="http://schemas.microsoft.com/office/drawing/2014/main" id="{7FC5BECC-0697-4584-A20C-E786FEB22902}"/>
                </a:ext>
              </a:extLst>
            </p:cNvPr>
            <p:cNvSpPr/>
            <p:nvPr/>
          </p:nvSpPr>
          <p:spPr>
            <a:xfrm>
              <a:off x="465589" y="4094441"/>
              <a:ext cx="576000" cy="5760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Ellipsi 5">
              <a:extLst>
                <a:ext uri="{FF2B5EF4-FFF2-40B4-BE49-F238E27FC236}">
                  <a16:creationId xmlns:a16="http://schemas.microsoft.com/office/drawing/2014/main" id="{37A988DA-93AD-460F-9753-05B9E7FE5B28}"/>
                </a:ext>
              </a:extLst>
            </p:cNvPr>
            <p:cNvSpPr/>
            <p:nvPr/>
          </p:nvSpPr>
          <p:spPr>
            <a:xfrm>
              <a:off x="321589" y="4041711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Ellipsi 6">
              <a:extLst>
                <a:ext uri="{FF2B5EF4-FFF2-40B4-BE49-F238E27FC236}">
                  <a16:creationId xmlns:a16="http://schemas.microsoft.com/office/drawing/2014/main" id="{64357CC7-6622-40E0-BDD6-B936F7BA8461}"/>
                </a:ext>
              </a:extLst>
            </p:cNvPr>
            <p:cNvSpPr/>
            <p:nvPr/>
          </p:nvSpPr>
          <p:spPr>
            <a:xfrm>
              <a:off x="925039" y="4050713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2800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511D0D3A-E09A-4919-87F3-FFC1619676F2}"/>
                </a:ext>
              </a:extLst>
            </p:cNvPr>
            <p:cNvSpPr/>
            <p:nvPr/>
          </p:nvSpPr>
          <p:spPr>
            <a:xfrm>
              <a:off x="637039" y="4579171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9" name="Ryhmä 8">
            <a:extLst>
              <a:ext uri="{FF2B5EF4-FFF2-40B4-BE49-F238E27FC236}">
                <a16:creationId xmlns:a16="http://schemas.microsoft.com/office/drawing/2014/main" id="{DFE1C577-F5BA-4F91-834D-EE33B8AAF0BB}"/>
              </a:ext>
            </a:extLst>
          </p:cNvPr>
          <p:cNvGrpSpPr>
            <a:grpSpLocks noChangeAspect="1"/>
          </p:cNvGrpSpPr>
          <p:nvPr/>
        </p:nvGrpSpPr>
        <p:grpSpPr>
          <a:xfrm>
            <a:off x="7479905" y="774776"/>
            <a:ext cx="1146736" cy="950785"/>
            <a:chOff x="1730909" y="4060280"/>
            <a:chExt cx="747450" cy="619728"/>
          </a:xfrm>
        </p:grpSpPr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13B1EB77-FE96-43FB-B310-E51B54232F8A}"/>
                </a:ext>
              </a:extLst>
            </p:cNvPr>
            <p:cNvSpPr/>
            <p:nvPr/>
          </p:nvSpPr>
          <p:spPr>
            <a:xfrm>
              <a:off x="1730909" y="4104008"/>
              <a:ext cx="576000" cy="5760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200" b="1" dirty="0"/>
                <a:t>−</a:t>
              </a:r>
              <a:endParaRPr lang="fi-FI" b="1" dirty="0"/>
            </a:p>
          </p:txBody>
        </p:sp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C7425DE9-0E7F-49DE-9D37-EA81A0488023}"/>
                </a:ext>
              </a:extLst>
            </p:cNvPr>
            <p:cNvSpPr/>
            <p:nvPr/>
          </p:nvSpPr>
          <p:spPr>
            <a:xfrm>
              <a:off x="2190359" y="4060280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i-FI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45880756-720D-41A1-B518-FAC129427D64}"/>
              </a:ext>
            </a:extLst>
          </p:cNvPr>
          <p:cNvGrpSpPr>
            <a:grpSpLocks noChangeAspect="1"/>
          </p:cNvGrpSpPr>
          <p:nvPr/>
        </p:nvGrpSpPr>
        <p:grpSpPr>
          <a:xfrm>
            <a:off x="7200606" y="3270224"/>
            <a:ext cx="1367660" cy="964596"/>
            <a:chOff x="3439198" y="4086012"/>
            <a:chExt cx="891450" cy="628730"/>
          </a:xfrm>
        </p:grpSpPr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3A7D4242-746F-449A-BD26-C3BB4919BBEA}"/>
                </a:ext>
              </a:extLst>
            </p:cNvPr>
            <p:cNvSpPr/>
            <p:nvPr/>
          </p:nvSpPr>
          <p:spPr>
            <a:xfrm>
              <a:off x="3583198" y="4138742"/>
              <a:ext cx="576000" cy="5760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7124AF4B-5A5E-40BC-B47A-78BD8D85FB36}"/>
                </a:ext>
              </a:extLst>
            </p:cNvPr>
            <p:cNvSpPr/>
            <p:nvPr/>
          </p:nvSpPr>
          <p:spPr>
            <a:xfrm>
              <a:off x="3439198" y="4086012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919A9E01-BCF8-4574-A384-B49530121071}"/>
                </a:ext>
              </a:extLst>
            </p:cNvPr>
            <p:cNvSpPr/>
            <p:nvPr/>
          </p:nvSpPr>
          <p:spPr>
            <a:xfrm>
              <a:off x="4042648" y="4095014"/>
              <a:ext cx="288000" cy="28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i-FI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kstiruutu 23">
            <a:extLst>
              <a:ext uri="{FF2B5EF4-FFF2-40B4-BE49-F238E27FC236}">
                <a16:creationId xmlns:a16="http://schemas.microsoft.com/office/drawing/2014/main" id="{83DD28F9-956F-4CC8-9062-3A7802A2DBD6}"/>
              </a:ext>
            </a:extLst>
          </p:cNvPr>
          <p:cNvSpPr txBox="1"/>
          <p:nvPr/>
        </p:nvSpPr>
        <p:spPr>
          <a:xfrm>
            <a:off x="5769403" y="241698"/>
            <a:ext cx="2190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emäksinen liuos</a:t>
            </a:r>
          </a:p>
          <a:p>
            <a:r>
              <a:rPr lang="fi-FI" sz="2400" dirty="0"/>
              <a:t>pH yli 7</a:t>
            </a:r>
          </a:p>
          <a:p>
            <a:r>
              <a:rPr lang="fi-FI" sz="2400" dirty="0"/>
              <a:t>OH</a:t>
            </a:r>
            <a:r>
              <a:rPr lang="fi-FI" sz="2400" baseline="30000" dirty="0"/>
              <a:t>−</a:t>
            </a:r>
            <a:r>
              <a:rPr lang="fi-FI" sz="2400" dirty="0"/>
              <a:t>-</a:t>
            </a:r>
            <a:r>
              <a:rPr lang="fi-FI" sz="2400" dirty="0" err="1"/>
              <a:t>ioneita</a:t>
            </a:r>
            <a:endParaRPr lang="fi-FI" sz="2400" dirty="0"/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979AC7FA-9670-4A64-B6B2-E503B4245563}"/>
              </a:ext>
            </a:extLst>
          </p:cNvPr>
          <p:cNvSpPr txBox="1"/>
          <p:nvPr/>
        </p:nvSpPr>
        <p:spPr>
          <a:xfrm>
            <a:off x="5693366" y="5522968"/>
            <a:ext cx="1747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hapan liuos</a:t>
            </a:r>
          </a:p>
          <a:p>
            <a:r>
              <a:rPr lang="fi-FI" sz="2400" dirty="0"/>
              <a:t>pH alle 7</a:t>
            </a:r>
          </a:p>
          <a:p>
            <a:r>
              <a:rPr lang="fi-FI" sz="2400" dirty="0"/>
              <a:t>H</a:t>
            </a:r>
            <a:r>
              <a:rPr lang="fi-FI" sz="2400" baseline="-25000" dirty="0"/>
              <a:t>3</a:t>
            </a:r>
            <a:r>
              <a:rPr lang="fi-FI" sz="2400" dirty="0"/>
              <a:t>O</a:t>
            </a:r>
            <a:r>
              <a:rPr lang="fi-FI" sz="2400" baseline="30000" dirty="0"/>
              <a:t>+</a:t>
            </a:r>
            <a:r>
              <a:rPr lang="fi-FI" sz="2400" dirty="0"/>
              <a:t>-</a:t>
            </a:r>
            <a:r>
              <a:rPr lang="fi-FI" sz="2400" dirty="0" err="1"/>
              <a:t>ioneita</a:t>
            </a:r>
            <a:endParaRPr lang="fi-FI" sz="2400" dirty="0"/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D18CF89A-9F93-4728-8F9F-DBAE37C65FA8}"/>
              </a:ext>
            </a:extLst>
          </p:cNvPr>
          <p:cNvSpPr txBox="1"/>
          <p:nvPr/>
        </p:nvSpPr>
        <p:spPr>
          <a:xfrm>
            <a:off x="5765616" y="2854614"/>
            <a:ext cx="1956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neutraali liuos</a:t>
            </a:r>
          </a:p>
          <a:p>
            <a:r>
              <a:rPr lang="fi-FI" sz="2400" dirty="0"/>
              <a:t>pH 7</a:t>
            </a:r>
          </a:p>
        </p:txBody>
      </p:sp>
    </p:spTree>
    <p:extLst>
      <p:ext uri="{BB962C8B-B14F-4D97-AF65-F5344CB8AC3E}">
        <p14:creationId xmlns:p14="http://schemas.microsoft.com/office/powerpoint/2010/main" val="279521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uiExpand="1" build="p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</TotalTime>
  <Words>633</Words>
  <Application>Microsoft Office PowerPoint</Application>
  <PresentationFormat>Näytössä katseltava diaesitys (4:3)</PresentationFormat>
  <Paragraphs>152</Paragraphs>
  <Slides>15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Office-teema</vt:lpstr>
      <vt:lpstr>Vetyionit maistuvat kirpeiltä</vt:lpstr>
      <vt:lpstr>Tunnin ohjelma</vt:lpstr>
      <vt:lpstr>Kertaus</vt:lpstr>
      <vt:lpstr>Kertaus</vt:lpstr>
      <vt:lpstr>Happamuus ja pH</vt:lpstr>
      <vt:lpstr>Harjoitus</vt:lpstr>
      <vt:lpstr>Demonstraatio</vt:lpstr>
      <vt:lpstr>Demonstraatio</vt:lpstr>
      <vt:lpstr>Hapan ja emäksinen</vt:lpstr>
      <vt:lpstr>Happo</vt:lpstr>
      <vt:lpstr>Emäs</vt:lpstr>
      <vt:lpstr>Harjoitus</vt:lpstr>
      <vt:lpstr>Demonstraatio</vt:lpstr>
      <vt:lpstr>Neutraloituminen</vt:lpstr>
      <vt:lpstr>Tutkimus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Tunnin otsikko mahtuu kahdelle riville</dc:title>
  <dc:creator>Jan Jansson</dc:creator>
  <cp:lastModifiedBy>Jan Jansson</cp:lastModifiedBy>
  <cp:revision>15</cp:revision>
  <dcterms:created xsi:type="dcterms:W3CDTF">2018-08-13T10:36:26Z</dcterms:created>
  <dcterms:modified xsi:type="dcterms:W3CDTF">2018-11-02T09:47:01Z</dcterms:modified>
</cp:coreProperties>
</file>