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1" r:id="rId4"/>
    <p:sldId id="260" r:id="rId5"/>
    <p:sldId id="261" r:id="rId6"/>
    <p:sldId id="262" r:id="rId7"/>
    <p:sldId id="263" r:id="rId8"/>
    <p:sldId id="268" r:id="rId9"/>
    <p:sldId id="259" r:id="rId10"/>
    <p:sldId id="269" r:id="rId11"/>
    <p:sldId id="258" r:id="rId12"/>
    <p:sldId id="267" r:id="rId13"/>
    <p:sldId id="265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3AFB4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2" d="100"/>
          <a:sy n="92" d="100"/>
        </p:scale>
        <p:origin x="1171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Ty&#246;kirja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Ty&#246;kirja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Ty&#246;kirja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/>
              <a:t>Lämpötila päivän aikana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noFill/>
              <a:ln w="9525">
                <a:noFill/>
              </a:ln>
              <a:effectLst/>
            </c:spPr>
          </c:marker>
          <c:xVal>
            <c:numRef>
              <c:f>Taul1!$B$4:$C$4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xVal>
          <c:yVal>
            <c:numRef>
              <c:f>Taul1!$B$5:$C$5</c:f>
              <c:numCache>
                <c:formatCode>General</c:formatCode>
                <c:ptCount val="2"/>
                <c:pt idx="0">
                  <c:v>10</c:v>
                </c:pt>
                <c:pt idx="1">
                  <c:v>10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3CD1-45D8-BAF8-E26B383626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65641184"/>
        <c:axId val="265641512"/>
      </c:scatterChart>
      <c:valAx>
        <c:axId val="265641184"/>
        <c:scaling>
          <c:orientation val="minMax"/>
          <c:max val="24"/>
          <c:min val="0"/>
        </c:scaling>
        <c:delete val="0"/>
        <c:axPos val="b"/>
        <c:majorGridlines>
          <c:spPr>
            <a:ln w="19050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/>
                  <a:t>Aika / h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25400" cap="flat" cmpd="sng" algn="ctr">
            <a:solidFill>
              <a:schemeClr val="tx1">
                <a:lumMod val="25000"/>
                <a:lumOff val="75000"/>
              </a:schemeClr>
            </a:solidFill>
            <a:round/>
            <a:tailEnd type="arrow" w="lg" len="lg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265641512"/>
        <c:crosses val="autoZero"/>
        <c:crossBetween val="midCat"/>
        <c:majorUnit val="5"/>
        <c:minorUnit val="1"/>
      </c:valAx>
      <c:valAx>
        <c:axId val="265641512"/>
        <c:scaling>
          <c:orientation val="minMax"/>
          <c:max val="10"/>
        </c:scaling>
        <c:delete val="0"/>
        <c:axPos val="l"/>
        <c:majorGridlines>
          <c:spPr>
            <a:ln w="19050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/>
                  <a:t>Lämpötila / </a:t>
                </a:r>
                <a:r>
                  <a:rPr lang="fi-FI">
                    <a:latin typeface="Calibri" panose="020F0502020204030204" pitchFamily="34" charset="0"/>
                    <a:cs typeface="Calibri" panose="020F0502020204030204" pitchFamily="34" charset="0"/>
                  </a:rPr>
                  <a:t>°C</a:t>
                </a:r>
                <a:endParaRPr lang="fi-FI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25400" cap="flat" cmpd="sng" algn="ctr">
            <a:solidFill>
              <a:schemeClr val="tx1">
                <a:lumMod val="25000"/>
                <a:lumOff val="75000"/>
              </a:schemeClr>
            </a:solidFill>
            <a:round/>
            <a:tailEnd type="arrow" w="lg" len="lg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265641184"/>
        <c:crosses val="autoZero"/>
        <c:crossBetween val="midCat"/>
        <c:majorUnit val="2"/>
        <c:minorUnit val="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Taul1!$C$4</c:f>
              <c:strCache>
                <c:ptCount val="1"/>
                <c:pt idx="0">
                  <c:v>lämpötila / °C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noFill/>
              <a:ln w="9525">
                <a:noFill/>
              </a:ln>
              <a:effectLst/>
            </c:spPr>
          </c:marker>
          <c:xVal>
            <c:numRef>
              <c:f>Taul1!$B$5:$B$10</c:f>
              <c:numCache>
                <c:formatCode>General</c:formatCode>
                <c:ptCount val="6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12</c:v>
                </c:pt>
                <c:pt idx="4">
                  <c:v>14</c:v>
                </c:pt>
                <c:pt idx="5">
                  <c:v>15</c:v>
                </c:pt>
              </c:numCache>
            </c:numRef>
          </c:xVal>
          <c:yVal>
            <c:numRef>
              <c:f>Taul1!$C$5:$C$10</c:f>
              <c:numCache>
                <c:formatCode>General</c:formatCode>
                <c:ptCount val="6"/>
                <c:pt idx="0">
                  <c:v>18</c:v>
                </c:pt>
                <c:pt idx="1">
                  <c:v>15</c:v>
                </c:pt>
                <c:pt idx="2">
                  <c:v>9</c:v>
                </c:pt>
                <c:pt idx="3">
                  <c:v>7</c:v>
                </c:pt>
                <c:pt idx="4">
                  <c:v>5</c:v>
                </c:pt>
                <c:pt idx="5">
                  <c:v>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CD6-43DC-BF82-537AB974D7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6684303"/>
        <c:axId val="89023999"/>
      </c:scatterChart>
      <c:valAx>
        <c:axId val="86684303"/>
        <c:scaling>
          <c:orientation val="minMax"/>
        </c:scaling>
        <c:delete val="0"/>
        <c:axPos val="b"/>
        <c:majorGridlines>
          <c:spPr>
            <a:ln w="12700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12700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 sz="1400"/>
                  <a:t>aika / min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25400" cap="flat" cmpd="sng" algn="ctr">
            <a:solidFill>
              <a:schemeClr val="tx1"/>
            </a:solidFill>
            <a:round/>
            <a:tailEnd type="arrow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89023999"/>
        <c:crosses val="autoZero"/>
        <c:crossBetween val="midCat"/>
        <c:majorUnit val="5"/>
        <c:minorUnit val="1"/>
      </c:valAx>
      <c:valAx>
        <c:axId val="89023999"/>
        <c:scaling>
          <c:orientation val="minMax"/>
        </c:scaling>
        <c:delete val="0"/>
        <c:axPos val="l"/>
        <c:majorGridlines>
          <c:spPr>
            <a:ln w="12700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12700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 sz="1400" b="0" i="0" baseline="0">
                    <a:effectLst/>
                  </a:rPr>
                  <a:t>lämpötila / °C</a:t>
                </a:r>
                <a:endParaRPr lang="fi-FI" sz="800">
                  <a:effectLst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25400" cap="flat" cmpd="sng" algn="ctr">
            <a:solidFill>
              <a:schemeClr val="tx1"/>
            </a:solidFill>
            <a:round/>
            <a:tailEnd type="arrow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86684303"/>
        <c:crosses val="autoZero"/>
        <c:crossBetween val="midCat"/>
        <c:majorUnit val="5"/>
        <c:minorUnit val="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Päivän lämpötila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Taul1!$A$1:$A$9</c:f>
              <c:numCache>
                <c:formatCode>h:mm;@</c:formatCode>
                <c:ptCount val="9"/>
                <c:pt idx="0">
                  <c:v>0</c:v>
                </c:pt>
                <c:pt idx="1">
                  <c:v>0.125</c:v>
                </c:pt>
                <c:pt idx="2">
                  <c:v>0.25</c:v>
                </c:pt>
                <c:pt idx="3">
                  <c:v>0.375</c:v>
                </c:pt>
                <c:pt idx="4">
                  <c:v>0.5</c:v>
                </c:pt>
                <c:pt idx="5">
                  <c:v>0.625</c:v>
                </c:pt>
                <c:pt idx="6">
                  <c:v>0.75</c:v>
                </c:pt>
                <c:pt idx="7">
                  <c:v>0.875</c:v>
                </c:pt>
                <c:pt idx="8">
                  <c:v>1</c:v>
                </c:pt>
              </c:numCache>
            </c:numRef>
          </c:xVal>
          <c:yVal>
            <c:numRef>
              <c:f>Taul1!$B$1:$B$9</c:f>
              <c:numCache>
                <c:formatCode>General</c:formatCode>
                <c:ptCount val="9"/>
                <c:pt idx="0">
                  <c:v>6</c:v>
                </c:pt>
                <c:pt idx="1">
                  <c:v>8</c:v>
                </c:pt>
                <c:pt idx="2">
                  <c:v>9</c:v>
                </c:pt>
                <c:pt idx="3">
                  <c:v>11</c:v>
                </c:pt>
                <c:pt idx="4">
                  <c:v>15</c:v>
                </c:pt>
                <c:pt idx="5">
                  <c:v>18</c:v>
                </c:pt>
                <c:pt idx="6">
                  <c:v>15</c:v>
                </c:pt>
                <c:pt idx="7">
                  <c:v>12</c:v>
                </c:pt>
                <c:pt idx="8">
                  <c:v>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54F9-4162-B62F-918ABE3AB7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80143352"/>
        <c:axId val="380143744"/>
      </c:scatterChart>
      <c:valAx>
        <c:axId val="380143352"/>
        <c:scaling>
          <c:orientation val="minMax"/>
          <c:max val="1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/>
                  <a:t>Kello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h:mm;@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80143744"/>
        <c:crosses val="autoZero"/>
        <c:crossBetween val="midCat"/>
        <c:majorUnit val="0.16666666000000002"/>
      </c:valAx>
      <c:valAx>
        <c:axId val="3801437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 dirty="0"/>
                  <a:t>Lämpötila / °C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8014335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B7E4A-269D-4FA1-BA2F-154FB8F9A6CA}" type="datetimeFigureOut">
              <a:rPr lang="fi-FI" smtClean="0"/>
              <a:t>14.9.2018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1D56C-EE64-4BC4-9D61-31DBD26BDBE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21493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B7E4A-269D-4FA1-BA2F-154FB8F9A6CA}" type="datetimeFigureOut">
              <a:rPr lang="fi-FI" smtClean="0"/>
              <a:t>14.9.2018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1D56C-EE64-4BC4-9D61-31DBD26BDBE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67608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B7E4A-269D-4FA1-BA2F-154FB8F9A6CA}" type="datetimeFigureOut">
              <a:rPr lang="fi-FI" smtClean="0"/>
              <a:t>14.9.2018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1D56C-EE64-4BC4-9D61-31DBD26BDBE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01193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B7E4A-269D-4FA1-BA2F-154FB8F9A6CA}" type="datetimeFigureOut">
              <a:rPr lang="fi-FI" smtClean="0"/>
              <a:t>14.9.2018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1D56C-EE64-4BC4-9D61-31DBD26BDBE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7003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B7E4A-269D-4FA1-BA2F-154FB8F9A6CA}" type="datetimeFigureOut">
              <a:rPr lang="fi-FI" smtClean="0"/>
              <a:t>14.9.2018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1D56C-EE64-4BC4-9D61-31DBD26BDBE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12952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B7E4A-269D-4FA1-BA2F-154FB8F9A6CA}" type="datetimeFigureOut">
              <a:rPr lang="fi-FI" smtClean="0"/>
              <a:t>14.9.2018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1D56C-EE64-4BC4-9D61-31DBD26BDBE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76246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B7E4A-269D-4FA1-BA2F-154FB8F9A6CA}" type="datetimeFigureOut">
              <a:rPr lang="fi-FI" smtClean="0"/>
              <a:t>14.9.2018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1D56C-EE64-4BC4-9D61-31DBD26BDBE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08632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B7E4A-269D-4FA1-BA2F-154FB8F9A6CA}" type="datetimeFigureOut">
              <a:rPr lang="fi-FI" smtClean="0"/>
              <a:t>14.9.2018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1D56C-EE64-4BC4-9D61-31DBD26BDBE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85677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B7E4A-269D-4FA1-BA2F-154FB8F9A6CA}" type="datetimeFigureOut">
              <a:rPr lang="fi-FI" smtClean="0"/>
              <a:t>14.9.2018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1D56C-EE64-4BC4-9D61-31DBD26BDBE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6174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B7E4A-269D-4FA1-BA2F-154FB8F9A6CA}" type="datetimeFigureOut">
              <a:rPr lang="fi-FI" smtClean="0"/>
              <a:t>14.9.2018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1D56C-EE64-4BC4-9D61-31DBD26BDBE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11917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B7E4A-269D-4FA1-BA2F-154FB8F9A6CA}" type="datetimeFigureOut">
              <a:rPr lang="fi-FI" smtClean="0"/>
              <a:t>14.9.2018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1D56C-EE64-4BC4-9D61-31DBD26BDBE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71402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7B7E4A-269D-4FA1-BA2F-154FB8F9A6CA}" type="datetimeFigureOut">
              <a:rPr lang="fi-FI" smtClean="0"/>
              <a:t>14.9.2018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51D56C-EE64-4BC4-9D61-31DBD26BDBE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56012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hyperlink" Target="http://ilmatieteenlaitos.fi/viimeisen-30-vrk-saa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DD71497-AC8A-4FAB-AF38-F107EBF6D1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3660" y="3499802"/>
            <a:ext cx="7772400" cy="2053100"/>
          </a:xfrm>
          <a:solidFill>
            <a:schemeClr val="bg1">
              <a:alpha val="80000"/>
            </a:schemeClr>
          </a:solidFill>
          <a:ln w="38100">
            <a:solidFill>
              <a:srgbClr val="83AFB4"/>
            </a:solidFill>
          </a:ln>
        </p:spPr>
        <p:txBody>
          <a:bodyPr anchor="ctr" anchorCtr="1"/>
          <a:lstStyle/>
          <a:p>
            <a:r>
              <a:rPr lang="fi-FI" dirty="0"/>
              <a:t>Lämpötila ja koordinaatisto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13D14A4B-18C0-4FA6-A142-4F5F6F3406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45084" y="5926830"/>
            <a:ext cx="3537065" cy="521075"/>
          </a:xfrm>
          <a:solidFill>
            <a:schemeClr val="bg1">
              <a:alpha val="80000"/>
            </a:schemeClr>
          </a:solidFill>
          <a:ln w="28575">
            <a:solidFill>
              <a:srgbClr val="83AFB4"/>
            </a:solidFill>
          </a:ln>
        </p:spPr>
        <p:txBody>
          <a:bodyPr anchor="ctr" anchorCtr="1"/>
          <a:lstStyle/>
          <a:p>
            <a:r>
              <a:rPr lang="fi-FI" dirty="0"/>
              <a:t>Jan Jansson @TYK 2018-19</a:t>
            </a:r>
          </a:p>
        </p:txBody>
      </p:sp>
      <p:sp>
        <p:nvSpPr>
          <p:cNvPr id="4" name="Otsikko 1">
            <a:extLst>
              <a:ext uri="{FF2B5EF4-FFF2-40B4-BE49-F238E27FC236}">
                <a16:creationId xmlns:a16="http://schemas.microsoft.com/office/drawing/2014/main" id="{9DA0BC07-3A4F-4874-82D3-2B12F45541C9}"/>
              </a:ext>
            </a:extLst>
          </p:cNvPr>
          <p:cNvSpPr txBox="1">
            <a:spLocks/>
          </p:cNvSpPr>
          <p:nvPr/>
        </p:nvSpPr>
        <p:spPr>
          <a:xfrm>
            <a:off x="7597832" y="145400"/>
            <a:ext cx="1461653" cy="928111"/>
          </a:xfrm>
          <a:prstGeom prst="rect">
            <a:avLst/>
          </a:prstGeom>
          <a:solidFill>
            <a:schemeClr val="bg1">
              <a:alpha val="80000"/>
            </a:schemeClr>
          </a:solidFill>
          <a:ln w="38100">
            <a:solidFill>
              <a:srgbClr val="83AFB4"/>
            </a:solidFill>
          </a:ln>
        </p:spPr>
        <p:txBody>
          <a:bodyPr vert="horz" lIns="91440" tIns="45720" rIns="91440" bIns="45720" rtlCol="0" anchor="ctr" anchorCtr="1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dirty="0"/>
              <a:t>ke0</a:t>
            </a:r>
          </a:p>
        </p:txBody>
      </p:sp>
    </p:spTree>
    <p:extLst>
      <p:ext uri="{BB962C8B-B14F-4D97-AF65-F5344CB8AC3E}">
        <p14:creationId xmlns:p14="http://schemas.microsoft.com/office/powerpoint/2010/main" val="34580766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Kaavio 4">
            <a:extLst>
              <a:ext uri="{FF2B5EF4-FFF2-40B4-BE49-F238E27FC236}">
                <a16:creationId xmlns:a16="http://schemas.microsoft.com/office/drawing/2014/main" id="{7D7310C2-C57E-4357-B4A2-4466FA4BE06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3951843"/>
              </p:ext>
            </p:extLst>
          </p:nvPr>
        </p:nvGraphicFramePr>
        <p:xfrm>
          <a:off x="373118" y="1690689"/>
          <a:ext cx="8142232" cy="5012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Otsikko 1">
            <a:extLst>
              <a:ext uri="{FF2B5EF4-FFF2-40B4-BE49-F238E27FC236}">
                <a16:creationId xmlns:a16="http://schemas.microsoft.com/office/drawing/2014/main" id="{AACFEBDA-6767-4E0D-9193-C537A9C2A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Esimerkki</a:t>
            </a:r>
          </a:p>
        </p:txBody>
      </p:sp>
      <p:graphicFrame>
        <p:nvGraphicFramePr>
          <p:cNvPr id="4" name="Taulukko 3">
            <a:extLst>
              <a:ext uri="{FF2B5EF4-FFF2-40B4-BE49-F238E27FC236}">
                <a16:creationId xmlns:a16="http://schemas.microsoft.com/office/drawing/2014/main" id="{92F95CF1-D094-4460-A666-F6A37E658C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3445122"/>
              </p:ext>
            </p:extLst>
          </p:nvPr>
        </p:nvGraphicFramePr>
        <p:xfrm>
          <a:off x="6484883" y="154919"/>
          <a:ext cx="2585544" cy="2057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92772">
                  <a:extLst>
                    <a:ext uri="{9D8B030D-6E8A-4147-A177-3AD203B41FA5}">
                      <a16:colId xmlns:a16="http://schemas.microsoft.com/office/drawing/2014/main" val="1210669995"/>
                    </a:ext>
                  </a:extLst>
                </a:gridCol>
                <a:gridCol w="1292772">
                  <a:extLst>
                    <a:ext uri="{9D8B030D-6E8A-4147-A177-3AD203B41FA5}">
                      <a16:colId xmlns:a16="http://schemas.microsoft.com/office/drawing/2014/main" val="4117832560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u="none" strike="noStrike" dirty="0">
                          <a:effectLst/>
                        </a:rPr>
                        <a:t>aika / min</a:t>
                      </a:r>
                      <a:endParaRPr lang="fi-FI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u="none" strike="noStrike" dirty="0">
                          <a:effectLst/>
                        </a:rPr>
                        <a:t>lämpötila / °C</a:t>
                      </a:r>
                      <a:endParaRPr lang="fi-FI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760988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u="none" strike="noStrike" dirty="0">
                          <a:effectLst/>
                        </a:rPr>
                        <a:t>0</a:t>
                      </a:r>
                      <a:endParaRPr lang="fi-FI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u="none" strike="noStrike">
                          <a:effectLst/>
                        </a:rPr>
                        <a:t>18</a:t>
                      </a:r>
                      <a:endParaRPr lang="fi-FI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99353912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u="none" strike="noStrike">
                          <a:effectLst/>
                        </a:rPr>
                        <a:t>5</a:t>
                      </a:r>
                      <a:endParaRPr lang="fi-FI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u="none" strike="noStrike" dirty="0">
                          <a:effectLst/>
                        </a:rPr>
                        <a:t>15</a:t>
                      </a:r>
                      <a:endParaRPr lang="fi-FI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42122781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u="none" strike="noStrike">
                          <a:effectLst/>
                        </a:rPr>
                        <a:t>10</a:t>
                      </a:r>
                      <a:endParaRPr lang="fi-FI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u="none" strike="noStrike" dirty="0">
                          <a:effectLst/>
                        </a:rPr>
                        <a:t>9</a:t>
                      </a:r>
                      <a:endParaRPr lang="fi-FI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57086486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u="none" strike="noStrike">
                          <a:effectLst/>
                        </a:rPr>
                        <a:t>12</a:t>
                      </a:r>
                      <a:endParaRPr lang="fi-FI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u="none" strike="noStrike" dirty="0">
                          <a:effectLst/>
                        </a:rPr>
                        <a:t>7</a:t>
                      </a:r>
                      <a:endParaRPr lang="fi-FI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86237053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u="none" strike="noStrike">
                          <a:effectLst/>
                        </a:rPr>
                        <a:t>14</a:t>
                      </a:r>
                      <a:endParaRPr lang="fi-FI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u="none" strike="noStrike" dirty="0">
                          <a:effectLst/>
                        </a:rPr>
                        <a:t>5</a:t>
                      </a:r>
                      <a:endParaRPr lang="fi-FI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7119496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u="none" strike="noStrike" dirty="0">
                          <a:effectLst/>
                        </a:rPr>
                        <a:t>15</a:t>
                      </a:r>
                      <a:endParaRPr lang="fi-FI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u="none" strike="noStrike" dirty="0">
                          <a:effectLst/>
                        </a:rPr>
                        <a:t>2</a:t>
                      </a:r>
                      <a:endParaRPr lang="fi-FI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691740752"/>
                  </a:ext>
                </a:extLst>
              </a:tr>
            </a:tbl>
          </a:graphicData>
        </a:graphic>
      </p:graphicFrame>
      <p:sp>
        <p:nvSpPr>
          <p:cNvPr id="6" name="Risti 5">
            <a:extLst>
              <a:ext uri="{FF2B5EF4-FFF2-40B4-BE49-F238E27FC236}">
                <a16:creationId xmlns:a16="http://schemas.microsoft.com/office/drawing/2014/main" id="{DD946C6F-B62E-4DE5-8E8F-3273499F390B}"/>
              </a:ext>
            </a:extLst>
          </p:cNvPr>
          <p:cNvSpPr/>
          <p:nvPr/>
        </p:nvSpPr>
        <p:spPr>
          <a:xfrm rot="2823023">
            <a:off x="903889" y="2146359"/>
            <a:ext cx="216000" cy="216000"/>
          </a:xfrm>
          <a:prstGeom prst="plus">
            <a:avLst>
              <a:gd name="adj" fmla="val 3667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Risti 6">
            <a:extLst>
              <a:ext uri="{FF2B5EF4-FFF2-40B4-BE49-F238E27FC236}">
                <a16:creationId xmlns:a16="http://schemas.microsoft.com/office/drawing/2014/main" id="{A0671E0B-7259-48CB-8691-3104F0352C73}"/>
              </a:ext>
            </a:extLst>
          </p:cNvPr>
          <p:cNvSpPr/>
          <p:nvPr/>
        </p:nvSpPr>
        <p:spPr>
          <a:xfrm rot="2823023">
            <a:off x="2748454" y="2791014"/>
            <a:ext cx="216000" cy="216000"/>
          </a:xfrm>
          <a:prstGeom prst="plus">
            <a:avLst>
              <a:gd name="adj" fmla="val 3667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Risti 7">
            <a:extLst>
              <a:ext uri="{FF2B5EF4-FFF2-40B4-BE49-F238E27FC236}">
                <a16:creationId xmlns:a16="http://schemas.microsoft.com/office/drawing/2014/main" id="{3E753709-CA13-4610-A1F3-35F959668BB0}"/>
              </a:ext>
            </a:extLst>
          </p:cNvPr>
          <p:cNvSpPr/>
          <p:nvPr/>
        </p:nvSpPr>
        <p:spPr>
          <a:xfrm rot="2823023">
            <a:off x="4556709" y="4061004"/>
            <a:ext cx="216000" cy="216000"/>
          </a:xfrm>
          <a:prstGeom prst="plus">
            <a:avLst>
              <a:gd name="adj" fmla="val 3667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Risti 8">
            <a:extLst>
              <a:ext uri="{FF2B5EF4-FFF2-40B4-BE49-F238E27FC236}">
                <a16:creationId xmlns:a16="http://schemas.microsoft.com/office/drawing/2014/main" id="{03AFEDCE-7F4E-416E-8712-CA0AF66C846A}"/>
              </a:ext>
            </a:extLst>
          </p:cNvPr>
          <p:cNvSpPr/>
          <p:nvPr/>
        </p:nvSpPr>
        <p:spPr>
          <a:xfrm rot="2823023">
            <a:off x="5287178" y="4486673"/>
            <a:ext cx="216000" cy="216000"/>
          </a:xfrm>
          <a:prstGeom prst="plus">
            <a:avLst>
              <a:gd name="adj" fmla="val 3667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Risti 9">
            <a:extLst>
              <a:ext uri="{FF2B5EF4-FFF2-40B4-BE49-F238E27FC236}">
                <a16:creationId xmlns:a16="http://schemas.microsoft.com/office/drawing/2014/main" id="{97F3D8DE-1300-4366-B513-54FF37146E53}"/>
              </a:ext>
            </a:extLst>
          </p:cNvPr>
          <p:cNvSpPr/>
          <p:nvPr/>
        </p:nvSpPr>
        <p:spPr>
          <a:xfrm rot="2823023">
            <a:off x="6028158" y="4913821"/>
            <a:ext cx="216000" cy="216000"/>
          </a:xfrm>
          <a:prstGeom prst="plus">
            <a:avLst>
              <a:gd name="adj" fmla="val 3667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Risti 10">
            <a:extLst>
              <a:ext uri="{FF2B5EF4-FFF2-40B4-BE49-F238E27FC236}">
                <a16:creationId xmlns:a16="http://schemas.microsoft.com/office/drawing/2014/main" id="{2CE01C43-4BB0-48BA-ABE2-DD104F4B36E5}"/>
              </a:ext>
            </a:extLst>
          </p:cNvPr>
          <p:cNvSpPr/>
          <p:nvPr/>
        </p:nvSpPr>
        <p:spPr>
          <a:xfrm rot="2823023">
            <a:off x="6376884" y="5528678"/>
            <a:ext cx="216000" cy="216000"/>
          </a:xfrm>
          <a:prstGeom prst="plus">
            <a:avLst>
              <a:gd name="adj" fmla="val 3667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Vapaamuotoinen: Muoto 11">
            <a:extLst>
              <a:ext uri="{FF2B5EF4-FFF2-40B4-BE49-F238E27FC236}">
                <a16:creationId xmlns:a16="http://schemas.microsoft.com/office/drawing/2014/main" id="{5342598D-89BC-4E40-993B-A0CEADBA6090}"/>
              </a:ext>
            </a:extLst>
          </p:cNvPr>
          <p:cNvSpPr/>
          <p:nvPr/>
        </p:nvSpPr>
        <p:spPr>
          <a:xfrm>
            <a:off x="998483" y="2259724"/>
            <a:ext cx="5486400" cy="3373821"/>
          </a:xfrm>
          <a:custGeom>
            <a:avLst/>
            <a:gdLst>
              <a:gd name="connsiteX0" fmla="*/ 0 w 5486400"/>
              <a:gd name="connsiteY0" fmla="*/ 0 h 3373821"/>
              <a:gd name="connsiteX1" fmla="*/ 1849820 w 5486400"/>
              <a:gd name="connsiteY1" fmla="*/ 651642 h 3373821"/>
              <a:gd name="connsiteX2" fmla="*/ 3678620 w 5486400"/>
              <a:gd name="connsiteY2" fmla="*/ 1923393 h 3373821"/>
              <a:gd name="connsiteX3" fmla="*/ 4414345 w 5486400"/>
              <a:gd name="connsiteY3" fmla="*/ 2354317 h 3373821"/>
              <a:gd name="connsiteX4" fmla="*/ 5139558 w 5486400"/>
              <a:gd name="connsiteY4" fmla="*/ 2764221 h 3373821"/>
              <a:gd name="connsiteX5" fmla="*/ 5486400 w 5486400"/>
              <a:gd name="connsiteY5" fmla="*/ 3373821 h 3373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86400" h="3373821">
                <a:moveTo>
                  <a:pt x="0" y="0"/>
                </a:moveTo>
                <a:cubicBezTo>
                  <a:pt x="618358" y="165538"/>
                  <a:pt x="1236717" y="331077"/>
                  <a:pt x="1849820" y="651642"/>
                </a:cubicBezTo>
                <a:cubicBezTo>
                  <a:pt x="2462923" y="972208"/>
                  <a:pt x="3251199" y="1639614"/>
                  <a:pt x="3678620" y="1923393"/>
                </a:cubicBezTo>
                <a:cubicBezTo>
                  <a:pt x="4106041" y="2207172"/>
                  <a:pt x="4170855" y="2214179"/>
                  <a:pt x="4414345" y="2354317"/>
                </a:cubicBezTo>
                <a:cubicBezTo>
                  <a:pt x="4657835" y="2494455"/>
                  <a:pt x="4960882" y="2594304"/>
                  <a:pt x="5139558" y="2764221"/>
                </a:cubicBezTo>
                <a:cubicBezTo>
                  <a:pt x="5318234" y="2934138"/>
                  <a:pt x="5402317" y="3153979"/>
                  <a:pt x="5486400" y="3373821"/>
                </a:cubicBezTo>
              </a:path>
            </a:pathLst>
          </a:cu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Ellipsi 12">
            <a:extLst>
              <a:ext uri="{FF2B5EF4-FFF2-40B4-BE49-F238E27FC236}">
                <a16:creationId xmlns:a16="http://schemas.microsoft.com/office/drawing/2014/main" id="{E55EF791-8EDF-410B-ABAC-3A018FD66C5B}"/>
              </a:ext>
            </a:extLst>
          </p:cNvPr>
          <p:cNvSpPr/>
          <p:nvPr/>
        </p:nvSpPr>
        <p:spPr>
          <a:xfrm>
            <a:off x="4872546" y="4196885"/>
            <a:ext cx="360000" cy="360000"/>
          </a:xfrm>
          <a:prstGeom prst="ellipse">
            <a:avLst/>
          </a:prstGeom>
          <a:noFill/>
          <a:ln w="2540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Ellipsi 13">
            <a:extLst>
              <a:ext uri="{FF2B5EF4-FFF2-40B4-BE49-F238E27FC236}">
                <a16:creationId xmlns:a16="http://schemas.microsoft.com/office/drawing/2014/main" id="{20EE8F58-F125-4762-A4B4-8063BD8A0FAE}"/>
              </a:ext>
            </a:extLst>
          </p:cNvPr>
          <p:cNvSpPr/>
          <p:nvPr/>
        </p:nvSpPr>
        <p:spPr>
          <a:xfrm>
            <a:off x="1609892" y="2261028"/>
            <a:ext cx="360000" cy="360000"/>
          </a:xfrm>
          <a:prstGeom prst="ellipse">
            <a:avLst/>
          </a:prstGeom>
          <a:noFill/>
          <a:ln w="2540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" name="Ellipsi 14">
            <a:extLst>
              <a:ext uri="{FF2B5EF4-FFF2-40B4-BE49-F238E27FC236}">
                <a16:creationId xmlns:a16="http://schemas.microsoft.com/office/drawing/2014/main" id="{D3FF1CAB-707F-48CA-869E-9CDD97A6D1CA}"/>
              </a:ext>
            </a:extLst>
          </p:cNvPr>
          <p:cNvSpPr/>
          <p:nvPr/>
        </p:nvSpPr>
        <p:spPr>
          <a:xfrm>
            <a:off x="4152071" y="3757365"/>
            <a:ext cx="360000" cy="360000"/>
          </a:xfrm>
          <a:prstGeom prst="ellipse">
            <a:avLst/>
          </a:prstGeom>
          <a:noFill/>
          <a:ln w="2540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6" name="Tekstiruutu 15">
            <a:extLst>
              <a:ext uri="{FF2B5EF4-FFF2-40B4-BE49-F238E27FC236}">
                <a16:creationId xmlns:a16="http://schemas.microsoft.com/office/drawing/2014/main" id="{1B7A9E0A-82D3-437F-8311-A273882A35E4}"/>
              </a:ext>
            </a:extLst>
          </p:cNvPr>
          <p:cNvSpPr txBox="1"/>
          <p:nvPr/>
        </p:nvSpPr>
        <p:spPr>
          <a:xfrm>
            <a:off x="4872546" y="2337553"/>
            <a:ext cx="405797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400" dirty="0"/>
              <a:t>Lämpötila, kun aika on 11 min?</a:t>
            </a:r>
          </a:p>
          <a:p>
            <a:r>
              <a:rPr lang="fi-FI" sz="2400" dirty="0"/>
              <a:t>Lämpötila, kun aika on 2 min?</a:t>
            </a:r>
          </a:p>
          <a:p>
            <a:r>
              <a:rPr lang="fi-FI" sz="2400" dirty="0"/>
              <a:t>Milloin lämpötila on 10 °C?</a:t>
            </a:r>
          </a:p>
        </p:txBody>
      </p:sp>
      <p:cxnSp>
        <p:nvCxnSpPr>
          <p:cNvPr id="18" name="Suora yhdysviiva 17">
            <a:extLst>
              <a:ext uri="{FF2B5EF4-FFF2-40B4-BE49-F238E27FC236}">
                <a16:creationId xmlns:a16="http://schemas.microsoft.com/office/drawing/2014/main" id="{64BB13CC-2235-4170-AD1D-731717937303}"/>
              </a:ext>
            </a:extLst>
          </p:cNvPr>
          <p:cNvCxnSpPr/>
          <p:nvPr/>
        </p:nvCxnSpPr>
        <p:spPr>
          <a:xfrm>
            <a:off x="1011889" y="2899014"/>
            <a:ext cx="1691927" cy="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uora yhdysviiva 18">
            <a:extLst>
              <a:ext uri="{FF2B5EF4-FFF2-40B4-BE49-F238E27FC236}">
                <a16:creationId xmlns:a16="http://schemas.microsoft.com/office/drawing/2014/main" id="{A4EED39D-C819-4587-B6C6-D74E65B372BF}"/>
              </a:ext>
            </a:extLst>
          </p:cNvPr>
          <p:cNvCxnSpPr>
            <a:cxnSpLocks/>
          </p:cNvCxnSpPr>
          <p:nvPr/>
        </p:nvCxnSpPr>
        <p:spPr>
          <a:xfrm flipV="1">
            <a:off x="2829953" y="2930560"/>
            <a:ext cx="0" cy="3156306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uora yhdysviiva 21">
            <a:extLst>
              <a:ext uri="{FF2B5EF4-FFF2-40B4-BE49-F238E27FC236}">
                <a16:creationId xmlns:a16="http://schemas.microsoft.com/office/drawing/2014/main" id="{4FF04AAF-D6CC-4F9E-A5CB-70B345BD7B20}"/>
              </a:ext>
            </a:extLst>
          </p:cNvPr>
          <p:cNvCxnSpPr>
            <a:cxnSpLocks/>
            <a:endCxn id="12" idx="2"/>
          </p:cNvCxnSpPr>
          <p:nvPr/>
        </p:nvCxnSpPr>
        <p:spPr>
          <a:xfrm>
            <a:off x="1011888" y="4169004"/>
            <a:ext cx="3665215" cy="14113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uora yhdysviiva 22">
            <a:extLst>
              <a:ext uri="{FF2B5EF4-FFF2-40B4-BE49-F238E27FC236}">
                <a16:creationId xmlns:a16="http://schemas.microsoft.com/office/drawing/2014/main" id="{4012C152-974F-4691-A617-0FCFCA675216}"/>
              </a:ext>
            </a:extLst>
          </p:cNvPr>
          <p:cNvCxnSpPr>
            <a:cxnSpLocks/>
          </p:cNvCxnSpPr>
          <p:nvPr/>
        </p:nvCxnSpPr>
        <p:spPr>
          <a:xfrm flipH="1" flipV="1">
            <a:off x="4664008" y="4117365"/>
            <a:ext cx="701" cy="1969501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uora yhdysviiva 25">
            <a:extLst>
              <a:ext uri="{FF2B5EF4-FFF2-40B4-BE49-F238E27FC236}">
                <a16:creationId xmlns:a16="http://schemas.microsoft.com/office/drawing/2014/main" id="{F530E169-3956-4C8B-AEB2-11D5942F0D39}"/>
              </a:ext>
            </a:extLst>
          </p:cNvPr>
          <p:cNvCxnSpPr>
            <a:cxnSpLocks/>
          </p:cNvCxnSpPr>
          <p:nvPr/>
        </p:nvCxnSpPr>
        <p:spPr>
          <a:xfrm>
            <a:off x="1011888" y="4556885"/>
            <a:ext cx="4372551" cy="39276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uora yhdysviiva 26">
            <a:extLst>
              <a:ext uri="{FF2B5EF4-FFF2-40B4-BE49-F238E27FC236}">
                <a16:creationId xmlns:a16="http://schemas.microsoft.com/office/drawing/2014/main" id="{EDCC330A-5FCA-4A18-A278-42BBDB324CCE}"/>
              </a:ext>
            </a:extLst>
          </p:cNvPr>
          <p:cNvCxnSpPr>
            <a:cxnSpLocks/>
          </p:cNvCxnSpPr>
          <p:nvPr/>
        </p:nvCxnSpPr>
        <p:spPr>
          <a:xfrm flipV="1">
            <a:off x="5392364" y="4530410"/>
            <a:ext cx="1" cy="1542464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6283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5975" y="14463"/>
            <a:ext cx="8229600" cy="1143000"/>
          </a:xfrm>
        </p:spPr>
        <p:txBody>
          <a:bodyPr/>
          <a:lstStyle/>
          <a:p>
            <a:r>
              <a:rPr lang="fi-FI" dirty="0"/>
              <a:t>Koordinaatisto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5975" y="908721"/>
            <a:ext cx="8229600" cy="2304255"/>
          </a:xfrm>
        </p:spPr>
        <p:txBody>
          <a:bodyPr>
            <a:normAutofit/>
          </a:bodyPr>
          <a:lstStyle/>
          <a:p>
            <a:r>
              <a:rPr lang="fi-FI" i="1" dirty="0"/>
              <a:t>Taulukko</a:t>
            </a:r>
            <a:r>
              <a:rPr lang="fi-FI" dirty="0"/>
              <a:t> on hyvä tapa järjestää paljon tietoa, mutta taulukkoa voi olla vaikea lukea</a:t>
            </a:r>
          </a:p>
          <a:p>
            <a:r>
              <a:rPr lang="fi-FI" i="1" dirty="0"/>
              <a:t>Kuvaaja</a:t>
            </a:r>
            <a:r>
              <a:rPr lang="fi-FI" dirty="0"/>
              <a:t> koordinaatistossa on helppo lukea</a:t>
            </a:r>
          </a:p>
          <a:p>
            <a:pPr lvl="1"/>
            <a:r>
              <a:rPr lang="fi-FI" dirty="0"/>
              <a:t>Koordinaatistoon voi merkitä paljon mittaustuloksia</a:t>
            </a:r>
          </a:p>
          <a:p>
            <a:pPr lvl="1"/>
            <a:r>
              <a:rPr lang="fi-FI" dirty="0"/>
              <a:t>Koordinaatistosta voi päätellä tietoa, jota ei ole mitattu</a:t>
            </a:r>
          </a:p>
        </p:txBody>
      </p:sp>
      <p:graphicFrame>
        <p:nvGraphicFramePr>
          <p:cNvPr id="4" name="Kaavi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4373854"/>
              </p:ext>
            </p:extLst>
          </p:nvPr>
        </p:nvGraphicFramePr>
        <p:xfrm>
          <a:off x="2761456" y="3140968"/>
          <a:ext cx="6275040" cy="35874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Taulukko 5"/>
          <p:cNvGraphicFramePr>
            <a:graphicFrameLocks noGrp="1"/>
          </p:cNvGraphicFramePr>
          <p:nvPr>
            <p:extLst/>
          </p:nvPr>
        </p:nvGraphicFramePr>
        <p:xfrm>
          <a:off x="395536" y="3140968"/>
          <a:ext cx="2304256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128">
                  <a:extLst>
                    <a:ext uri="{9D8B030D-6E8A-4147-A177-3AD203B41FA5}">
                      <a16:colId xmlns:a16="http://schemas.microsoft.com/office/drawing/2014/main" val="2546315527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32518644"/>
                    </a:ext>
                  </a:extLst>
                </a:gridCol>
              </a:tblGrid>
              <a:tr h="329025">
                <a:tc>
                  <a:txBody>
                    <a:bodyPr/>
                    <a:lstStyle/>
                    <a:p>
                      <a:r>
                        <a:rPr lang="fi-FI" dirty="0"/>
                        <a:t>Aika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Lämpötila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5596993"/>
                  </a:ext>
                </a:extLst>
              </a:tr>
              <a:tr h="329025">
                <a:tc>
                  <a:txBody>
                    <a:bodyPr/>
                    <a:lstStyle/>
                    <a:p>
                      <a:r>
                        <a:rPr lang="fi-FI" dirty="0"/>
                        <a:t>0:00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6 °C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7860883"/>
                  </a:ext>
                </a:extLst>
              </a:tr>
              <a:tr h="329025">
                <a:tc>
                  <a:txBody>
                    <a:bodyPr/>
                    <a:lstStyle/>
                    <a:p>
                      <a:r>
                        <a:rPr lang="fi-FI" dirty="0"/>
                        <a:t>3:00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8 °C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0500423"/>
                  </a:ext>
                </a:extLst>
              </a:tr>
              <a:tr h="329025">
                <a:tc>
                  <a:txBody>
                    <a:bodyPr/>
                    <a:lstStyle/>
                    <a:p>
                      <a:r>
                        <a:rPr lang="fi-FI" dirty="0"/>
                        <a:t>6:00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9 °C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4311489"/>
                  </a:ext>
                </a:extLst>
              </a:tr>
              <a:tr h="329025">
                <a:tc>
                  <a:txBody>
                    <a:bodyPr/>
                    <a:lstStyle/>
                    <a:p>
                      <a:r>
                        <a:rPr lang="fi-FI" dirty="0"/>
                        <a:t>9:00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11 °C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7174136"/>
                  </a:ext>
                </a:extLst>
              </a:tr>
              <a:tr h="329025">
                <a:tc>
                  <a:txBody>
                    <a:bodyPr/>
                    <a:lstStyle/>
                    <a:p>
                      <a:r>
                        <a:rPr lang="fi-FI" dirty="0"/>
                        <a:t>12:00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15 °C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2259150"/>
                  </a:ext>
                </a:extLst>
              </a:tr>
              <a:tr h="329025">
                <a:tc>
                  <a:txBody>
                    <a:bodyPr/>
                    <a:lstStyle/>
                    <a:p>
                      <a:r>
                        <a:rPr lang="fi-FI" dirty="0"/>
                        <a:t>15:00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18 °C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6378311"/>
                  </a:ext>
                </a:extLst>
              </a:tr>
              <a:tr h="329025">
                <a:tc>
                  <a:txBody>
                    <a:bodyPr/>
                    <a:lstStyle/>
                    <a:p>
                      <a:r>
                        <a:rPr lang="fi-FI" dirty="0"/>
                        <a:t>18:00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15 °C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7496439"/>
                  </a:ext>
                </a:extLst>
              </a:tr>
              <a:tr h="329025">
                <a:tc>
                  <a:txBody>
                    <a:bodyPr/>
                    <a:lstStyle/>
                    <a:p>
                      <a:r>
                        <a:rPr lang="fi-FI" dirty="0"/>
                        <a:t>21:00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12 °C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0352295"/>
                  </a:ext>
                </a:extLst>
              </a:tr>
              <a:tr h="329025">
                <a:tc>
                  <a:txBody>
                    <a:bodyPr/>
                    <a:lstStyle/>
                    <a:p>
                      <a:r>
                        <a:rPr lang="fi-FI" dirty="0"/>
                        <a:t>24:00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8 °C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12538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8301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Graphic spid="4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ADF5A3D-5D47-4303-8BC3-9A00B9AA5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Harjoitus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9FAFA26-1A8E-4E55-ADCF-3B218F1016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Harjoitusmoniste kuvaajasta ja kuvaajan lukemisesta</a:t>
            </a:r>
          </a:p>
        </p:txBody>
      </p:sp>
    </p:spTree>
    <p:extLst>
      <p:ext uri="{BB962C8B-B14F-4D97-AF65-F5344CB8AC3E}">
        <p14:creationId xmlns:p14="http://schemas.microsoft.com/office/powerpoint/2010/main" val="5018708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4EBA95C-8145-420C-9ABC-21A98572A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Demonstraatio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F081D48-D2FB-4F0A-9F86-456477FB38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Lämpötilakäyrä, kun lämmitetään jäätä</a:t>
            </a:r>
          </a:p>
        </p:txBody>
      </p:sp>
    </p:spTree>
    <p:extLst>
      <p:ext uri="{BB962C8B-B14F-4D97-AF65-F5344CB8AC3E}">
        <p14:creationId xmlns:p14="http://schemas.microsoft.com/office/powerpoint/2010/main" val="17686868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19EC599-A03E-4925-990E-CBBD1DCC4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Tunnin ohjelma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54017D7-E7B2-4E78-9440-789CB41A70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Kotitehtävien tarkastaminen</a:t>
            </a:r>
          </a:p>
          <a:p>
            <a:r>
              <a:rPr lang="fi-FI" dirty="0"/>
              <a:t>Kertausta</a:t>
            </a:r>
          </a:p>
          <a:p>
            <a:r>
              <a:rPr lang="fi-FI" dirty="0"/>
              <a:t>Suure ja yksikkö</a:t>
            </a:r>
          </a:p>
          <a:p>
            <a:r>
              <a:rPr lang="fi-FI" dirty="0"/>
              <a:t>Koordinaatisto </a:t>
            </a:r>
            <a:r>
              <a:rPr lang="fi-FI"/>
              <a:t>ja kuvaaja</a:t>
            </a:r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312711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196A3B6-D696-4EBB-B70D-5B1B940A5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2" y="3201"/>
            <a:ext cx="3770476" cy="819760"/>
          </a:xfrm>
        </p:spPr>
        <p:txBody>
          <a:bodyPr/>
          <a:lstStyle/>
          <a:p>
            <a:r>
              <a:rPr lang="fi-FI" dirty="0"/>
              <a:t>Kertaustehtävä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FF9F81F-00A1-415C-BDDD-24E8F7B321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10" y="719062"/>
            <a:ext cx="7886700" cy="457200"/>
          </a:xfrm>
        </p:spPr>
        <p:txBody>
          <a:bodyPr>
            <a:normAutofit lnSpcReduction="10000"/>
          </a:bodyPr>
          <a:lstStyle/>
          <a:p>
            <a:r>
              <a:rPr lang="fi-FI" dirty="0"/>
              <a:t>Keksi kuvateksti. Käytä kuvaa ja annettuja sanoja.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CA74AF36-DB4E-4DDD-B03A-E0D608A3FE6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172949"/>
            <a:ext cx="2880000" cy="2880000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713DBEA1-CFC4-4B28-A8B4-DB9D326A94E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8854" y="1172949"/>
            <a:ext cx="2880000" cy="288000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1D2E1E1D-83E7-4B0C-B2CF-F5E72FD9C10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40345" y="3861261"/>
            <a:ext cx="2880000" cy="2880000"/>
          </a:xfrm>
          <a:prstGeom prst="rect">
            <a:avLst/>
          </a:prstGeom>
        </p:spPr>
      </p:pic>
      <p:sp>
        <p:nvSpPr>
          <p:cNvPr id="14" name="Tekstiruutu 13">
            <a:extLst>
              <a:ext uri="{FF2B5EF4-FFF2-40B4-BE49-F238E27FC236}">
                <a16:creationId xmlns:a16="http://schemas.microsoft.com/office/drawing/2014/main" id="{C4030C0B-E0E2-4BCF-9634-BB247B429EDD}"/>
              </a:ext>
            </a:extLst>
          </p:cNvPr>
          <p:cNvSpPr txBox="1"/>
          <p:nvPr/>
        </p:nvSpPr>
        <p:spPr>
          <a:xfrm>
            <a:off x="4759195" y="3207494"/>
            <a:ext cx="2535502" cy="461665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none" rtlCol="0">
            <a:spAutoFit/>
          </a:bodyPr>
          <a:lstStyle/>
          <a:p>
            <a:r>
              <a:rPr lang="fi-FI" sz="2400" i="1" dirty="0"/>
              <a:t>neste, sulamispiste</a:t>
            </a:r>
          </a:p>
        </p:txBody>
      </p:sp>
      <p:sp>
        <p:nvSpPr>
          <p:cNvPr id="15" name="Tekstiruutu 14">
            <a:extLst>
              <a:ext uri="{FF2B5EF4-FFF2-40B4-BE49-F238E27FC236}">
                <a16:creationId xmlns:a16="http://schemas.microsoft.com/office/drawing/2014/main" id="{A881ABF2-1453-4205-BA11-9244E28B7AF6}"/>
              </a:ext>
            </a:extLst>
          </p:cNvPr>
          <p:cNvSpPr txBox="1"/>
          <p:nvPr/>
        </p:nvSpPr>
        <p:spPr>
          <a:xfrm>
            <a:off x="2156971" y="3015161"/>
            <a:ext cx="881973" cy="461665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none" rtlCol="0">
            <a:spAutoFit/>
          </a:bodyPr>
          <a:lstStyle/>
          <a:p>
            <a:r>
              <a:rPr lang="fi-FI" sz="2400" i="1" dirty="0"/>
              <a:t>johde</a:t>
            </a:r>
          </a:p>
        </p:txBody>
      </p:sp>
      <p:sp>
        <p:nvSpPr>
          <p:cNvPr id="19" name="Tekstiruutu 18">
            <a:extLst>
              <a:ext uri="{FF2B5EF4-FFF2-40B4-BE49-F238E27FC236}">
                <a16:creationId xmlns:a16="http://schemas.microsoft.com/office/drawing/2014/main" id="{7BDA1CAF-A5DB-48AA-AA73-FC35838EDC20}"/>
              </a:ext>
            </a:extLst>
          </p:cNvPr>
          <p:cNvSpPr txBox="1"/>
          <p:nvPr/>
        </p:nvSpPr>
        <p:spPr>
          <a:xfrm>
            <a:off x="7380345" y="6138938"/>
            <a:ext cx="1159998" cy="461665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none" rtlCol="0">
            <a:spAutoFit/>
          </a:bodyPr>
          <a:lstStyle/>
          <a:p>
            <a:r>
              <a:rPr lang="fi-FI" sz="2400" i="1" dirty="0"/>
              <a:t>alkoholi</a:t>
            </a:r>
          </a:p>
        </p:txBody>
      </p:sp>
      <p:pic>
        <p:nvPicPr>
          <p:cNvPr id="23" name="Kuva 22">
            <a:extLst>
              <a:ext uri="{FF2B5EF4-FFF2-40B4-BE49-F238E27FC236}">
                <a16:creationId xmlns:a16="http://schemas.microsoft.com/office/drawing/2014/main" id="{5516EE65-2378-4B5F-8AD9-BDB432701193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766" y="3861261"/>
            <a:ext cx="4809897" cy="2880000"/>
          </a:xfrm>
          <a:prstGeom prst="rect">
            <a:avLst/>
          </a:prstGeom>
        </p:spPr>
      </p:pic>
      <p:sp>
        <p:nvSpPr>
          <p:cNvPr id="18" name="Tekstiruutu 17">
            <a:extLst>
              <a:ext uri="{FF2B5EF4-FFF2-40B4-BE49-F238E27FC236}">
                <a16:creationId xmlns:a16="http://schemas.microsoft.com/office/drawing/2014/main" id="{42E98CA0-EF5E-4CB9-B544-8875E35AE8DA}"/>
              </a:ext>
            </a:extLst>
          </p:cNvPr>
          <p:cNvSpPr txBox="1"/>
          <p:nvPr/>
        </p:nvSpPr>
        <p:spPr>
          <a:xfrm>
            <a:off x="2951297" y="6138938"/>
            <a:ext cx="2127249" cy="461665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none" rtlCol="0">
            <a:spAutoFit/>
          </a:bodyPr>
          <a:lstStyle/>
          <a:p>
            <a:r>
              <a:rPr lang="fi-FI" sz="2400" i="1" dirty="0"/>
              <a:t>indikaattori, pH</a:t>
            </a:r>
          </a:p>
        </p:txBody>
      </p:sp>
    </p:spTree>
    <p:extLst>
      <p:ext uri="{BB962C8B-B14F-4D97-AF65-F5344CB8AC3E}">
        <p14:creationId xmlns:p14="http://schemas.microsoft.com/office/powerpoint/2010/main" val="3918940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9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Harjoitus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76672"/>
          </a:xfrm>
        </p:spPr>
        <p:txBody>
          <a:bodyPr/>
          <a:lstStyle/>
          <a:p>
            <a:r>
              <a:rPr lang="fi-FI" dirty="0"/>
              <a:t>Kumpi kaupunki on lämpimämpi?</a:t>
            </a: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2132856"/>
            <a:ext cx="5256584" cy="4561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571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Harjoitus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76672"/>
          </a:xfrm>
        </p:spPr>
        <p:txBody>
          <a:bodyPr/>
          <a:lstStyle/>
          <a:p>
            <a:r>
              <a:rPr lang="fi-FI" dirty="0"/>
              <a:t>Mikä kuva on kaunein?</a:t>
            </a:r>
          </a:p>
          <a:p>
            <a:endParaRPr lang="fi-FI" dirty="0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A2B21214-80EC-4B68-A315-E066CA72107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9886" y="2276871"/>
            <a:ext cx="2880000" cy="2880000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EF67B143-AC40-447B-99E0-09519DAA9E8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32000" y="2276871"/>
            <a:ext cx="2880000" cy="2880000"/>
          </a:xfrm>
          <a:prstGeom prst="rect">
            <a:avLst/>
          </a:prstGeom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DD7E21C6-E399-4A5D-8E61-A663761F7C3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34114" y="2276871"/>
            <a:ext cx="2880000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92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28650" y="204952"/>
            <a:ext cx="7886700" cy="1325563"/>
          </a:xfrm>
        </p:spPr>
        <p:txBody>
          <a:bodyPr/>
          <a:lstStyle/>
          <a:p>
            <a:r>
              <a:rPr lang="fi-FI" dirty="0"/>
              <a:t>Harjoitus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490471"/>
            <a:ext cx="8229600" cy="748680"/>
          </a:xfrm>
        </p:spPr>
        <p:txBody>
          <a:bodyPr/>
          <a:lstStyle/>
          <a:p>
            <a:r>
              <a:rPr lang="fi-FI" dirty="0"/>
              <a:t>Kumpi kauppa on halvempi?</a:t>
            </a:r>
          </a:p>
        </p:txBody>
      </p:sp>
      <p:sp>
        <p:nvSpPr>
          <p:cNvPr id="4" name="Suorakulmio 3"/>
          <p:cNvSpPr/>
          <p:nvPr/>
        </p:nvSpPr>
        <p:spPr>
          <a:xfrm rot="21157006">
            <a:off x="346275" y="2428694"/>
            <a:ext cx="4653060" cy="2248774"/>
          </a:xfrm>
          <a:prstGeom prst="rect">
            <a:avLst/>
          </a:prstGeom>
          <a:solidFill>
            <a:srgbClr val="FFFF00"/>
          </a:solidFill>
          <a:ln w="635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4000" b="1" dirty="0">
                <a:solidFill>
                  <a:srgbClr val="FF0000"/>
                </a:solidFill>
              </a:rPr>
              <a:t>4 kyynärää kangasta</a:t>
            </a:r>
          </a:p>
          <a:p>
            <a:pPr algn="ctr"/>
            <a:r>
              <a:rPr lang="fi-FI" sz="4000" b="1" dirty="0">
                <a:solidFill>
                  <a:srgbClr val="FF0000"/>
                </a:solidFill>
              </a:rPr>
              <a:t>HALPA HINTA</a:t>
            </a:r>
          </a:p>
          <a:p>
            <a:pPr algn="ctr"/>
            <a:r>
              <a:rPr lang="fi-FI" sz="4000" b="1" dirty="0">
                <a:solidFill>
                  <a:srgbClr val="FF0000"/>
                </a:solidFill>
              </a:rPr>
              <a:t>VAIN TÄNÄÄN 20 € !</a:t>
            </a:r>
          </a:p>
        </p:txBody>
      </p:sp>
      <p:sp>
        <p:nvSpPr>
          <p:cNvPr id="5" name="Suorakulmio 4"/>
          <p:cNvSpPr/>
          <p:nvPr/>
        </p:nvSpPr>
        <p:spPr>
          <a:xfrm rot="1270083">
            <a:off x="4780989" y="3516706"/>
            <a:ext cx="4011221" cy="2590692"/>
          </a:xfrm>
          <a:prstGeom prst="rect">
            <a:avLst/>
          </a:prstGeom>
          <a:solidFill>
            <a:srgbClr val="FF66CC"/>
          </a:solidFill>
          <a:ln w="63500" cmpd="dbl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4000" b="1" dirty="0">
                <a:solidFill>
                  <a:schemeClr val="tx1"/>
                </a:solidFill>
              </a:rPr>
              <a:t>ALE! ALE! ALE!</a:t>
            </a:r>
          </a:p>
          <a:p>
            <a:pPr algn="ctr"/>
            <a:r>
              <a:rPr lang="fi-FI" sz="4000" b="1" dirty="0">
                <a:solidFill>
                  <a:schemeClr val="tx1"/>
                </a:solidFill>
              </a:rPr>
              <a:t>12 vaaksaa kangasta</a:t>
            </a:r>
          </a:p>
          <a:p>
            <a:pPr algn="ctr"/>
            <a:r>
              <a:rPr lang="fi-FI" sz="4000" b="1" dirty="0">
                <a:solidFill>
                  <a:schemeClr val="tx1"/>
                </a:solidFill>
              </a:rPr>
              <a:t>20 € !!!</a:t>
            </a:r>
          </a:p>
        </p:txBody>
      </p:sp>
    </p:spTree>
    <p:extLst>
      <p:ext uri="{BB962C8B-B14F-4D97-AF65-F5344CB8AC3E}">
        <p14:creationId xmlns:p14="http://schemas.microsoft.com/office/powerpoint/2010/main" val="2252224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Suure ja yksikkö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/>
              <a:t>Luonnontieteessä pitää mitata tarkasti</a:t>
            </a:r>
          </a:p>
          <a:p>
            <a:r>
              <a:rPr lang="fi-FI" dirty="0"/>
              <a:t>Asia, jota voi mitata, on </a:t>
            </a:r>
            <a:r>
              <a:rPr lang="fi-FI" i="1" dirty="0"/>
              <a:t>suure </a:t>
            </a:r>
            <a:endParaRPr lang="fi-FI" dirty="0"/>
          </a:p>
          <a:p>
            <a:pPr lvl="1"/>
            <a:r>
              <a:rPr lang="fi-FI" dirty="0"/>
              <a:t>suure : suureen : suuretta</a:t>
            </a:r>
            <a:endParaRPr lang="fi-FI" i="1" dirty="0"/>
          </a:p>
          <a:p>
            <a:pPr lvl="1"/>
            <a:r>
              <a:rPr lang="fi-FI" dirty="0"/>
              <a:t>Esim. aika, lämpötila, pituus, jännite ja massa</a:t>
            </a:r>
          </a:p>
          <a:p>
            <a:r>
              <a:rPr lang="fi-FI" dirty="0"/>
              <a:t>Mittauksia voi verrata, jos kaikki käyttävät yhteistä </a:t>
            </a:r>
            <a:r>
              <a:rPr lang="fi-FI" i="1" dirty="0"/>
              <a:t>yksikköä</a:t>
            </a:r>
          </a:p>
          <a:p>
            <a:pPr lvl="1"/>
            <a:r>
              <a:rPr lang="fi-FI" dirty="0"/>
              <a:t>Ajan yksikkö on sekunti</a:t>
            </a:r>
          </a:p>
          <a:p>
            <a:pPr lvl="1"/>
            <a:r>
              <a:rPr lang="fi-FI" dirty="0"/>
              <a:t>Lämpötilan yksikkö on Celsius-aste</a:t>
            </a:r>
          </a:p>
          <a:p>
            <a:pPr lvl="1"/>
            <a:r>
              <a:rPr lang="fi-FI" dirty="0"/>
              <a:t>Pituuden yksikkö on metri</a:t>
            </a:r>
          </a:p>
          <a:p>
            <a:pPr lvl="1"/>
            <a:r>
              <a:rPr lang="fi-FI" dirty="0"/>
              <a:t>Massan yksikkö on kilogramma</a:t>
            </a:r>
          </a:p>
          <a:p>
            <a:pPr lvl="1"/>
            <a:r>
              <a:rPr lang="fi-FI" dirty="0"/>
              <a:t>Jännitteen yksikkö on voltti</a:t>
            </a:r>
          </a:p>
          <a:p>
            <a:pPr lvl="1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68926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5599EF6-07AD-493F-A449-9AA21BF1E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Harjoitus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3BBE43F-3B4C-4026-9EB0-CDAE57C844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Järjestä suureet ja yksiköt</a:t>
            </a:r>
          </a:p>
        </p:txBody>
      </p:sp>
    </p:spTree>
    <p:extLst>
      <p:ext uri="{BB962C8B-B14F-4D97-AF65-F5344CB8AC3E}">
        <p14:creationId xmlns:p14="http://schemas.microsoft.com/office/powerpoint/2010/main" val="28718667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2D1091D-0820-4A6B-B773-CD8147A89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Lämpötilakuvaaja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AC0E81B-2C81-4897-BEF2-D27BF127C9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1948353"/>
          </a:xfrm>
        </p:spPr>
        <p:txBody>
          <a:bodyPr>
            <a:normAutofit fontScale="70000" lnSpcReduction="20000"/>
          </a:bodyPr>
          <a:lstStyle/>
          <a:p>
            <a:r>
              <a:rPr lang="fi-FI" dirty="0"/>
              <a:t>Katsotaan kuvaajaa osoitteessa:</a:t>
            </a:r>
          </a:p>
          <a:p>
            <a:pPr lvl="1"/>
            <a:r>
              <a:rPr lang="fi-FI" dirty="0">
                <a:hlinkClick r:id="rId2"/>
              </a:rPr>
              <a:t>http://ilmatieteenlaitos.fi/viimeisen-30-vrk-saa</a:t>
            </a:r>
            <a:endParaRPr lang="fi-FI" dirty="0"/>
          </a:p>
          <a:p>
            <a:r>
              <a:rPr lang="fi-FI" dirty="0"/>
              <a:t>Mittaustulokset on merkitty </a:t>
            </a:r>
            <a:r>
              <a:rPr lang="fi-FI" i="1" dirty="0"/>
              <a:t>koordinaatistoon</a:t>
            </a:r>
          </a:p>
          <a:p>
            <a:r>
              <a:rPr lang="fi-FI" dirty="0"/>
              <a:t>Koordinaatiston </a:t>
            </a:r>
            <a:r>
              <a:rPr lang="fi-FI" i="1" dirty="0"/>
              <a:t>vaaka-akselilla</a:t>
            </a:r>
            <a:r>
              <a:rPr lang="fi-FI" dirty="0"/>
              <a:t> on aika </a:t>
            </a:r>
          </a:p>
          <a:p>
            <a:r>
              <a:rPr lang="fi-FI" dirty="0"/>
              <a:t>Koordinaatiston </a:t>
            </a:r>
            <a:r>
              <a:rPr lang="fi-FI" i="1" dirty="0"/>
              <a:t>pystyakselilla</a:t>
            </a:r>
            <a:r>
              <a:rPr lang="fi-FI" dirty="0"/>
              <a:t> on lämpötila</a:t>
            </a:r>
            <a:endParaRPr lang="fi-FI" i="1" dirty="0"/>
          </a:p>
          <a:p>
            <a:r>
              <a:rPr lang="fi-FI" dirty="0"/>
              <a:t>Kun mittaustulokset yhdistää viivalla, syntyy </a:t>
            </a:r>
            <a:r>
              <a:rPr lang="fi-FI" i="1" dirty="0"/>
              <a:t>kuvaaja</a:t>
            </a:r>
          </a:p>
        </p:txBody>
      </p:sp>
      <p:graphicFrame>
        <p:nvGraphicFramePr>
          <p:cNvPr id="4" name="Kaavio 3">
            <a:extLst>
              <a:ext uri="{FF2B5EF4-FFF2-40B4-BE49-F238E27FC236}">
                <a16:creationId xmlns:a16="http://schemas.microsoft.com/office/drawing/2014/main" id="{667667BD-4552-457C-AFC7-ECFE8BCCAC3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7389467"/>
              </p:ext>
            </p:extLst>
          </p:nvPr>
        </p:nvGraphicFramePr>
        <p:xfrm>
          <a:off x="1387533" y="3713364"/>
          <a:ext cx="6019800" cy="30556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Vapaamuotoinen: Muoto 4">
            <a:extLst>
              <a:ext uri="{FF2B5EF4-FFF2-40B4-BE49-F238E27FC236}">
                <a16:creationId xmlns:a16="http://schemas.microsoft.com/office/drawing/2014/main" id="{84495F92-0351-458B-8959-72615C8F36DC}"/>
              </a:ext>
            </a:extLst>
          </p:cNvPr>
          <p:cNvSpPr/>
          <p:nvPr/>
        </p:nvSpPr>
        <p:spPr>
          <a:xfrm>
            <a:off x="1945178" y="4572000"/>
            <a:ext cx="5261957" cy="1221971"/>
          </a:xfrm>
          <a:custGeom>
            <a:avLst/>
            <a:gdLst>
              <a:gd name="connsiteX0" fmla="*/ 0 w 5261957"/>
              <a:gd name="connsiteY0" fmla="*/ 1221971 h 1221971"/>
              <a:gd name="connsiteX1" fmla="*/ 357447 w 5261957"/>
              <a:gd name="connsiteY1" fmla="*/ 1088967 h 1221971"/>
              <a:gd name="connsiteX2" fmla="*/ 1371600 w 5261957"/>
              <a:gd name="connsiteY2" fmla="*/ 814647 h 1221971"/>
              <a:gd name="connsiteX3" fmla="*/ 1778924 w 5261957"/>
              <a:gd name="connsiteY3" fmla="*/ 415636 h 1221971"/>
              <a:gd name="connsiteX4" fmla="*/ 2651760 w 5261957"/>
              <a:gd name="connsiteY4" fmla="*/ 0 h 1221971"/>
              <a:gd name="connsiteX5" fmla="*/ 3516284 w 5261957"/>
              <a:gd name="connsiteY5" fmla="*/ 415636 h 1221971"/>
              <a:gd name="connsiteX6" fmla="*/ 4397433 w 5261957"/>
              <a:gd name="connsiteY6" fmla="*/ 631767 h 1221971"/>
              <a:gd name="connsiteX7" fmla="*/ 5261957 w 5261957"/>
              <a:gd name="connsiteY7" fmla="*/ 1005840 h 1221971"/>
              <a:gd name="connsiteX8" fmla="*/ 5261957 w 5261957"/>
              <a:gd name="connsiteY8" fmla="*/ 1005840 h 1221971"/>
              <a:gd name="connsiteX0" fmla="*/ 0 w 5261957"/>
              <a:gd name="connsiteY0" fmla="*/ 1221971 h 1221971"/>
              <a:gd name="connsiteX1" fmla="*/ 357447 w 5261957"/>
              <a:gd name="connsiteY1" fmla="*/ 1088967 h 1221971"/>
              <a:gd name="connsiteX2" fmla="*/ 890551 w 5261957"/>
              <a:gd name="connsiteY2" fmla="*/ 957943 h 1221971"/>
              <a:gd name="connsiteX3" fmla="*/ 1371600 w 5261957"/>
              <a:gd name="connsiteY3" fmla="*/ 814647 h 1221971"/>
              <a:gd name="connsiteX4" fmla="*/ 1778924 w 5261957"/>
              <a:gd name="connsiteY4" fmla="*/ 415636 h 1221971"/>
              <a:gd name="connsiteX5" fmla="*/ 2651760 w 5261957"/>
              <a:gd name="connsiteY5" fmla="*/ 0 h 1221971"/>
              <a:gd name="connsiteX6" fmla="*/ 3516284 w 5261957"/>
              <a:gd name="connsiteY6" fmla="*/ 415636 h 1221971"/>
              <a:gd name="connsiteX7" fmla="*/ 4397433 w 5261957"/>
              <a:gd name="connsiteY7" fmla="*/ 631767 h 1221971"/>
              <a:gd name="connsiteX8" fmla="*/ 5261957 w 5261957"/>
              <a:gd name="connsiteY8" fmla="*/ 1005840 h 1221971"/>
              <a:gd name="connsiteX9" fmla="*/ 5261957 w 5261957"/>
              <a:gd name="connsiteY9" fmla="*/ 1005840 h 1221971"/>
              <a:gd name="connsiteX0" fmla="*/ 0 w 5261957"/>
              <a:gd name="connsiteY0" fmla="*/ 1221971 h 1221971"/>
              <a:gd name="connsiteX1" fmla="*/ 357447 w 5261957"/>
              <a:gd name="connsiteY1" fmla="*/ 1088967 h 1221971"/>
              <a:gd name="connsiteX2" fmla="*/ 890551 w 5261957"/>
              <a:gd name="connsiteY2" fmla="*/ 1028700 h 1221971"/>
              <a:gd name="connsiteX3" fmla="*/ 1371600 w 5261957"/>
              <a:gd name="connsiteY3" fmla="*/ 814647 h 1221971"/>
              <a:gd name="connsiteX4" fmla="*/ 1778924 w 5261957"/>
              <a:gd name="connsiteY4" fmla="*/ 415636 h 1221971"/>
              <a:gd name="connsiteX5" fmla="*/ 2651760 w 5261957"/>
              <a:gd name="connsiteY5" fmla="*/ 0 h 1221971"/>
              <a:gd name="connsiteX6" fmla="*/ 3516284 w 5261957"/>
              <a:gd name="connsiteY6" fmla="*/ 415636 h 1221971"/>
              <a:gd name="connsiteX7" fmla="*/ 4397433 w 5261957"/>
              <a:gd name="connsiteY7" fmla="*/ 631767 h 1221971"/>
              <a:gd name="connsiteX8" fmla="*/ 5261957 w 5261957"/>
              <a:gd name="connsiteY8" fmla="*/ 1005840 h 1221971"/>
              <a:gd name="connsiteX9" fmla="*/ 5261957 w 5261957"/>
              <a:gd name="connsiteY9" fmla="*/ 1005840 h 1221971"/>
              <a:gd name="connsiteX0" fmla="*/ 0 w 5261957"/>
              <a:gd name="connsiteY0" fmla="*/ 1221971 h 1221971"/>
              <a:gd name="connsiteX1" fmla="*/ 357447 w 5261957"/>
              <a:gd name="connsiteY1" fmla="*/ 1088967 h 1221971"/>
              <a:gd name="connsiteX2" fmla="*/ 890551 w 5261957"/>
              <a:gd name="connsiteY2" fmla="*/ 1028700 h 1221971"/>
              <a:gd name="connsiteX3" fmla="*/ 1371600 w 5261957"/>
              <a:gd name="connsiteY3" fmla="*/ 814647 h 1221971"/>
              <a:gd name="connsiteX4" fmla="*/ 1778924 w 5261957"/>
              <a:gd name="connsiteY4" fmla="*/ 415636 h 1221971"/>
              <a:gd name="connsiteX5" fmla="*/ 2651760 w 5261957"/>
              <a:gd name="connsiteY5" fmla="*/ 0 h 1221971"/>
              <a:gd name="connsiteX6" fmla="*/ 3516284 w 5261957"/>
              <a:gd name="connsiteY6" fmla="*/ 415636 h 1221971"/>
              <a:gd name="connsiteX7" fmla="*/ 4397433 w 5261957"/>
              <a:gd name="connsiteY7" fmla="*/ 631767 h 1221971"/>
              <a:gd name="connsiteX8" fmla="*/ 5261957 w 5261957"/>
              <a:gd name="connsiteY8" fmla="*/ 1005840 h 1221971"/>
              <a:gd name="connsiteX9" fmla="*/ 5261957 w 5261957"/>
              <a:gd name="connsiteY9" fmla="*/ 1005840 h 1221971"/>
              <a:gd name="connsiteX0" fmla="*/ 0 w 5261957"/>
              <a:gd name="connsiteY0" fmla="*/ 1221971 h 1221971"/>
              <a:gd name="connsiteX1" fmla="*/ 390104 w 5261957"/>
              <a:gd name="connsiteY1" fmla="*/ 1121624 h 1221971"/>
              <a:gd name="connsiteX2" fmla="*/ 890551 w 5261957"/>
              <a:gd name="connsiteY2" fmla="*/ 1028700 h 1221971"/>
              <a:gd name="connsiteX3" fmla="*/ 1371600 w 5261957"/>
              <a:gd name="connsiteY3" fmla="*/ 814647 h 1221971"/>
              <a:gd name="connsiteX4" fmla="*/ 1778924 w 5261957"/>
              <a:gd name="connsiteY4" fmla="*/ 415636 h 1221971"/>
              <a:gd name="connsiteX5" fmla="*/ 2651760 w 5261957"/>
              <a:gd name="connsiteY5" fmla="*/ 0 h 1221971"/>
              <a:gd name="connsiteX6" fmla="*/ 3516284 w 5261957"/>
              <a:gd name="connsiteY6" fmla="*/ 415636 h 1221971"/>
              <a:gd name="connsiteX7" fmla="*/ 4397433 w 5261957"/>
              <a:gd name="connsiteY7" fmla="*/ 631767 h 1221971"/>
              <a:gd name="connsiteX8" fmla="*/ 5261957 w 5261957"/>
              <a:gd name="connsiteY8" fmla="*/ 1005840 h 1221971"/>
              <a:gd name="connsiteX9" fmla="*/ 5261957 w 5261957"/>
              <a:gd name="connsiteY9" fmla="*/ 1005840 h 1221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61957" h="1221971">
                <a:moveTo>
                  <a:pt x="0" y="1221971"/>
                </a:moveTo>
                <a:cubicBezTo>
                  <a:pt x="64423" y="1189412"/>
                  <a:pt x="241679" y="1153836"/>
                  <a:pt x="390104" y="1121624"/>
                </a:cubicBezTo>
                <a:cubicBezTo>
                  <a:pt x="538529" y="1089412"/>
                  <a:pt x="721526" y="1074420"/>
                  <a:pt x="890551" y="1028700"/>
                </a:cubicBezTo>
                <a:cubicBezTo>
                  <a:pt x="1059576" y="982980"/>
                  <a:pt x="1223538" y="916824"/>
                  <a:pt x="1371600" y="814647"/>
                </a:cubicBezTo>
                <a:cubicBezTo>
                  <a:pt x="1519662" y="712470"/>
                  <a:pt x="1565564" y="551410"/>
                  <a:pt x="1778924" y="415636"/>
                </a:cubicBezTo>
                <a:cubicBezTo>
                  <a:pt x="1992284" y="279861"/>
                  <a:pt x="2362200" y="0"/>
                  <a:pt x="2651760" y="0"/>
                </a:cubicBezTo>
                <a:cubicBezTo>
                  <a:pt x="2941320" y="0"/>
                  <a:pt x="3225339" y="310342"/>
                  <a:pt x="3516284" y="415636"/>
                </a:cubicBezTo>
                <a:cubicBezTo>
                  <a:pt x="3807229" y="520930"/>
                  <a:pt x="4106488" y="533400"/>
                  <a:pt x="4397433" y="631767"/>
                </a:cubicBezTo>
                <a:cubicBezTo>
                  <a:pt x="4688379" y="730134"/>
                  <a:pt x="5261957" y="1005840"/>
                  <a:pt x="5261957" y="1005840"/>
                </a:cubicBezTo>
                <a:lnTo>
                  <a:pt x="5261957" y="1005840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Kertomerkki 5">
            <a:extLst>
              <a:ext uri="{FF2B5EF4-FFF2-40B4-BE49-F238E27FC236}">
                <a16:creationId xmlns:a16="http://schemas.microsoft.com/office/drawing/2014/main" id="{24284210-DFF4-4DCB-A1C7-0527F45439DC}"/>
              </a:ext>
            </a:extLst>
          </p:cNvPr>
          <p:cNvSpPr/>
          <p:nvPr/>
        </p:nvSpPr>
        <p:spPr>
          <a:xfrm>
            <a:off x="1852649" y="5690556"/>
            <a:ext cx="185057" cy="206829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Kertomerkki 6">
            <a:extLst>
              <a:ext uri="{FF2B5EF4-FFF2-40B4-BE49-F238E27FC236}">
                <a16:creationId xmlns:a16="http://schemas.microsoft.com/office/drawing/2014/main" id="{286E0A52-F697-45A3-A372-5365362BD612}"/>
              </a:ext>
            </a:extLst>
          </p:cNvPr>
          <p:cNvSpPr/>
          <p:nvPr/>
        </p:nvSpPr>
        <p:spPr>
          <a:xfrm>
            <a:off x="3180706" y="5282341"/>
            <a:ext cx="185057" cy="206829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Kertomerkki 7">
            <a:extLst>
              <a:ext uri="{FF2B5EF4-FFF2-40B4-BE49-F238E27FC236}">
                <a16:creationId xmlns:a16="http://schemas.microsoft.com/office/drawing/2014/main" id="{4FFD4A4A-A4D4-49F2-AAB0-E85CEF7D1A26}"/>
              </a:ext>
            </a:extLst>
          </p:cNvPr>
          <p:cNvSpPr/>
          <p:nvPr/>
        </p:nvSpPr>
        <p:spPr>
          <a:xfrm>
            <a:off x="3621577" y="4890455"/>
            <a:ext cx="185057" cy="206829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Kertomerkki 8">
            <a:extLst>
              <a:ext uri="{FF2B5EF4-FFF2-40B4-BE49-F238E27FC236}">
                <a16:creationId xmlns:a16="http://schemas.microsoft.com/office/drawing/2014/main" id="{03FEF20F-6DAE-43AA-97C6-2DB66B92CC36}"/>
              </a:ext>
            </a:extLst>
          </p:cNvPr>
          <p:cNvSpPr/>
          <p:nvPr/>
        </p:nvSpPr>
        <p:spPr>
          <a:xfrm>
            <a:off x="4479471" y="4471381"/>
            <a:ext cx="185057" cy="206829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Kertomerkki 9">
            <a:extLst>
              <a:ext uri="{FF2B5EF4-FFF2-40B4-BE49-F238E27FC236}">
                <a16:creationId xmlns:a16="http://schemas.microsoft.com/office/drawing/2014/main" id="{2017720D-9699-4ED1-9A77-072152F3C500}"/>
              </a:ext>
            </a:extLst>
          </p:cNvPr>
          <p:cNvSpPr/>
          <p:nvPr/>
        </p:nvSpPr>
        <p:spPr>
          <a:xfrm>
            <a:off x="5389268" y="4890455"/>
            <a:ext cx="185057" cy="206829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Kertomerkki 10">
            <a:extLst>
              <a:ext uri="{FF2B5EF4-FFF2-40B4-BE49-F238E27FC236}">
                <a16:creationId xmlns:a16="http://schemas.microsoft.com/office/drawing/2014/main" id="{5830F03E-91D2-4A92-A3B4-2B60562E247A}"/>
              </a:ext>
            </a:extLst>
          </p:cNvPr>
          <p:cNvSpPr/>
          <p:nvPr/>
        </p:nvSpPr>
        <p:spPr>
          <a:xfrm>
            <a:off x="6240679" y="5097284"/>
            <a:ext cx="185057" cy="206829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Kertomerkki 11">
            <a:extLst>
              <a:ext uri="{FF2B5EF4-FFF2-40B4-BE49-F238E27FC236}">
                <a16:creationId xmlns:a16="http://schemas.microsoft.com/office/drawing/2014/main" id="{88A3B02D-606D-479C-B5FD-E148D94B5A52}"/>
              </a:ext>
            </a:extLst>
          </p:cNvPr>
          <p:cNvSpPr/>
          <p:nvPr/>
        </p:nvSpPr>
        <p:spPr>
          <a:xfrm>
            <a:off x="7114606" y="5454888"/>
            <a:ext cx="185057" cy="206829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Kertomerkki 12">
            <a:extLst>
              <a:ext uri="{FF2B5EF4-FFF2-40B4-BE49-F238E27FC236}">
                <a16:creationId xmlns:a16="http://schemas.microsoft.com/office/drawing/2014/main" id="{494D72C0-2C3E-4F26-80D0-97D025AA0D9E}"/>
              </a:ext>
            </a:extLst>
          </p:cNvPr>
          <p:cNvSpPr/>
          <p:nvPr/>
        </p:nvSpPr>
        <p:spPr>
          <a:xfrm>
            <a:off x="2748444" y="5503923"/>
            <a:ext cx="185057" cy="206829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41616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500"/>
                            </p:stCondLst>
                            <p:childTnLst>
                              <p:par>
                                <p:cTn id="7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000"/>
                            </p:stCondLst>
                            <p:childTnLst>
                              <p:par>
                                <p:cTn id="7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500"/>
                            </p:stCondLst>
                            <p:childTnLst>
                              <p:par>
                                <p:cTn id="8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0"/>
                            </p:stCondLst>
                            <p:childTnLst>
                              <p:par>
                                <p:cTn id="8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500"/>
                            </p:stCondLst>
                            <p:childTnLst>
                              <p:par>
                                <p:cTn id="8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6000"/>
                            </p:stCondLst>
                            <p:childTnLst>
                              <p:par>
                                <p:cTn id="9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500"/>
                            </p:stCondLst>
                            <p:childTnLst>
                              <p:par>
                                <p:cTn id="9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7000"/>
                            </p:stCondLst>
                            <p:childTnLst>
                              <p:par>
                                <p:cTn id="10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Graphic spid="4" grpId="0">
        <p:bldAsOne/>
      </p:bldGraphic>
      <p:bldP spid="5" grpId="0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</p:bldLst>
  </p:timing>
</p:sld>
</file>

<file path=ppt/theme/theme1.xml><?xml version="1.0" encoding="utf-8"?>
<a:theme xmlns:a="http://schemas.openxmlformats.org/drawingml/2006/main" name="Office-teema">
  <a:themeElements>
    <a:clrScheme name="Office-te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202</TotalTime>
  <Words>325</Words>
  <Application>Microsoft Office PowerPoint</Application>
  <PresentationFormat>Näytössä katseltava diaesitys (4:3)</PresentationFormat>
  <Paragraphs>103</Paragraphs>
  <Slides>13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Office-teema</vt:lpstr>
      <vt:lpstr>Lämpötila ja koordinaatisto</vt:lpstr>
      <vt:lpstr>Tunnin ohjelma</vt:lpstr>
      <vt:lpstr>Kertaustehtävä</vt:lpstr>
      <vt:lpstr>Harjoitus</vt:lpstr>
      <vt:lpstr>Harjoitus</vt:lpstr>
      <vt:lpstr>Harjoitus</vt:lpstr>
      <vt:lpstr>Suure ja yksikkö</vt:lpstr>
      <vt:lpstr>Harjoitus</vt:lpstr>
      <vt:lpstr>Lämpötilakuvaaja</vt:lpstr>
      <vt:lpstr>Esimerkki</vt:lpstr>
      <vt:lpstr>Koordinaatisto</vt:lpstr>
      <vt:lpstr>Harjoitus</vt:lpstr>
      <vt:lpstr>Demonstraatio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Tunnin otsikko mahtuu kahdelle riville</dc:title>
  <dc:creator>Jan Jansson</dc:creator>
  <cp:lastModifiedBy>Jan Jansson</cp:lastModifiedBy>
  <cp:revision>23</cp:revision>
  <dcterms:created xsi:type="dcterms:W3CDTF">2018-08-13T10:09:59Z</dcterms:created>
  <dcterms:modified xsi:type="dcterms:W3CDTF">2018-09-14T06:25:51Z</dcterms:modified>
</cp:coreProperties>
</file>