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 id="259" r:id="rId5"/>
    <p:sldId id="258" r:id="rId6"/>
    <p:sldId id="267" r:id="rId7"/>
    <p:sldId id="268" r:id="rId8"/>
    <p:sldId id="269" r:id="rId9"/>
    <p:sldId id="270" r:id="rId10"/>
    <p:sldId id="260" r:id="rId11"/>
    <p:sldId id="261" r:id="rId12"/>
    <p:sldId id="263" r:id="rId13"/>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8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E49F33-1FC8-43CA-B75D-A9C0CB036754}" type="doc">
      <dgm:prSet loTypeId="urn:microsoft.com/office/officeart/2005/8/layout/pyramid1" loCatId="pyramid" qsTypeId="urn:microsoft.com/office/officeart/2005/8/quickstyle/simple1" qsCatId="simple" csTypeId="urn:microsoft.com/office/officeart/2005/8/colors/accent1_2" csCatId="accent1" phldr="1"/>
      <dgm:spPr/>
    </dgm:pt>
    <dgm:pt modelId="{3770C1F9-B75B-4961-A937-6AA84E7BE7DC}">
      <dgm:prSet phldrT="[Teksti]" custT="1"/>
      <dgm:spPr/>
      <dgm:t>
        <a:bodyPr/>
        <a:lstStyle/>
        <a:p>
          <a:r>
            <a:rPr lang="fi-FI" sz="1400" dirty="0" smtClean="0"/>
            <a:t>Vuosittainen suunnitelma</a:t>
          </a:r>
          <a:endParaRPr lang="fi-FI" sz="1400" dirty="0"/>
        </a:p>
      </dgm:t>
    </dgm:pt>
    <dgm:pt modelId="{8FCC15B7-1693-4C23-9DA6-8F82EDF58B6B}" type="parTrans" cxnId="{EA3B893E-29CB-4BFD-B8E1-5080D5CFC146}">
      <dgm:prSet/>
      <dgm:spPr/>
      <dgm:t>
        <a:bodyPr/>
        <a:lstStyle/>
        <a:p>
          <a:endParaRPr lang="fi-FI"/>
        </a:p>
      </dgm:t>
    </dgm:pt>
    <dgm:pt modelId="{6876644B-4A00-48C8-8F02-EAE7109A6E9F}" type="sibTrans" cxnId="{EA3B893E-29CB-4BFD-B8E1-5080D5CFC146}">
      <dgm:prSet/>
      <dgm:spPr/>
      <dgm:t>
        <a:bodyPr/>
        <a:lstStyle/>
        <a:p>
          <a:endParaRPr lang="fi-FI"/>
        </a:p>
      </dgm:t>
    </dgm:pt>
    <dgm:pt modelId="{EED6D6AA-4168-447C-AE7A-B8D258694B76}">
      <dgm:prSet phldrT="[Teksti]" custT="1"/>
      <dgm:spPr/>
      <dgm:t>
        <a:bodyPr/>
        <a:lstStyle/>
        <a:p>
          <a:r>
            <a:rPr lang="fi-FI" sz="2400" dirty="0" smtClean="0"/>
            <a:t>OPS  perusteet</a:t>
          </a:r>
          <a:endParaRPr lang="fi-FI" sz="2400" dirty="0"/>
        </a:p>
      </dgm:t>
    </dgm:pt>
    <dgm:pt modelId="{87AC5F8F-29D9-411E-B2EE-32E1D463C4FC}" type="parTrans" cxnId="{15972E28-3A8F-4E70-97D1-14B50D2B4667}">
      <dgm:prSet/>
      <dgm:spPr/>
      <dgm:t>
        <a:bodyPr/>
        <a:lstStyle/>
        <a:p>
          <a:endParaRPr lang="fi-FI"/>
        </a:p>
      </dgm:t>
    </dgm:pt>
    <dgm:pt modelId="{235C6B0A-3410-4162-9F2D-B79B7CB9E982}" type="sibTrans" cxnId="{15972E28-3A8F-4E70-97D1-14B50D2B4667}">
      <dgm:prSet/>
      <dgm:spPr/>
      <dgm:t>
        <a:bodyPr/>
        <a:lstStyle/>
        <a:p>
          <a:endParaRPr lang="fi-FI"/>
        </a:p>
      </dgm:t>
    </dgm:pt>
    <dgm:pt modelId="{AD252CD1-FC63-4282-8A42-F15B64EEF0A1}">
      <dgm:prSet phldrT="[Teksti]" custT="1"/>
      <dgm:spPr/>
      <dgm:t>
        <a:bodyPr/>
        <a:lstStyle/>
        <a:p>
          <a:r>
            <a:rPr lang="fi-FI" sz="4800" dirty="0" smtClean="0"/>
            <a:t>Perusopetuslaki</a:t>
          </a:r>
          <a:endParaRPr lang="fi-FI" sz="4800" dirty="0"/>
        </a:p>
      </dgm:t>
    </dgm:pt>
    <dgm:pt modelId="{B70655A0-76B4-4F73-B5B5-82850E5C0502}" type="parTrans" cxnId="{190D2174-AFA1-4D73-9FF8-D518E6AD0911}">
      <dgm:prSet/>
      <dgm:spPr/>
      <dgm:t>
        <a:bodyPr/>
        <a:lstStyle/>
        <a:p>
          <a:endParaRPr lang="fi-FI"/>
        </a:p>
      </dgm:t>
    </dgm:pt>
    <dgm:pt modelId="{B863A0ED-A86E-4494-BAC8-B0043D2AC17F}" type="sibTrans" cxnId="{190D2174-AFA1-4D73-9FF8-D518E6AD0911}">
      <dgm:prSet/>
      <dgm:spPr/>
      <dgm:t>
        <a:bodyPr/>
        <a:lstStyle/>
        <a:p>
          <a:endParaRPr lang="fi-FI"/>
        </a:p>
      </dgm:t>
    </dgm:pt>
    <dgm:pt modelId="{BD816FE2-69AB-4BDF-B7CF-33C64613D368}">
      <dgm:prSet custT="1"/>
      <dgm:spPr/>
      <dgm:t>
        <a:bodyPr/>
        <a:lstStyle/>
        <a:p>
          <a:r>
            <a:rPr lang="fi-FI" sz="3200" dirty="0" smtClean="0"/>
            <a:t>Perusopetusasetus</a:t>
          </a:r>
          <a:endParaRPr lang="fi-FI" sz="3200" dirty="0"/>
        </a:p>
      </dgm:t>
    </dgm:pt>
    <dgm:pt modelId="{9982350B-3C38-4323-B233-6642362F0E64}" type="parTrans" cxnId="{CE5443CF-BF01-4490-B5FA-A22D937DED18}">
      <dgm:prSet/>
      <dgm:spPr/>
      <dgm:t>
        <a:bodyPr/>
        <a:lstStyle/>
        <a:p>
          <a:endParaRPr lang="fi-FI"/>
        </a:p>
      </dgm:t>
    </dgm:pt>
    <dgm:pt modelId="{802A48B4-0C10-4857-B246-063BFDA887C3}" type="sibTrans" cxnId="{CE5443CF-BF01-4490-B5FA-A22D937DED18}">
      <dgm:prSet/>
      <dgm:spPr/>
      <dgm:t>
        <a:bodyPr/>
        <a:lstStyle/>
        <a:p>
          <a:endParaRPr lang="fi-FI"/>
        </a:p>
      </dgm:t>
    </dgm:pt>
    <dgm:pt modelId="{F4707070-961E-40A4-BFEF-C9F8464E5C9E}">
      <dgm:prSet custT="1"/>
      <dgm:spPr/>
      <dgm:t>
        <a:bodyPr/>
        <a:lstStyle/>
        <a:p>
          <a:r>
            <a:rPr lang="fi-FI" sz="1800" dirty="0" smtClean="0"/>
            <a:t>OPS (kunnallinen)</a:t>
          </a:r>
          <a:endParaRPr lang="fi-FI" sz="1800" dirty="0"/>
        </a:p>
      </dgm:t>
    </dgm:pt>
    <dgm:pt modelId="{570FC80F-9B5A-4B71-B9D9-365E223239CA}" type="parTrans" cxnId="{57F61787-17C5-418E-8D9E-CC6DF98403C1}">
      <dgm:prSet/>
      <dgm:spPr/>
      <dgm:t>
        <a:bodyPr/>
        <a:lstStyle/>
        <a:p>
          <a:endParaRPr lang="fi-FI"/>
        </a:p>
      </dgm:t>
    </dgm:pt>
    <dgm:pt modelId="{7B41561C-6279-4E3C-A06A-C57131F6D42A}" type="sibTrans" cxnId="{57F61787-17C5-418E-8D9E-CC6DF98403C1}">
      <dgm:prSet/>
      <dgm:spPr/>
      <dgm:t>
        <a:bodyPr/>
        <a:lstStyle/>
        <a:p>
          <a:endParaRPr lang="fi-FI"/>
        </a:p>
      </dgm:t>
    </dgm:pt>
    <dgm:pt modelId="{86DAE12D-D161-4BF2-8B93-4D3D39210BF8}">
      <dgm:prSet custT="1"/>
      <dgm:spPr/>
      <dgm:t>
        <a:bodyPr/>
        <a:lstStyle/>
        <a:p>
          <a:r>
            <a:rPr lang="fi-FI" sz="1200" dirty="0" smtClean="0"/>
            <a:t>Opettajan pedagogiset valinnat</a:t>
          </a:r>
        </a:p>
        <a:p>
          <a:endParaRPr lang="fi-FI" sz="1000" dirty="0"/>
        </a:p>
      </dgm:t>
    </dgm:pt>
    <dgm:pt modelId="{EBC19471-2E62-4B49-8C4C-DB91DEEA7618}" type="parTrans" cxnId="{A2EFCEA2-4224-4480-8E12-34CAA1DF4A4F}">
      <dgm:prSet/>
      <dgm:spPr/>
      <dgm:t>
        <a:bodyPr/>
        <a:lstStyle/>
        <a:p>
          <a:endParaRPr lang="fi-FI"/>
        </a:p>
      </dgm:t>
    </dgm:pt>
    <dgm:pt modelId="{102A2767-1989-4898-95A0-DAEA2F848D2C}" type="sibTrans" cxnId="{A2EFCEA2-4224-4480-8E12-34CAA1DF4A4F}">
      <dgm:prSet/>
      <dgm:spPr/>
      <dgm:t>
        <a:bodyPr/>
        <a:lstStyle/>
        <a:p>
          <a:endParaRPr lang="fi-FI"/>
        </a:p>
      </dgm:t>
    </dgm:pt>
    <dgm:pt modelId="{6AAB1333-F500-4935-AD6E-F909824149F1}" type="pres">
      <dgm:prSet presAssocID="{EEE49F33-1FC8-43CA-B75D-A9C0CB036754}" presName="Name0" presStyleCnt="0">
        <dgm:presLayoutVars>
          <dgm:dir/>
          <dgm:animLvl val="lvl"/>
          <dgm:resizeHandles val="exact"/>
        </dgm:presLayoutVars>
      </dgm:prSet>
      <dgm:spPr/>
    </dgm:pt>
    <dgm:pt modelId="{9111CB37-F6AB-4DD6-982D-2A8B4077498A}" type="pres">
      <dgm:prSet presAssocID="{86DAE12D-D161-4BF2-8B93-4D3D39210BF8}" presName="Name8" presStyleCnt="0"/>
      <dgm:spPr/>
    </dgm:pt>
    <dgm:pt modelId="{8C5E9588-437A-4581-A03C-DC4C5846AFC7}" type="pres">
      <dgm:prSet presAssocID="{86DAE12D-D161-4BF2-8B93-4D3D39210BF8}" presName="level" presStyleLbl="node1" presStyleIdx="0" presStyleCnt="6">
        <dgm:presLayoutVars>
          <dgm:chMax val="1"/>
          <dgm:bulletEnabled val="1"/>
        </dgm:presLayoutVars>
      </dgm:prSet>
      <dgm:spPr/>
      <dgm:t>
        <a:bodyPr/>
        <a:lstStyle/>
        <a:p>
          <a:endParaRPr lang="fi-FI"/>
        </a:p>
      </dgm:t>
    </dgm:pt>
    <dgm:pt modelId="{CE57525F-A686-454F-899A-FF3166217641}" type="pres">
      <dgm:prSet presAssocID="{86DAE12D-D161-4BF2-8B93-4D3D39210BF8}" presName="levelTx" presStyleLbl="revTx" presStyleIdx="0" presStyleCnt="0">
        <dgm:presLayoutVars>
          <dgm:chMax val="1"/>
          <dgm:bulletEnabled val="1"/>
        </dgm:presLayoutVars>
      </dgm:prSet>
      <dgm:spPr/>
      <dgm:t>
        <a:bodyPr/>
        <a:lstStyle/>
        <a:p>
          <a:endParaRPr lang="fi-FI"/>
        </a:p>
      </dgm:t>
    </dgm:pt>
    <dgm:pt modelId="{FADB002D-B478-4879-AD4B-4AAEAF681826}" type="pres">
      <dgm:prSet presAssocID="{3770C1F9-B75B-4961-A937-6AA84E7BE7DC}" presName="Name8" presStyleCnt="0"/>
      <dgm:spPr/>
    </dgm:pt>
    <dgm:pt modelId="{E08869F7-E903-4E52-BE7D-EEB269DE42B4}" type="pres">
      <dgm:prSet presAssocID="{3770C1F9-B75B-4961-A937-6AA84E7BE7DC}" presName="level" presStyleLbl="node1" presStyleIdx="1" presStyleCnt="6">
        <dgm:presLayoutVars>
          <dgm:chMax val="1"/>
          <dgm:bulletEnabled val="1"/>
        </dgm:presLayoutVars>
      </dgm:prSet>
      <dgm:spPr/>
      <dgm:t>
        <a:bodyPr/>
        <a:lstStyle/>
        <a:p>
          <a:endParaRPr lang="fi-FI"/>
        </a:p>
      </dgm:t>
    </dgm:pt>
    <dgm:pt modelId="{9BCDBA24-E771-4EC2-89D1-13E1187736B9}" type="pres">
      <dgm:prSet presAssocID="{3770C1F9-B75B-4961-A937-6AA84E7BE7DC}" presName="levelTx" presStyleLbl="revTx" presStyleIdx="0" presStyleCnt="0">
        <dgm:presLayoutVars>
          <dgm:chMax val="1"/>
          <dgm:bulletEnabled val="1"/>
        </dgm:presLayoutVars>
      </dgm:prSet>
      <dgm:spPr/>
      <dgm:t>
        <a:bodyPr/>
        <a:lstStyle/>
        <a:p>
          <a:endParaRPr lang="fi-FI"/>
        </a:p>
      </dgm:t>
    </dgm:pt>
    <dgm:pt modelId="{B146A215-F2CA-4923-8431-D1CF75881056}" type="pres">
      <dgm:prSet presAssocID="{F4707070-961E-40A4-BFEF-C9F8464E5C9E}" presName="Name8" presStyleCnt="0"/>
      <dgm:spPr/>
    </dgm:pt>
    <dgm:pt modelId="{C178CEA2-B52B-466E-807B-2D6A9045DFC1}" type="pres">
      <dgm:prSet presAssocID="{F4707070-961E-40A4-BFEF-C9F8464E5C9E}" presName="level" presStyleLbl="node1" presStyleIdx="2" presStyleCnt="6" custLinFactNeighborY="0">
        <dgm:presLayoutVars>
          <dgm:chMax val="1"/>
          <dgm:bulletEnabled val="1"/>
        </dgm:presLayoutVars>
      </dgm:prSet>
      <dgm:spPr/>
      <dgm:t>
        <a:bodyPr/>
        <a:lstStyle/>
        <a:p>
          <a:endParaRPr lang="fi-FI"/>
        </a:p>
      </dgm:t>
    </dgm:pt>
    <dgm:pt modelId="{20C939A9-175B-4096-A6E2-9384D86BAF63}" type="pres">
      <dgm:prSet presAssocID="{F4707070-961E-40A4-BFEF-C9F8464E5C9E}" presName="levelTx" presStyleLbl="revTx" presStyleIdx="0" presStyleCnt="0">
        <dgm:presLayoutVars>
          <dgm:chMax val="1"/>
          <dgm:bulletEnabled val="1"/>
        </dgm:presLayoutVars>
      </dgm:prSet>
      <dgm:spPr/>
      <dgm:t>
        <a:bodyPr/>
        <a:lstStyle/>
        <a:p>
          <a:endParaRPr lang="fi-FI"/>
        </a:p>
      </dgm:t>
    </dgm:pt>
    <dgm:pt modelId="{5CC999AE-E4BD-48E8-876B-90FE67258B5C}" type="pres">
      <dgm:prSet presAssocID="{EED6D6AA-4168-447C-AE7A-B8D258694B76}" presName="Name8" presStyleCnt="0"/>
      <dgm:spPr/>
    </dgm:pt>
    <dgm:pt modelId="{FEE0295C-8CBC-4B24-BFE7-B1EFA5404E90}" type="pres">
      <dgm:prSet presAssocID="{EED6D6AA-4168-447C-AE7A-B8D258694B76}" presName="level" presStyleLbl="node1" presStyleIdx="3" presStyleCnt="6" custLinFactNeighborX="-194" custLinFactNeighborY="912">
        <dgm:presLayoutVars>
          <dgm:chMax val="1"/>
          <dgm:bulletEnabled val="1"/>
        </dgm:presLayoutVars>
      </dgm:prSet>
      <dgm:spPr/>
      <dgm:t>
        <a:bodyPr/>
        <a:lstStyle/>
        <a:p>
          <a:endParaRPr lang="fi-FI"/>
        </a:p>
      </dgm:t>
    </dgm:pt>
    <dgm:pt modelId="{F47A85AC-E951-44B0-9F59-A79DE260647C}" type="pres">
      <dgm:prSet presAssocID="{EED6D6AA-4168-447C-AE7A-B8D258694B76}" presName="levelTx" presStyleLbl="revTx" presStyleIdx="0" presStyleCnt="0">
        <dgm:presLayoutVars>
          <dgm:chMax val="1"/>
          <dgm:bulletEnabled val="1"/>
        </dgm:presLayoutVars>
      </dgm:prSet>
      <dgm:spPr/>
      <dgm:t>
        <a:bodyPr/>
        <a:lstStyle/>
        <a:p>
          <a:endParaRPr lang="fi-FI"/>
        </a:p>
      </dgm:t>
    </dgm:pt>
    <dgm:pt modelId="{D70685D0-158B-435A-BC95-F6295B191B13}" type="pres">
      <dgm:prSet presAssocID="{BD816FE2-69AB-4BDF-B7CF-33C64613D368}" presName="Name8" presStyleCnt="0"/>
      <dgm:spPr/>
    </dgm:pt>
    <dgm:pt modelId="{3A975FC8-220E-44E4-957E-48F1D4D9C46A}" type="pres">
      <dgm:prSet presAssocID="{BD816FE2-69AB-4BDF-B7CF-33C64613D368}" presName="level" presStyleLbl="node1" presStyleIdx="4" presStyleCnt="6">
        <dgm:presLayoutVars>
          <dgm:chMax val="1"/>
          <dgm:bulletEnabled val="1"/>
        </dgm:presLayoutVars>
      </dgm:prSet>
      <dgm:spPr/>
      <dgm:t>
        <a:bodyPr/>
        <a:lstStyle/>
        <a:p>
          <a:endParaRPr lang="fi-FI"/>
        </a:p>
      </dgm:t>
    </dgm:pt>
    <dgm:pt modelId="{631067D1-7992-41E8-9D43-5446CD3946E9}" type="pres">
      <dgm:prSet presAssocID="{BD816FE2-69AB-4BDF-B7CF-33C64613D368}" presName="levelTx" presStyleLbl="revTx" presStyleIdx="0" presStyleCnt="0">
        <dgm:presLayoutVars>
          <dgm:chMax val="1"/>
          <dgm:bulletEnabled val="1"/>
        </dgm:presLayoutVars>
      </dgm:prSet>
      <dgm:spPr/>
      <dgm:t>
        <a:bodyPr/>
        <a:lstStyle/>
        <a:p>
          <a:endParaRPr lang="fi-FI"/>
        </a:p>
      </dgm:t>
    </dgm:pt>
    <dgm:pt modelId="{8AA31334-4C9B-4323-82A1-9E85624A43AF}" type="pres">
      <dgm:prSet presAssocID="{AD252CD1-FC63-4282-8A42-F15B64EEF0A1}" presName="Name8" presStyleCnt="0"/>
      <dgm:spPr/>
    </dgm:pt>
    <dgm:pt modelId="{96BF9E8C-1873-4755-B525-EECC9B2CF17D}" type="pres">
      <dgm:prSet presAssocID="{AD252CD1-FC63-4282-8A42-F15B64EEF0A1}" presName="level" presStyleLbl="node1" presStyleIdx="5" presStyleCnt="6">
        <dgm:presLayoutVars>
          <dgm:chMax val="1"/>
          <dgm:bulletEnabled val="1"/>
        </dgm:presLayoutVars>
      </dgm:prSet>
      <dgm:spPr/>
      <dgm:t>
        <a:bodyPr/>
        <a:lstStyle/>
        <a:p>
          <a:endParaRPr lang="fi-FI"/>
        </a:p>
      </dgm:t>
    </dgm:pt>
    <dgm:pt modelId="{9DE54BB2-0F19-4AE4-9FA1-581A33D3C5FC}" type="pres">
      <dgm:prSet presAssocID="{AD252CD1-FC63-4282-8A42-F15B64EEF0A1}" presName="levelTx" presStyleLbl="revTx" presStyleIdx="0" presStyleCnt="0">
        <dgm:presLayoutVars>
          <dgm:chMax val="1"/>
          <dgm:bulletEnabled val="1"/>
        </dgm:presLayoutVars>
      </dgm:prSet>
      <dgm:spPr/>
      <dgm:t>
        <a:bodyPr/>
        <a:lstStyle/>
        <a:p>
          <a:endParaRPr lang="fi-FI"/>
        </a:p>
      </dgm:t>
    </dgm:pt>
  </dgm:ptLst>
  <dgm:cxnLst>
    <dgm:cxn modelId="{3F8516A2-D8D4-4EFE-8976-D185074EB48C}" type="presOf" srcId="{EED6D6AA-4168-447C-AE7A-B8D258694B76}" destId="{FEE0295C-8CBC-4B24-BFE7-B1EFA5404E90}" srcOrd="0" destOrd="0" presId="urn:microsoft.com/office/officeart/2005/8/layout/pyramid1"/>
    <dgm:cxn modelId="{6899F36A-D3F3-4973-8A5F-A027CFE4183A}" type="presOf" srcId="{F4707070-961E-40A4-BFEF-C9F8464E5C9E}" destId="{C178CEA2-B52B-466E-807B-2D6A9045DFC1}" srcOrd="0" destOrd="0" presId="urn:microsoft.com/office/officeart/2005/8/layout/pyramid1"/>
    <dgm:cxn modelId="{A2EFCEA2-4224-4480-8E12-34CAA1DF4A4F}" srcId="{EEE49F33-1FC8-43CA-B75D-A9C0CB036754}" destId="{86DAE12D-D161-4BF2-8B93-4D3D39210BF8}" srcOrd="0" destOrd="0" parTransId="{EBC19471-2E62-4B49-8C4C-DB91DEEA7618}" sibTransId="{102A2767-1989-4898-95A0-DAEA2F848D2C}"/>
    <dgm:cxn modelId="{A06AA66C-02DC-4BCC-94AD-55A4711A170F}" type="presOf" srcId="{AD252CD1-FC63-4282-8A42-F15B64EEF0A1}" destId="{9DE54BB2-0F19-4AE4-9FA1-581A33D3C5FC}" srcOrd="1" destOrd="0" presId="urn:microsoft.com/office/officeart/2005/8/layout/pyramid1"/>
    <dgm:cxn modelId="{FF2CE437-C4DF-4973-B65B-F2173355C488}" type="presOf" srcId="{EED6D6AA-4168-447C-AE7A-B8D258694B76}" destId="{F47A85AC-E951-44B0-9F59-A79DE260647C}" srcOrd="1" destOrd="0" presId="urn:microsoft.com/office/officeart/2005/8/layout/pyramid1"/>
    <dgm:cxn modelId="{BFA14A2F-2C7B-4932-B34F-36DC7CD9376C}" type="presOf" srcId="{EEE49F33-1FC8-43CA-B75D-A9C0CB036754}" destId="{6AAB1333-F500-4935-AD6E-F909824149F1}" srcOrd="0" destOrd="0" presId="urn:microsoft.com/office/officeart/2005/8/layout/pyramid1"/>
    <dgm:cxn modelId="{3DED9F6D-2832-4F2F-910E-9AEF85F2F46F}" type="presOf" srcId="{AD252CD1-FC63-4282-8A42-F15B64EEF0A1}" destId="{96BF9E8C-1873-4755-B525-EECC9B2CF17D}" srcOrd="0" destOrd="0" presId="urn:microsoft.com/office/officeart/2005/8/layout/pyramid1"/>
    <dgm:cxn modelId="{E011EC16-0824-40B5-AFC3-E67CDB63B49C}" type="presOf" srcId="{BD816FE2-69AB-4BDF-B7CF-33C64613D368}" destId="{3A975FC8-220E-44E4-957E-48F1D4D9C46A}" srcOrd="0" destOrd="0" presId="urn:microsoft.com/office/officeart/2005/8/layout/pyramid1"/>
    <dgm:cxn modelId="{01D2F62D-43A3-46EA-BCFD-78CCD96D17E3}" type="presOf" srcId="{3770C1F9-B75B-4961-A937-6AA84E7BE7DC}" destId="{E08869F7-E903-4E52-BE7D-EEB269DE42B4}" srcOrd="0" destOrd="0" presId="urn:microsoft.com/office/officeart/2005/8/layout/pyramid1"/>
    <dgm:cxn modelId="{CE5443CF-BF01-4490-B5FA-A22D937DED18}" srcId="{EEE49F33-1FC8-43CA-B75D-A9C0CB036754}" destId="{BD816FE2-69AB-4BDF-B7CF-33C64613D368}" srcOrd="4" destOrd="0" parTransId="{9982350B-3C38-4323-B233-6642362F0E64}" sibTransId="{802A48B4-0C10-4857-B246-063BFDA887C3}"/>
    <dgm:cxn modelId="{EA3B893E-29CB-4BFD-B8E1-5080D5CFC146}" srcId="{EEE49F33-1FC8-43CA-B75D-A9C0CB036754}" destId="{3770C1F9-B75B-4961-A937-6AA84E7BE7DC}" srcOrd="1" destOrd="0" parTransId="{8FCC15B7-1693-4C23-9DA6-8F82EDF58B6B}" sibTransId="{6876644B-4A00-48C8-8F02-EAE7109A6E9F}"/>
    <dgm:cxn modelId="{190D2174-AFA1-4D73-9FF8-D518E6AD0911}" srcId="{EEE49F33-1FC8-43CA-B75D-A9C0CB036754}" destId="{AD252CD1-FC63-4282-8A42-F15B64EEF0A1}" srcOrd="5" destOrd="0" parTransId="{B70655A0-76B4-4F73-B5B5-82850E5C0502}" sibTransId="{B863A0ED-A86E-4494-BAC8-B0043D2AC17F}"/>
    <dgm:cxn modelId="{AE4E96E2-E92C-436C-879A-CBAE81DDD5C9}" type="presOf" srcId="{F4707070-961E-40A4-BFEF-C9F8464E5C9E}" destId="{20C939A9-175B-4096-A6E2-9384D86BAF63}" srcOrd="1" destOrd="0" presId="urn:microsoft.com/office/officeart/2005/8/layout/pyramid1"/>
    <dgm:cxn modelId="{7430C5EA-AF45-4310-826A-E5D8174E283D}" type="presOf" srcId="{86DAE12D-D161-4BF2-8B93-4D3D39210BF8}" destId="{CE57525F-A686-454F-899A-FF3166217641}" srcOrd="1" destOrd="0" presId="urn:microsoft.com/office/officeart/2005/8/layout/pyramid1"/>
    <dgm:cxn modelId="{71761156-C8E3-4DDF-A7EF-2A2B1F85C3FE}" type="presOf" srcId="{86DAE12D-D161-4BF2-8B93-4D3D39210BF8}" destId="{8C5E9588-437A-4581-A03C-DC4C5846AFC7}" srcOrd="0" destOrd="0" presId="urn:microsoft.com/office/officeart/2005/8/layout/pyramid1"/>
    <dgm:cxn modelId="{C5843170-B77B-4C7E-A345-0BD3E95E9D02}" type="presOf" srcId="{BD816FE2-69AB-4BDF-B7CF-33C64613D368}" destId="{631067D1-7992-41E8-9D43-5446CD3946E9}" srcOrd="1" destOrd="0" presId="urn:microsoft.com/office/officeart/2005/8/layout/pyramid1"/>
    <dgm:cxn modelId="{15972E28-3A8F-4E70-97D1-14B50D2B4667}" srcId="{EEE49F33-1FC8-43CA-B75D-A9C0CB036754}" destId="{EED6D6AA-4168-447C-AE7A-B8D258694B76}" srcOrd="3" destOrd="0" parTransId="{87AC5F8F-29D9-411E-B2EE-32E1D463C4FC}" sibTransId="{235C6B0A-3410-4162-9F2D-B79B7CB9E982}"/>
    <dgm:cxn modelId="{57F61787-17C5-418E-8D9E-CC6DF98403C1}" srcId="{EEE49F33-1FC8-43CA-B75D-A9C0CB036754}" destId="{F4707070-961E-40A4-BFEF-C9F8464E5C9E}" srcOrd="2" destOrd="0" parTransId="{570FC80F-9B5A-4B71-B9D9-365E223239CA}" sibTransId="{7B41561C-6279-4E3C-A06A-C57131F6D42A}"/>
    <dgm:cxn modelId="{04F63675-EF4A-4E31-AAF2-8475AAEADD07}" type="presOf" srcId="{3770C1F9-B75B-4961-A937-6AA84E7BE7DC}" destId="{9BCDBA24-E771-4EC2-89D1-13E1187736B9}" srcOrd="1" destOrd="0" presId="urn:microsoft.com/office/officeart/2005/8/layout/pyramid1"/>
    <dgm:cxn modelId="{7E9EAF7D-DB36-4237-A08A-5B167DA81B10}" type="presParOf" srcId="{6AAB1333-F500-4935-AD6E-F909824149F1}" destId="{9111CB37-F6AB-4DD6-982D-2A8B4077498A}" srcOrd="0" destOrd="0" presId="urn:microsoft.com/office/officeart/2005/8/layout/pyramid1"/>
    <dgm:cxn modelId="{ED29238C-46F5-4B96-B28F-993440E54B03}" type="presParOf" srcId="{9111CB37-F6AB-4DD6-982D-2A8B4077498A}" destId="{8C5E9588-437A-4581-A03C-DC4C5846AFC7}" srcOrd="0" destOrd="0" presId="urn:microsoft.com/office/officeart/2005/8/layout/pyramid1"/>
    <dgm:cxn modelId="{7BB41EC2-949C-4DD7-B171-0011620AED56}" type="presParOf" srcId="{9111CB37-F6AB-4DD6-982D-2A8B4077498A}" destId="{CE57525F-A686-454F-899A-FF3166217641}" srcOrd="1" destOrd="0" presId="urn:microsoft.com/office/officeart/2005/8/layout/pyramid1"/>
    <dgm:cxn modelId="{6BFAA784-F5A5-49AC-AB5E-3C246ABEB7A7}" type="presParOf" srcId="{6AAB1333-F500-4935-AD6E-F909824149F1}" destId="{FADB002D-B478-4879-AD4B-4AAEAF681826}" srcOrd="1" destOrd="0" presId="urn:microsoft.com/office/officeart/2005/8/layout/pyramid1"/>
    <dgm:cxn modelId="{76D7A8DC-50F5-408B-B0F3-CC95F452CE6B}" type="presParOf" srcId="{FADB002D-B478-4879-AD4B-4AAEAF681826}" destId="{E08869F7-E903-4E52-BE7D-EEB269DE42B4}" srcOrd="0" destOrd="0" presId="urn:microsoft.com/office/officeart/2005/8/layout/pyramid1"/>
    <dgm:cxn modelId="{18D56B22-8B63-45E9-9D7F-2E8F5EB4C593}" type="presParOf" srcId="{FADB002D-B478-4879-AD4B-4AAEAF681826}" destId="{9BCDBA24-E771-4EC2-89D1-13E1187736B9}" srcOrd="1" destOrd="0" presId="urn:microsoft.com/office/officeart/2005/8/layout/pyramid1"/>
    <dgm:cxn modelId="{9591D086-48E9-4928-BB3C-2CA5228F8CCC}" type="presParOf" srcId="{6AAB1333-F500-4935-AD6E-F909824149F1}" destId="{B146A215-F2CA-4923-8431-D1CF75881056}" srcOrd="2" destOrd="0" presId="urn:microsoft.com/office/officeart/2005/8/layout/pyramid1"/>
    <dgm:cxn modelId="{78B046C0-1C4B-4101-A2F3-B684BB0FABE7}" type="presParOf" srcId="{B146A215-F2CA-4923-8431-D1CF75881056}" destId="{C178CEA2-B52B-466E-807B-2D6A9045DFC1}" srcOrd="0" destOrd="0" presId="urn:microsoft.com/office/officeart/2005/8/layout/pyramid1"/>
    <dgm:cxn modelId="{31060CA9-C34D-4AED-9C84-E571A4B4B15D}" type="presParOf" srcId="{B146A215-F2CA-4923-8431-D1CF75881056}" destId="{20C939A9-175B-4096-A6E2-9384D86BAF63}" srcOrd="1" destOrd="0" presId="urn:microsoft.com/office/officeart/2005/8/layout/pyramid1"/>
    <dgm:cxn modelId="{50860CA3-7EF4-44D4-B787-93338E8F3471}" type="presParOf" srcId="{6AAB1333-F500-4935-AD6E-F909824149F1}" destId="{5CC999AE-E4BD-48E8-876B-90FE67258B5C}" srcOrd="3" destOrd="0" presId="urn:microsoft.com/office/officeart/2005/8/layout/pyramid1"/>
    <dgm:cxn modelId="{708332A3-1CBB-4B80-9EA3-746C24DFC1C0}" type="presParOf" srcId="{5CC999AE-E4BD-48E8-876B-90FE67258B5C}" destId="{FEE0295C-8CBC-4B24-BFE7-B1EFA5404E90}" srcOrd="0" destOrd="0" presId="urn:microsoft.com/office/officeart/2005/8/layout/pyramid1"/>
    <dgm:cxn modelId="{2C1ED4A3-6CCF-4D06-A713-DF7871A08549}" type="presParOf" srcId="{5CC999AE-E4BD-48E8-876B-90FE67258B5C}" destId="{F47A85AC-E951-44B0-9F59-A79DE260647C}" srcOrd="1" destOrd="0" presId="urn:microsoft.com/office/officeart/2005/8/layout/pyramid1"/>
    <dgm:cxn modelId="{2877A859-AB0C-4CD3-8A31-31249B37A307}" type="presParOf" srcId="{6AAB1333-F500-4935-AD6E-F909824149F1}" destId="{D70685D0-158B-435A-BC95-F6295B191B13}" srcOrd="4" destOrd="0" presId="urn:microsoft.com/office/officeart/2005/8/layout/pyramid1"/>
    <dgm:cxn modelId="{8C752D7A-F8E8-4090-9293-2613CC5EC8E0}" type="presParOf" srcId="{D70685D0-158B-435A-BC95-F6295B191B13}" destId="{3A975FC8-220E-44E4-957E-48F1D4D9C46A}" srcOrd="0" destOrd="0" presId="urn:microsoft.com/office/officeart/2005/8/layout/pyramid1"/>
    <dgm:cxn modelId="{E5D023B5-C180-4A8C-B4FA-2AC2DD768F5F}" type="presParOf" srcId="{D70685D0-158B-435A-BC95-F6295B191B13}" destId="{631067D1-7992-41E8-9D43-5446CD3946E9}" srcOrd="1" destOrd="0" presId="urn:microsoft.com/office/officeart/2005/8/layout/pyramid1"/>
    <dgm:cxn modelId="{91FE5EF4-7C55-45E7-BC4F-650FEEA85784}" type="presParOf" srcId="{6AAB1333-F500-4935-AD6E-F909824149F1}" destId="{8AA31334-4C9B-4323-82A1-9E85624A43AF}" srcOrd="5" destOrd="0" presId="urn:microsoft.com/office/officeart/2005/8/layout/pyramid1"/>
    <dgm:cxn modelId="{FBEE2DC8-93F9-4A44-8B4B-E245FE5091C1}" type="presParOf" srcId="{8AA31334-4C9B-4323-82A1-9E85624A43AF}" destId="{96BF9E8C-1873-4755-B525-EECC9B2CF17D}" srcOrd="0" destOrd="0" presId="urn:microsoft.com/office/officeart/2005/8/layout/pyramid1"/>
    <dgm:cxn modelId="{7328598D-126C-4EE2-9B55-FEC0092E01DC}" type="presParOf" srcId="{8AA31334-4C9B-4323-82A1-9E85624A43AF}" destId="{9DE54BB2-0F19-4AE4-9FA1-581A33D3C5FC}" srcOrd="1" destOrd="0" presId="urn:microsoft.com/office/officeart/2005/8/layout/pyramid1"/>
  </dgm:cxnLst>
  <dgm:bg/>
  <dgm:whole>
    <a:ln>
      <a:solidFill>
        <a:schemeClr val="accent3">
          <a:lumMod val="40000"/>
          <a:lumOff val="60000"/>
        </a:schemeClr>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0F00DA5-C986-4CD3-9FC3-FD2336D9A9BF}"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fi-FI"/>
        </a:p>
      </dgm:t>
    </dgm:pt>
    <dgm:pt modelId="{4226C147-A293-42BE-A276-5DDA05433B3A}">
      <dgm:prSet phldrT="[Teksti]"/>
      <dgm:spPr>
        <a:solidFill>
          <a:schemeClr val="tx2">
            <a:lumMod val="20000"/>
            <a:lumOff val="80000"/>
          </a:schemeClr>
        </a:solidFill>
      </dgm:spPr>
      <dgm:t>
        <a:bodyPr/>
        <a:lstStyle/>
        <a:p>
          <a:r>
            <a:rPr lang="fi-FI" b="1" dirty="0" smtClean="0">
              <a:solidFill>
                <a:schemeClr val="tx1"/>
              </a:solidFill>
            </a:rPr>
            <a:t>Arviointi tiedoksi </a:t>
          </a:r>
          <a:r>
            <a:rPr lang="fi-FI" dirty="0" err="1" smtClean="0">
              <a:solidFill>
                <a:schemeClr val="tx1"/>
              </a:solidFill>
            </a:rPr>
            <a:t>sivltk</a:t>
          </a:r>
          <a:endParaRPr lang="fi-FI" dirty="0" smtClean="0">
            <a:solidFill>
              <a:schemeClr val="tx1"/>
            </a:solidFill>
          </a:endParaRPr>
        </a:p>
        <a:p>
          <a:r>
            <a:rPr lang="fi-FI" dirty="0" smtClean="0">
              <a:solidFill>
                <a:schemeClr val="tx1"/>
              </a:solidFill>
            </a:rPr>
            <a:t>kesäkuu</a:t>
          </a:r>
          <a:endParaRPr lang="fi-FI" dirty="0">
            <a:solidFill>
              <a:schemeClr val="tx1"/>
            </a:solidFill>
          </a:endParaRPr>
        </a:p>
      </dgm:t>
    </dgm:pt>
    <dgm:pt modelId="{002D923C-03A1-42B8-B1B8-B1B079545979}" type="parTrans" cxnId="{A7701C24-CF96-4322-87A4-5758703FE14F}">
      <dgm:prSet/>
      <dgm:spPr/>
      <dgm:t>
        <a:bodyPr/>
        <a:lstStyle/>
        <a:p>
          <a:endParaRPr lang="fi-FI"/>
        </a:p>
      </dgm:t>
    </dgm:pt>
    <dgm:pt modelId="{74E8E5D1-0FD2-4A3E-8073-1885AA7B25D4}" type="sibTrans" cxnId="{A7701C24-CF96-4322-87A4-5758703FE14F}">
      <dgm:prSet/>
      <dgm:spPr/>
      <dgm:t>
        <a:bodyPr/>
        <a:lstStyle/>
        <a:p>
          <a:endParaRPr lang="fi-FI"/>
        </a:p>
      </dgm:t>
    </dgm:pt>
    <dgm:pt modelId="{909C5C2E-055C-49E5-8EF7-DF317DEA91DB}">
      <dgm:prSet phldrT="[Teksti]"/>
      <dgm:spPr>
        <a:solidFill>
          <a:schemeClr val="tx2">
            <a:lumMod val="20000"/>
            <a:lumOff val="80000"/>
          </a:schemeClr>
        </a:solidFill>
      </dgm:spPr>
      <dgm:t>
        <a:bodyPr/>
        <a:lstStyle/>
        <a:p>
          <a:r>
            <a:rPr lang="fi-FI" b="1" dirty="0" smtClean="0">
              <a:solidFill>
                <a:schemeClr val="tx1"/>
              </a:solidFill>
            </a:rPr>
            <a:t>Lukuvuoden suunnittelu </a:t>
          </a:r>
        </a:p>
        <a:p>
          <a:r>
            <a:rPr lang="fi-FI" dirty="0" smtClean="0">
              <a:solidFill>
                <a:schemeClr val="tx1"/>
              </a:solidFill>
            </a:rPr>
            <a:t>Rehtori (kesä)</a:t>
          </a:r>
        </a:p>
        <a:p>
          <a:r>
            <a:rPr lang="fi-FI" dirty="0" smtClean="0">
              <a:solidFill>
                <a:schemeClr val="tx1"/>
              </a:solidFill>
            </a:rPr>
            <a:t>JT (ennen </a:t>
          </a:r>
          <a:r>
            <a:rPr lang="fi-FI" dirty="0" err="1" smtClean="0">
              <a:solidFill>
                <a:schemeClr val="tx1"/>
              </a:solidFill>
            </a:rPr>
            <a:t>suunnittelp</a:t>
          </a:r>
          <a:r>
            <a:rPr lang="fi-FI" dirty="0" smtClean="0">
              <a:solidFill>
                <a:schemeClr val="tx1"/>
              </a:solidFill>
            </a:rPr>
            <a:t>)</a:t>
          </a:r>
        </a:p>
        <a:p>
          <a:r>
            <a:rPr lang="fi-FI" dirty="0" smtClean="0">
              <a:solidFill>
                <a:schemeClr val="tx1"/>
              </a:solidFill>
            </a:rPr>
            <a:t>Opet henkilöstö galleriakävely (suunnittelupäivä)</a:t>
          </a:r>
          <a:endParaRPr lang="fi-FI" dirty="0">
            <a:solidFill>
              <a:schemeClr val="tx1"/>
            </a:solidFill>
          </a:endParaRPr>
        </a:p>
      </dgm:t>
    </dgm:pt>
    <dgm:pt modelId="{A3F1769B-A3C9-4320-A554-5177C75E9C3D}" type="parTrans" cxnId="{1A7230BC-79F5-43D3-91BC-5467BFAED7B3}">
      <dgm:prSet/>
      <dgm:spPr/>
      <dgm:t>
        <a:bodyPr/>
        <a:lstStyle/>
        <a:p>
          <a:endParaRPr lang="fi-FI"/>
        </a:p>
      </dgm:t>
    </dgm:pt>
    <dgm:pt modelId="{0A786ED5-D292-4978-90D9-009C87317E03}" type="sibTrans" cxnId="{1A7230BC-79F5-43D3-91BC-5467BFAED7B3}">
      <dgm:prSet/>
      <dgm:spPr/>
      <dgm:t>
        <a:bodyPr/>
        <a:lstStyle/>
        <a:p>
          <a:endParaRPr lang="fi-FI"/>
        </a:p>
      </dgm:t>
    </dgm:pt>
    <dgm:pt modelId="{E9A75AC0-B90F-484B-A382-C9F73E5EC725}">
      <dgm:prSet phldrT="[Teksti]"/>
      <dgm:spPr>
        <a:solidFill>
          <a:schemeClr val="tx2">
            <a:lumMod val="20000"/>
            <a:lumOff val="80000"/>
          </a:schemeClr>
        </a:solidFill>
      </dgm:spPr>
      <dgm:t>
        <a:bodyPr/>
        <a:lstStyle/>
        <a:p>
          <a:r>
            <a:rPr lang="fi-FI" b="1" dirty="0" smtClean="0">
              <a:solidFill>
                <a:schemeClr val="tx1"/>
              </a:solidFill>
            </a:rPr>
            <a:t>Suunnitelman hyväksyminen </a:t>
          </a:r>
        </a:p>
        <a:p>
          <a:r>
            <a:rPr lang="fi-FI" dirty="0" smtClean="0">
              <a:solidFill>
                <a:schemeClr val="tx1"/>
              </a:solidFill>
            </a:rPr>
            <a:t>Opet kokous elokuun loppu</a:t>
          </a:r>
        </a:p>
        <a:p>
          <a:r>
            <a:rPr lang="fi-FI" dirty="0" err="1" smtClean="0">
              <a:solidFill>
                <a:schemeClr val="tx1"/>
              </a:solidFill>
            </a:rPr>
            <a:t>Sivltk</a:t>
          </a:r>
          <a:endParaRPr lang="fi-FI" dirty="0" smtClean="0">
            <a:solidFill>
              <a:schemeClr val="tx1"/>
            </a:solidFill>
          </a:endParaRPr>
        </a:p>
        <a:p>
          <a:r>
            <a:rPr lang="fi-FI" dirty="0" smtClean="0">
              <a:solidFill>
                <a:schemeClr val="tx1"/>
              </a:solidFill>
            </a:rPr>
            <a:t>Syksyn eka kokous</a:t>
          </a:r>
          <a:endParaRPr lang="fi-FI" dirty="0">
            <a:solidFill>
              <a:schemeClr val="tx1"/>
            </a:solidFill>
          </a:endParaRPr>
        </a:p>
      </dgm:t>
    </dgm:pt>
    <dgm:pt modelId="{CDD9301F-9C60-445D-8277-71C3CF1B09FF}" type="parTrans" cxnId="{CFD09321-BD5D-48A4-999A-5AB597810A54}">
      <dgm:prSet/>
      <dgm:spPr/>
      <dgm:t>
        <a:bodyPr/>
        <a:lstStyle/>
        <a:p>
          <a:endParaRPr lang="fi-FI"/>
        </a:p>
      </dgm:t>
    </dgm:pt>
    <dgm:pt modelId="{F035FB70-136F-4A75-9F07-12E1FDBE4025}" type="sibTrans" cxnId="{CFD09321-BD5D-48A4-999A-5AB597810A54}">
      <dgm:prSet/>
      <dgm:spPr/>
      <dgm:t>
        <a:bodyPr/>
        <a:lstStyle/>
        <a:p>
          <a:endParaRPr lang="fi-FI"/>
        </a:p>
      </dgm:t>
    </dgm:pt>
    <dgm:pt modelId="{397A9047-4E2C-4A4D-A777-8C151205E93D}">
      <dgm:prSet phldrT="[Teksti]"/>
      <dgm:spPr>
        <a:solidFill>
          <a:schemeClr val="tx2">
            <a:lumMod val="20000"/>
            <a:lumOff val="80000"/>
          </a:schemeClr>
        </a:solidFill>
      </dgm:spPr>
      <dgm:t>
        <a:bodyPr/>
        <a:lstStyle/>
        <a:p>
          <a:r>
            <a:rPr lang="fi-FI" b="1" dirty="0" smtClean="0">
              <a:solidFill>
                <a:schemeClr val="tx1"/>
              </a:solidFill>
            </a:rPr>
            <a:t>Toimintaa</a:t>
          </a:r>
          <a:r>
            <a:rPr lang="fi-FI" dirty="0" smtClean="0">
              <a:solidFill>
                <a:schemeClr val="tx1"/>
              </a:solidFill>
            </a:rPr>
            <a:t> suunnitelman mukaan</a:t>
          </a:r>
        </a:p>
        <a:p>
          <a:r>
            <a:rPr lang="fi-FI" dirty="0" smtClean="0">
              <a:solidFill>
                <a:schemeClr val="tx1"/>
              </a:solidFill>
            </a:rPr>
            <a:t>Jatkuva</a:t>
          </a:r>
          <a:r>
            <a:rPr lang="fi-FI" b="1" dirty="0" smtClean="0">
              <a:solidFill>
                <a:schemeClr val="tx1"/>
              </a:solidFill>
            </a:rPr>
            <a:t> ARVIOINTI </a:t>
          </a:r>
          <a:r>
            <a:rPr lang="fi-FI" dirty="0" smtClean="0">
              <a:solidFill>
                <a:schemeClr val="tx1"/>
              </a:solidFill>
            </a:rPr>
            <a:t>kirjaaminen /Tiimit ja </a:t>
          </a:r>
          <a:r>
            <a:rPr lang="fi-FI" dirty="0" err="1" smtClean="0">
              <a:solidFill>
                <a:schemeClr val="tx1"/>
              </a:solidFill>
            </a:rPr>
            <a:t>yksit</a:t>
          </a:r>
          <a:r>
            <a:rPr lang="fi-FI" dirty="0" smtClean="0">
              <a:solidFill>
                <a:schemeClr val="tx1"/>
              </a:solidFill>
            </a:rPr>
            <a:t>. henkilöt</a:t>
          </a:r>
          <a:endParaRPr lang="fi-FI" dirty="0">
            <a:solidFill>
              <a:schemeClr val="tx1"/>
            </a:solidFill>
          </a:endParaRPr>
        </a:p>
      </dgm:t>
    </dgm:pt>
    <dgm:pt modelId="{7AF34390-7A45-41F2-9917-23E3B9107392}" type="parTrans" cxnId="{7BA6BECC-FE7D-47F9-B04B-2DB8CA8DB403}">
      <dgm:prSet/>
      <dgm:spPr/>
      <dgm:t>
        <a:bodyPr/>
        <a:lstStyle/>
        <a:p>
          <a:endParaRPr lang="fi-FI"/>
        </a:p>
      </dgm:t>
    </dgm:pt>
    <dgm:pt modelId="{A4850FF4-BE3F-48CF-83B7-B6E6A629CEFD}" type="sibTrans" cxnId="{7BA6BECC-FE7D-47F9-B04B-2DB8CA8DB403}">
      <dgm:prSet/>
      <dgm:spPr/>
      <dgm:t>
        <a:bodyPr/>
        <a:lstStyle/>
        <a:p>
          <a:endParaRPr lang="fi-FI"/>
        </a:p>
      </dgm:t>
    </dgm:pt>
    <dgm:pt modelId="{AA72D268-31F7-4B47-8A9C-88D5120F213D}">
      <dgm:prSet phldrT="[Teksti]"/>
      <dgm:spPr>
        <a:solidFill>
          <a:schemeClr val="tx2">
            <a:lumMod val="20000"/>
            <a:lumOff val="80000"/>
          </a:schemeClr>
        </a:solidFill>
      </dgm:spPr>
      <dgm:t>
        <a:bodyPr/>
        <a:lstStyle/>
        <a:p>
          <a:r>
            <a:rPr lang="fi-FI" b="1" dirty="0" smtClean="0">
              <a:solidFill>
                <a:schemeClr val="tx1"/>
              </a:solidFill>
            </a:rPr>
            <a:t>Arvioinnin hyväksyminen</a:t>
          </a:r>
        </a:p>
        <a:p>
          <a:r>
            <a:rPr lang="fi-FI" dirty="0" smtClean="0">
              <a:solidFill>
                <a:schemeClr val="tx1"/>
              </a:solidFill>
            </a:rPr>
            <a:t>Opekokous</a:t>
          </a:r>
        </a:p>
        <a:p>
          <a:r>
            <a:rPr lang="fi-FI" dirty="0" smtClean="0">
              <a:solidFill>
                <a:schemeClr val="tx1"/>
              </a:solidFill>
            </a:rPr>
            <a:t>Toukokuun loppu</a:t>
          </a:r>
          <a:endParaRPr lang="fi-FI" dirty="0">
            <a:solidFill>
              <a:schemeClr val="tx1"/>
            </a:solidFill>
          </a:endParaRPr>
        </a:p>
      </dgm:t>
    </dgm:pt>
    <dgm:pt modelId="{BA656309-81E2-42DA-9E85-81FF0EE70CDB}" type="parTrans" cxnId="{4E5B8D8D-D8D1-4EBE-8393-8E6B01582B27}">
      <dgm:prSet/>
      <dgm:spPr/>
      <dgm:t>
        <a:bodyPr/>
        <a:lstStyle/>
        <a:p>
          <a:endParaRPr lang="fi-FI"/>
        </a:p>
      </dgm:t>
    </dgm:pt>
    <dgm:pt modelId="{888C83B7-B444-43BA-AA9B-7617932244A3}" type="sibTrans" cxnId="{4E5B8D8D-D8D1-4EBE-8393-8E6B01582B27}">
      <dgm:prSet/>
      <dgm:spPr/>
      <dgm:t>
        <a:bodyPr/>
        <a:lstStyle/>
        <a:p>
          <a:endParaRPr lang="fi-FI"/>
        </a:p>
      </dgm:t>
    </dgm:pt>
    <dgm:pt modelId="{F346280A-EF6B-45D3-A365-93F5860BFC42}">
      <dgm:prSet/>
      <dgm:spPr>
        <a:solidFill>
          <a:schemeClr val="tx2">
            <a:lumMod val="20000"/>
            <a:lumOff val="80000"/>
          </a:schemeClr>
        </a:solidFill>
      </dgm:spPr>
      <dgm:t>
        <a:bodyPr/>
        <a:lstStyle/>
        <a:p>
          <a:r>
            <a:rPr lang="fi-FI" b="1" dirty="0" smtClean="0">
              <a:solidFill>
                <a:schemeClr val="tx1"/>
              </a:solidFill>
            </a:rPr>
            <a:t>Arvioinnin koonti</a:t>
          </a:r>
        </a:p>
        <a:p>
          <a:r>
            <a:rPr lang="fi-FI" dirty="0" smtClean="0">
              <a:solidFill>
                <a:schemeClr val="tx1"/>
              </a:solidFill>
            </a:rPr>
            <a:t>Tiimit</a:t>
          </a:r>
        </a:p>
        <a:p>
          <a:r>
            <a:rPr lang="fi-FI" dirty="0" smtClean="0">
              <a:solidFill>
                <a:schemeClr val="tx1"/>
              </a:solidFill>
            </a:rPr>
            <a:t>Opetushenkilöstö galleriakävely  viim. toukokuun alku</a:t>
          </a:r>
          <a:endParaRPr lang="fi-FI" dirty="0">
            <a:solidFill>
              <a:schemeClr val="tx1"/>
            </a:solidFill>
          </a:endParaRPr>
        </a:p>
      </dgm:t>
    </dgm:pt>
    <dgm:pt modelId="{AB7E2E84-15DC-46A2-B174-D9946A430DC0}" type="parTrans" cxnId="{D85173FC-BCFF-4BA7-8E17-82D547A1D6AC}">
      <dgm:prSet/>
      <dgm:spPr/>
      <dgm:t>
        <a:bodyPr/>
        <a:lstStyle/>
        <a:p>
          <a:endParaRPr lang="fi-FI"/>
        </a:p>
      </dgm:t>
    </dgm:pt>
    <dgm:pt modelId="{E33C5838-5690-445B-9AC8-EE1CC9123E1C}" type="sibTrans" cxnId="{D85173FC-BCFF-4BA7-8E17-82D547A1D6AC}">
      <dgm:prSet/>
      <dgm:spPr/>
      <dgm:t>
        <a:bodyPr/>
        <a:lstStyle/>
        <a:p>
          <a:endParaRPr lang="fi-FI"/>
        </a:p>
      </dgm:t>
    </dgm:pt>
    <dgm:pt modelId="{A9F1937D-7F5C-49D4-98C1-C86ABE75A245}" type="pres">
      <dgm:prSet presAssocID="{80F00DA5-C986-4CD3-9FC3-FD2336D9A9BF}" presName="cycle" presStyleCnt="0">
        <dgm:presLayoutVars>
          <dgm:dir/>
          <dgm:resizeHandles val="exact"/>
        </dgm:presLayoutVars>
      </dgm:prSet>
      <dgm:spPr/>
      <dgm:t>
        <a:bodyPr/>
        <a:lstStyle/>
        <a:p>
          <a:endParaRPr lang="fi-FI"/>
        </a:p>
      </dgm:t>
    </dgm:pt>
    <dgm:pt modelId="{2BB29D88-14BF-4FED-AD17-457028F34755}" type="pres">
      <dgm:prSet presAssocID="{4226C147-A293-42BE-A276-5DDA05433B3A}" presName="node" presStyleLbl="node1" presStyleIdx="0" presStyleCnt="6" custRadScaleRad="104325" custRadScaleInc="-30879">
        <dgm:presLayoutVars>
          <dgm:bulletEnabled val="1"/>
        </dgm:presLayoutVars>
      </dgm:prSet>
      <dgm:spPr/>
      <dgm:t>
        <a:bodyPr/>
        <a:lstStyle/>
        <a:p>
          <a:endParaRPr lang="fi-FI"/>
        </a:p>
      </dgm:t>
    </dgm:pt>
    <dgm:pt modelId="{D5EED578-2C36-406E-9FD3-E9B944DA5F90}" type="pres">
      <dgm:prSet presAssocID="{74E8E5D1-0FD2-4A3E-8073-1885AA7B25D4}" presName="sibTrans" presStyleLbl="sibTrans2D1" presStyleIdx="0" presStyleCnt="6"/>
      <dgm:spPr/>
      <dgm:t>
        <a:bodyPr/>
        <a:lstStyle/>
        <a:p>
          <a:endParaRPr lang="fi-FI"/>
        </a:p>
      </dgm:t>
    </dgm:pt>
    <dgm:pt modelId="{6D004A7F-E161-4AEA-951A-81CE417FA887}" type="pres">
      <dgm:prSet presAssocID="{74E8E5D1-0FD2-4A3E-8073-1885AA7B25D4}" presName="connectorText" presStyleLbl="sibTrans2D1" presStyleIdx="0" presStyleCnt="6"/>
      <dgm:spPr/>
      <dgm:t>
        <a:bodyPr/>
        <a:lstStyle/>
        <a:p>
          <a:endParaRPr lang="fi-FI"/>
        </a:p>
      </dgm:t>
    </dgm:pt>
    <dgm:pt modelId="{31D17701-47A4-4CBC-8B8A-0D2531EB31E7}" type="pres">
      <dgm:prSet presAssocID="{909C5C2E-055C-49E5-8EF7-DF317DEA91DB}" presName="node" presStyleLbl="node1" presStyleIdx="1" presStyleCnt="6" custScaleX="128105" custScaleY="131092">
        <dgm:presLayoutVars>
          <dgm:bulletEnabled val="1"/>
        </dgm:presLayoutVars>
      </dgm:prSet>
      <dgm:spPr/>
      <dgm:t>
        <a:bodyPr/>
        <a:lstStyle/>
        <a:p>
          <a:endParaRPr lang="fi-FI"/>
        </a:p>
      </dgm:t>
    </dgm:pt>
    <dgm:pt modelId="{88E52C66-50A9-4B2E-A4BC-E2DE22D4B668}" type="pres">
      <dgm:prSet presAssocID="{0A786ED5-D292-4978-90D9-009C87317E03}" presName="sibTrans" presStyleLbl="sibTrans2D1" presStyleIdx="1" presStyleCnt="6"/>
      <dgm:spPr/>
      <dgm:t>
        <a:bodyPr/>
        <a:lstStyle/>
        <a:p>
          <a:endParaRPr lang="fi-FI"/>
        </a:p>
      </dgm:t>
    </dgm:pt>
    <dgm:pt modelId="{1ADFCE6F-9B0F-497E-82C6-F65A3CDF904A}" type="pres">
      <dgm:prSet presAssocID="{0A786ED5-D292-4978-90D9-009C87317E03}" presName="connectorText" presStyleLbl="sibTrans2D1" presStyleIdx="1" presStyleCnt="6"/>
      <dgm:spPr/>
      <dgm:t>
        <a:bodyPr/>
        <a:lstStyle/>
        <a:p>
          <a:endParaRPr lang="fi-FI"/>
        </a:p>
      </dgm:t>
    </dgm:pt>
    <dgm:pt modelId="{B95C1361-6353-436A-9158-59B029965941}" type="pres">
      <dgm:prSet presAssocID="{E9A75AC0-B90F-484B-A382-C9F73E5EC725}" presName="node" presStyleLbl="node1" presStyleIdx="2" presStyleCnt="6">
        <dgm:presLayoutVars>
          <dgm:bulletEnabled val="1"/>
        </dgm:presLayoutVars>
      </dgm:prSet>
      <dgm:spPr/>
      <dgm:t>
        <a:bodyPr/>
        <a:lstStyle/>
        <a:p>
          <a:endParaRPr lang="fi-FI"/>
        </a:p>
      </dgm:t>
    </dgm:pt>
    <dgm:pt modelId="{317A34E5-9E5B-4857-95BB-76052F22844B}" type="pres">
      <dgm:prSet presAssocID="{F035FB70-136F-4A75-9F07-12E1FDBE4025}" presName="sibTrans" presStyleLbl="sibTrans2D1" presStyleIdx="2" presStyleCnt="6"/>
      <dgm:spPr/>
      <dgm:t>
        <a:bodyPr/>
        <a:lstStyle/>
        <a:p>
          <a:endParaRPr lang="fi-FI"/>
        </a:p>
      </dgm:t>
    </dgm:pt>
    <dgm:pt modelId="{91D0DD71-6832-4F2E-A7C2-7C2332A5EBD4}" type="pres">
      <dgm:prSet presAssocID="{F035FB70-136F-4A75-9F07-12E1FDBE4025}" presName="connectorText" presStyleLbl="sibTrans2D1" presStyleIdx="2" presStyleCnt="6"/>
      <dgm:spPr/>
      <dgm:t>
        <a:bodyPr/>
        <a:lstStyle/>
        <a:p>
          <a:endParaRPr lang="fi-FI"/>
        </a:p>
      </dgm:t>
    </dgm:pt>
    <dgm:pt modelId="{FEA0AC85-0E4B-412F-817E-7302845F17F4}" type="pres">
      <dgm:prSet presAssocID="{397A9047-4E2C-4A4D-A777-8C151205E93D}" presName="node" presStyleLbl="node1" presStyleIdx="3" presStyleCnt="6">
        <dgm:presLayoutVars>
          <dgm:bulletEnabled val="1"/>
        </dgm:presLayoutVars>
      </dgm:prSet>
      <dgm:spPr/>
      <dgm:t>
        <a:bodyPr/>
        <a:lstStyle/>
        <a:p>
          <a:endParaRPr lang="fi-FI"/>
        </a:p>
      </dgm:t>
    </dgm:pt>
    <dgm:pt modelId="{DCA8C32E-9456-4841-9672-0F6F1FE606D8}" type="pres">
      <dgm:prSet presAssocID="{A4850FF4-BE3F-48CF-83B7-B6E6A629CEFD}" presName="sibTrans" presStyleLbl="sibTrans2D1" presStyleIdx="3" presStyleCnt="6"/>
      <dgm:spPr/>
      <dgm:t>
        <a:bodyPr/>
        <a:lstStyle/>
        <a:p>
          <a:endParaRPr lang="fi-FI"/>
        </a:p>
      </dgm:t>
    </dgm:pt>
    <dgm:pt modelId="{19421DF2-9316-4F5C-89AC-739A3C8739DA}" type="pres">
      <dgm:prSet presAssocID="{A4850FF4-BE3F-48CF-83B7-B6E6A629CEFD}" presName="connectorText" presStyleLbl="sibTrans2D1" presStyleIdx="3" presStyleCnt="6"/>
      <dgm:spPr/>
      <dgm:t>
        <a:bodyPr/>
        <a:lstStyle/>
        <a:p>
          <a:endParaRPr lang="fi-FI"/>
        </a:p>
      </dgm:t>
    </dgm:pt>
    <dgm:pt modelId="{09DB73A0-0379-4498-9F06-B588307D745D}" type="pres">
      <dgm:prSet presAssocID="{F346280A-EF6B-45D3-A365-93F5860BFC42}" presName="node" presStyleLbl="node1" presStyleIdx="4" presStyleCnt="6">
        <dgm:presLayoutVars>
          <dgm:bulletEnabled val="1"/>
        </dgm:presLayoutVars>
      </dgm:prSet>
      <dgm:spPr/>
      <dgm:t>
        <a:bodyPr/>
        <a:lstStyle/>
        <a:p>
          <a:endParaRPr lang="fi-FI"/>
        </a:p>
      </dgm:t>
    </dgm:pt>
    <dgm:pt modelId="{D68E1105-57F8-4B5D-9C34-1E392564FD40}" type="pres">
      <dgm:prSet presAssocID="{E33C5838-5690-445B-9AC8-EE1CC9123E1C}" presName="sibTrans" presStyleLbl="sibTrans2D1" presStyleIdx="4" presStyleCnt="6"/>
      <dgm:spPr/>
      <dgm:t>
        <a:bodyPr/>
        <a:lstStyle/>
        <a:p>
          <a:endParaRPr lang="fi-FI"/>
        </a:p>
      </dgm:t>
    </dgm:pt>
    <dgm:pt modelId="{BCF0AD5E-3D64-4F96-BEDB-5574854C2CB4}" type="pres">
      <dgm:prSet presAssocID="{E33C5838-5690-445B-9AC8-EE1CC9123E1C}" presName="connectorText" presStyleLbl="sibTrans2D1" presStyleIdx="4" presStyleCnt="6"/>
      <dgm:spPr/>
      <dgm:t>
        <a:bodyPr/>
        <a:lstStyle/>
        <a:p>
          <a:endParaRPr lang="fi-FI"/>
        </a:p>
      </dgm:t>
    </dgm:pt>
    <dgm:pt modelId="{B46F4724-F058-4698-801A-796F52AA8077}" type="pres">
      <dgm:prSet presAssocID="{AA72D268-31F7-4B47-8A9C-88D5120F213D}" presName="node" presStyleLbl="node1" presStyleIdx="5" presStyleCnt="6">
        <dgm:presLayoutVars>
          <dgm:bulletEnabled val="1"/>
        </dgm:presLayoutVars>
      </dgm:prSet>
      <dgm:spPr/>
      <dgm:t>
        <a:bodyPr/>
        <a:lstStyle/>
        <a:p>
          <a:endParaRPr lang="fi-FI"/>
        </a:p>
      </dgm:t>
    </dgm:pt>
    <dgm:pt modelId="{CFB5928A-422B-4934-A8E7-684BC607FE86}" type="pres">
      <dgm:prSet presAssocID="{888C83B7-B444-43BA-AA9B-7617932244A3}" presName="sibTrans" presStyleLbl="sibTrans2D1" presStyleIdx="5" presStyleCnt="6"/>
      <dgm:spPr/>
      <dgm:t>
        <a:bodyPr/>
        <a:lstStyle/>
        <a:p>
          <a:endParaRPr lang="fi-FI"/>
        </a:p>
      </dgm:t>
    </dgm:pt>
    <dgm:pt modelId="{4CBB9C19-8F86-48F4-837F-D8699A6284E5}" type="pres">
      <dgm:prSet presAssocID="{888C83B7-B444-43BA-AA9B-7617932244A3}" presName="connectorText" presStyleLbl="sibTrans2D1" presStyleIdx="5" presStyleCnt="6"/>
      <dgm:spPr/>
      <dgm:t>
        <a:bodyPr/>
        <a:lstStyle/>
        <a:p>
          <a:endParaRPr lang="fi-FI"/>
        </a:p>
      </dgm:t>
    </dgm:pt>
  </dgm:ptLst>
  <dgm:cxnLst>
    <dgm:cxn modelId="{CBB4504E-EC92-4C7B-8198-4AB936433A20}" type="presOf" srcId="{0A786ED5-D292-4978-90D9-009C87317E03}" destId="{88E52C66-50A9-4B2E-A4BC-E2DE22D4B668}" srcOrd="0" destOrd="0" presId="urn:microsoft.com/office/officeart/2005/8/layout/cycle2"/>
    <dgm:cxn modelId="{7F058495-6B54-4FFC-B9B0-08FDC9BF29B9}" type="presOf" srcId="{E33C5838-5690-445B-9AC8-EE1CC9123E1C}" destId="{D68E1105-57F8-4B5D-9C34-1E392564FD40}" srcOrd="0" destOrd="0" presId="urn:microsoft.com/office/officeart/2005/8/layout/cycle2"/>
    <dgm:cxn modelId="{93C42C8F-0AC3-4AF4-A811-E7ED96C84A22}" type="presOf" srcId="{0A786ED5-D292-4978-90D9-009C87317E03}" destId="{1ADFCE6F-9B0F-497E-82C6-F65A3CDF904A}" srcOrd="1" destOrd="0" presId="urn:microsoft.com/office/officeart/2005/8/layout/cycle2"/>
    <dgm:cxn modelId="{A10F6E51-8BE7-4146-8505-DA47B0C945C7}" type="presOf" srcId="{888C83B7-B444-43BA-AA9B-7617932244A3}" destId="{4CBB9C19-8F86-48F4-837F-D8699A6284E5}" srcOrd="1" destOrd="0" presId="urn:microsoft.com/office/officeart/2005/8/layout/cycle2"/>
    <dgm:cxn modelId="{AE23F8FF-1CA6-410F-9535-A6BD76E3D8B0}" type="presOf" srcId="{80F00DA5-C986-4CD3-9FC3-FD2336D9A9BF}" destId="{A9F1937D-7F5C-49D4-98C1-C86ABE75A245}" srcOrd="0" destOrd="0" presId="urn:microsoft.com/office/officeart/2005/8/layout/cycle2"/>
    <dgm:cxn modelId="{A775A487-4AE1-428E-8574-0B7902852FF1}" type="presOf" srcId="{909C5C2E-055C-49E5-8EF7-DF317DEA91DB}" destId="{31D17701-47A4-4CBC-8B8A-0D2531EB31E7}" srcOrd="0" destOrd="0" presId="urn:microsoft.com/office/officeart/2005/8/layout/cycle2"/>
    <dgm:cxn modelId="{09DF400B-2648-4BB0-B946-1746409DA74D}" type="presOf" srcId="{A4850FF4-BE3F-48CF-83B7-B6E6A629CEFD}" destId="{DCA8C32E-9456-4841-9672-0F6F1FE606D8}" srcOrd="0" destOrd="0" presId="urn:microsoft.com/office/officeart/2005/8/layout/cycle2"/>
    <dgm:cxn modelId="{1E64DC51-22E9-488E-8EA9-E4515D50F29C}" type="presOf" srcId="{F346280A-EF6B-45D3-A365-93F5860BFC42}" destId="{09DB73A0-0379-4498-9F06-B588307D745D}" srcOrd="0" destOrd="0" presId="urn:microsoft.com/office/officeart/2005/8/layout/cycle2"/>
    <dgm:cxn modelId="{CA4EDC55-AF50-4F78-9A54-9BD1C83D5027}" type="presOf" srcId="{F035FB70-136F-4A75-9F07-12E1FDBE4025}" destId="{91D0DD71-6832-4F2E-A7C2-7C2332A5EBD4}" srcOrd="1" destOrd="0" presId="urn:microsoft.com/office/officeart/2005/8/layout/cycle2"/>
    <dgm:cxn modelId="{8C3B21ED-8E12-48AA-A2EF-32356A8CCA04}" type="presOf" srcId="{397A9047-4E2C-4A4D-A777-8C151205E93D}" destId="{FEA0AC85-0E4B-412F-817E-7302845F17F4}" srcOrd="0" destOrd="0" presId="urn:microsoft.com/office/officeart/2005/8/layout/cycle2"/>
    <dgm:cxn modelId="{7BA6BECC-FE7D-47F9-B04B-2DB8CA8DB403}" srcId="{80F00DA5-C986-4CD3-9FC3-FD2336D9A9BF}" destId="{397A9047-4E2C-4A4D-A777-8C151205E93D}" srcOrd="3" destOrd="0" parTransId="{7AF34390-7A45-41F2-9917-23E3B9107392}" sibTransId="{A4850FF4-BE3F-48CF-83B7-B6E6A629CEFD}"/>
    <dgm:cxn modelId="{4E5B8D8D-D8D1-4EBE-8393-8E6B01582B27}" srcId="{80F00DA5-C986-4CD3-9FC3-FD2336D9A9BF}" destId="{AA72D268-31F7-4B47-8A9C-88D5120F213D}" srcOrd="5" destOrd="0" parTransId="{BA656309-81E2-42DA-9E85-81FF0EE70CDB}" sibTransId="{888C83B7-B444-43BA-AA9B-7617932244A3}"/>
    <dgm:cxn modelId="{0FDCAD59-C088-482A-B1EF-9523A794A5FE}" type="presOf" srcId="{888C83B7-B444-43BA-AA9B-7617932244A3}" destId="{CFB5928A-422B-4934-A8E7-684BC607FE86}" srcOrd="0" destOrd="0" presId="urn:microsoft.com/office/officeart/2005/8/layout/cycle2"/>
    <dgm:cxn modelId="{C054EE9F-EB0A-4812-8127-055BA9711287}" type="presOf" srcId="{74E8E5D1-0FD2-4A3E-8073-1885AA7B25D4}" destId="{6D004A7F-E161-4AEA-951A-81CE417FA887}" srcOrd="1" destOrd="0" presId="urn:microsoft.com/office/officeart/2005/8/layout/cycle2"/>
    <dgm:cxn modelId="{799C862A-02E7-4897-86A2-6E45165FBE47}" type="presOf" srcId="{4226C147-A293-42BE-A276-5DDA05433B3A}" destId="{2BB29D88-14BF-4FED-AD17-457028F34755}" srcOrd="0" destOrd="0" presId="urn:microsoft.com/office/officeart/2005/8/layout/cycle2"/>
    <dgm:cxn modelId="{CFD09321-BD5D-48A4-999A-5AB597810A54}" srcId="{80F00DA5-C986-4CD3-9FC3-FD2336D9A9BF}" destId="{E9A75AC0-B90F-484B-A382-C9F73E5EC725}" srcOrd="2" destOrd="0" parTransId="{CDD9301F-9C60-445D-8277-71C3CF1B09FF}" sibTransId="{F035FB70-136F-4A75-9F07-12E1FDBE4025}"/>
    <dgm:cxn modelId="{A5C645B7-AD6D-4292-8F86-065474EDB04C}" type="presOf" srcId="{E33C5838-5690-445B-9AC8-EE1CC9123E1C}" destId="{BCF0AD5E-3D64-4F96-BEDB-5574854C2CB4}" srcOrd="1" destOrd="0" presId="urn:microsoft.com/office/officeart/2005/8/layout/cycle2"/>
    <dgm:cxn modelId="{D85173FC-BCFF-4BA7-8E17-82D547A1D6AC}" srcId="{80F00DA5-C986-4CD3-9FC3-FD2336D9A9BF}" destId="{F346280A-EF6B-45D3-A365-93F5860BFC42}" srcOrd="4" destOrd="0" parTransId="{AB7E2E84-15DC-46A2-B174-D9946A430DC0}" sibTransId="{E33C5838-5690-445B-9AC8-EE1CC9123E1C}"/>
    <dgm:cxn modelId="{A7701C24-CF96-4322-87A4-5758703FE14F}" srcId="{80F00DA5-C986-4CD3-9FC3-FD2336D9A9BF}" destId="{4226C147-A293-42BE-A276-5DDA05433B3A}" srcOrd="0" destOrd="0" parTransId="{002D923C-03A1-42B8-B1B8-B1B079545979}" sibTransId="{74E8E5D1-0FD2-4A3E-8073-1885AA7B25D4}"/>
    <dgm:cxn modelId="{1A7230BC-79F5-43D3-91BC-5467BFAED7B3}" srcId="{80F00DA5-C986-4CD3-9FC3-FD2336D9A9BF}" destId="{909C5C2E-055C-49E5-8EF7-DF317DEA91DB}" srcOrd="1" destOrd="0" parTransId="{A3F1769B-A3C9-4320-A554-5177C75E9C3D}" sibTransId="{0A786ED5-D292-4978-90D9-009C87317E03}"/>
    <dgm:cxn modelId="{9F0B91E1-41E5-46D4-8F05-810048B6CE57}" type="presOf" srcId="{74E8E5D1-0FD2-4A3E-8073-1885AA7B25D4}" destId="{D5EED578-2C36-406E-9FD3-E9B944DA5F90}" srcOrd="0" destOrd="0" presId="urn:microsoft.com/office/officeart/2005/8/layout/cycle2"/>
    <dgm:cxn modelId="{3CB8ECAA-F7C1-4DA8-8B87-34135ED07B35}" type="presOf" srcId="{F035FB70-136F-4A75-9F07-12E1FDBE4025}" destId="{317A34E5-9E5B-4857-95BB-76052F22844B}" srcOrd="0" destOrd="0" presId="urn:microsoft.com/office/officeart/2005/8/layout/cycle2"/>
    <dgm:cxn modelId="{1C6D1C38-69EC-4D15-86C2-FDB3D2BB8C4D}" type="presOf" srcId="{AA72D268-31F7-4B47-8A9C-88D5120F213D}" destId="{B46F4724-F058-4698-801A-796F52AA8077}" srcOrd="0" destOrd="0" presId="urn:microsoft.com/office/officeart/2005/8/layout/cycle2"/>
    <dgm:cxn modelId="{DA190F27-460C-4AA1-8621-766DEF1100B2}" type="presOf" srcId="{E9A75AC0-B90F-484B-A382-C9F73E5EC725}" destId="{B95C1361-6353-436A-9158-59B029965941}" srcOrd="0" destOrd="0" presId="urn:microsoft.com/office/officeart/2005/8/layout/cycle2"/>
    <dgm:cxn modelId="{964E18CC-EB3A-4A59-86ED-6437FA8F82BB}" type="presOf" srcId="{A4850FF4-BE3F-48CF-83B7-B6E6A629CEFD}" destId="{19421DF2-9316-4F5C-89AC-739A3C8739DA}" srcOrd="1" destOrd="0" presId="urn:microsoft.com/office/officeart/2005/8/layout/cycle2"/>
    <dgm:cxn modelId="{AF7E7999-415D-42E9-8689-AA9462824335}" type="presParOf" srcId="{A9F1937D-7F5C-49D4-98C1-C86ABE75A245}" destId="{2BB29D88-14BF-4FED-AD17-457028F34755}" srcOrd="0" destOrd="0" presId="urn:microsoft.com/office/officeart/2005/8/layout/cycle2"/>
    <dgm:cxn modelId="{F689850F-0C0D-4909-AB78-21E51E05423A}" type="presParOf" srcId="{A9F1937D-7F5C-49D4-98C1-C86ABE75A245}" destId="{D5EED578-2C36-406E-9FD3-E9B944DA5F90}" srcOrd="1" destOrd="0" presId="urn:microsoft.com/office/officeart/2005/8/layout/cycle2"/>
    <dgm:cxn modelId="{A63C4D46-B061-4969-A0AE-081D7A48A8A4}" type="presParOf" srcId="{D5EED578-2C36-406E-9FD3-E9B944DA5F90}" destId="{6D004A7F-E161-4AEA-951A-81CE417FA887}" srcOrd="0" destOrd="0" presId="urn:microsoft.com/office/officeart/2005/8/layout/cycle2"/>
    <dgm:cxn modelId="{B74A381A-7717-4D35-9ABE-7593E70413DB}" type="presParOf" srcId="{A9F1937D-7F5C-49D4-98C1-C86ABE75A245}" destId="{31D17701-47A4-4CBC-8B8A-0D2531EB31E7}" srcOrd="2" destOrd="0" presId="urn:microsoft.com/office/officeart/2005/8/layout/cycle2"/>
    <dgm:cxn modelId="{1B4FFAFB-73BF-4262-8143-9B9C9CF2EC6C}" type="presParOf" srcId="{A9F1937D-7F5C-49D4-98C1-C86ABE75A245}" destId="{88E52C66-50A9-4B2E-A4BC-E2DE22D4B668}" srcOrd="3" destOrd="0" presId="urn:microsoft.com/office/officeart/2005/8/layout/cycle2"/>
    <dgm:cxn modelId="{E9634B37-9787-4393-B26C-4AD4EC491236}" type="presParOf" srcId="{88E52C66-50A9-4B2E-A4BC-E2DE22D4B668}" destId="{1ADFCE6F-9B0F-497E-82C6-F65A3CDF904A}" srcOrd="0" destOrd="0" presId="urn:microsoft.com/office/officeart/2005/8/layout/cycle2"/>
    <dgm:cxn modelId="{1CD9B666-9EA5-412C-B45C-B9E5F346E352}" type="presParOf" srcId="{A9F1937D-7F5C-49D4-98C1-C86ABE75A245}" destId="{B95C1361-6353-436A-9158-59B029965941}" srcOrd="4" destOrd="0" presId="urn:microsoft.com/office/officeart/2005/8/layout/cycle2"/>
    <dgm:cxn modelId="{E62FFFAC-19CE-490F-B5C5-F2EB3D85226D}" type="presParOf" srcId="{A9F1937D-7F5C-49D4-98C1-C86ABE75A245}" destId="{317A34E5-9E5B-4857-95BB-76052F22844B}" srcOrd="5" destOrd="0" presId="urn:microsoft.com/office/officeart/2005/8/layout/cycle2"/>
    <dgm:cxn modelId="{312CD220-8A1E-4F73-8AAB-4EB5414F105B}" type="presParOf" srcId="{317A34E5-9E5B-4857-95BB-76052F22844B}" destId="{91D0DD71-6832-4F2E-A7C2-7C2332A5EBD4}" srcOrd="0" destOrd="0" presId="urn:microsoft.com/office/officeart/2005/8/layout/cycle2"/>
    <dgm:cxn modelId="{848162DD-084B-4754-82B6-307D3BCF1207}" type="presParOf" srcId="{A9F1937D-7F5C-49D4-98C1-C86ABE75A245}" destId="{FEA0AC85-0E4B-412F-817E-7302845F17F4}" srcOrd="6" destOrd="0" presId="urn:microsoft.com/office/officeart/2005/8/layout/cycle2"/>
    <dgm:cxn modelId="{EA6831DD-C54B-441D-B826-B159048B7F3D}" type="presParOf" srcId="{A9F1937D-7F5C-49D4-98C1-C86ABE75A245}" destId="{DCA8C32E-9456-4841-9672-0F6F1FE606D8}" srcOrd="7" destOrd="0" presId="urn:microsoft.com/office/officeart/2005/8/layout/cycle2"/>
    <dgm:cxn modelId="{4119085E-161E-4C32-B7FA-65C61DEE6A54}" type="presParOf" srcId="{DCA8C32E-9456-4841-9672-0F6F1FE606D8}" destId="{19421DF2-9316-4F5C-89AC-739A3C8739DA}" srcOrd="0" destOrd="0" presId="urn:microsoft.com/office/officeart/2005/8/layout/cycle2"/>
    <dgm:cxn modelId="{EF278606-7FCA-4913-BBB0-CDE2528329B0}" type="presParOf" srcId="{A9F1937D-7F5C-49D4-98C1-C86ABE75A245}" destId="{09DB73A0-0379-4498-9F06-B588307D745D}" srcOrd="8" destOrd="0" presId="urn:microsoft.com/office/officeart/2005/8/layout/cycle2"/>
    <dgm:cxn modelId="{129DA826-70AD-4E2A-BAE2-7F4C82AA917F}" type="presParOf" srcId="{A9F1937D-7F5C-49D4-98C1-C86ABE75A245}" destId="{D68E1105-57F8-4B5D-9C34-1E392564FD40}" srcOrd="9" destOrd="0" presId="urn:microsoft.com/office/officeart/2005/8/layout/cycle2"/>
    <dgm:cxn modelId="{31CB2EDF-6454-4E11-AE16-E39AEC11C3C0}" type="presParOf" srcId="{D68E1105-57F8-4B5D-9C34-1E392564FD40}" destId="{BCF0AD5E-3D64-4F96-BEDB-5574854C2CB4}" srcOrd="0" destOrd="0" presId="urn:microsoft.com/office/officeart/2005/8/layout/cycle2"/>
    <dgm:cxn modelId="{ADE8952C-3A02-4617-B8FA-84139C591BCC}" type="presParOf" srcId="{A9F1937D-7F5C-49D4-98C1-C86ABE75A245}" destId="{B46F4724-F058-4698-801A-796F52AA8077}" srcOrd="10" destOrd="0" presId="urn:microsoft.com/office/officeart/2005/8/layout/cycle2"/>
    <dgm:cxn modelId="{6EC78380-B1F3-4CC5-9C28-5CF063AE2A81}" type="presParOf" srcId="{A9F1937D-7F5C-49D4-98C1-C86ABE75A245}" destId="{CFB5928A-422B-4934-A8E7-684BC607FE86}" srcOrd="11" destOrd="0" presId="urn:microsoft.com/office/officeart/2005/8/layout/cycle2"/>
    <dgm:cxn modelId="{BB9491B0-4040-46B9-AFBB-94949D15876D}" type="presParOf" srcId="{CFB5928A-422B-4934-A8E7-684BC607FE86}" destId="{4CBB9C19-8F86-48F4-837F-D8699A6284E5}"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5E9588-437A-4581-A03C-DC4C5846AFC7}">
      <dsp:nvSpPr>
        <dsp:cNvPr id="0" name=""/>
        <dsp:cNvSpPr/>
      </dsp:nvSpPr>
      <dsp:spPr>
        <a:xfrm>
          <a:off x="2970329" y="0"/>
          <a:ext cx="1188131" cy="864096"/>
        </a:xfrm>
        <a:prstGeom prst="trapezoid">
          <a:avLst>
            <a:gd name="adj" fmla="val 6875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fi-FI" sz="1200" kern="1200" dirty="0" smtClean="0"/>
            <a:t>Opettajan pedagogiset valinnat</a:t>
          </a:r>
        </a:p>
        <a:p>
          <a:pPr lvl="0" algn="ctr" defTabSz="533400">
            <a:lnSpc>
              <a:spcPct val="90000"/>
            </a:lnSpc>
            <a:spcBef>
              <a:spcPct val="0"/>
            </a:spcBef>
            <a:spcAft>
              <a:spcPct val="35000"/>
            </a:spcAft>
          </a:pPr>
          <a:endParaRPr lang="fi-FI" sz="1000" kern="1200" dirty="0"/>
        </a:p>
      </dsp:txBody>
      <dsp:txXfrm>
        <a:off x="2970329" y="0"/>
        <a:ext cx="1188131" cy="864096"/>
      </dsp:txXfrm>
    </dsp:sp>
    <dsp:sp modelId="{E08869F7-E903-4E52-BE7D-EEB269DE42B4}">
      <dsp:nvSpPr>
        <dsp:cNvPr id="0" name=""/>
        <dsp:cNvSpPr/>
      </dsp:nvSpPr>
      <dsp:spPr>
        <a:xfrm>
          <a:off x="2376264" y="864096"/>
          <a:ext cx="2376263" cy="864096"/>
        </a:xfrm>
        <a:prstGeom prst="trapezoid">
          <a:avLst>
            <a:gd name="adj" fmla="val 6875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fi-FI" sz="1400" kern="1200" dirty="0" smtClean="0"/>
            <a:t>Vuosittainen suunnitelma</a:t>
          </a:r>
          <a:endParaRPr lang="fi-FI" sz="1400" kern="1200" dirty="0"/>
        </a:p>
      </dsp:txBody>
      <dsp:txXfrm>
        <a:off x="2792110" y="864096"/>
        <a:ext cx="1544571" cy="864096"/>
      </dsp:txXfrm>
    </dsp:sp>
    <dsp:sp modelId="{C178CEA2-B52B-466E-807B-2D6A9045DFC1}">
      <dsp:nvSpPr>
        <dsp:cNvPr id="0" name=""/>
        <dsp:cNvSpPr/>
      </dsp:nvSpPr>
      <dsp:spPr>
        <a:xfrm>
          <a:off x="1782198" y="1728192"/>
          <a:ext cx="3564396" cy="864096"/>
        </a:xfrm>
        <a:prstGeom prst="trapezoid">
          <a:avLst>
            <a:gd name="adj" fmla="val 6875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i-FI" sz="1800" kern="1200" dirty="0" smtClean="0"/>
            <a:t>OPS (kunnallinen)</a:t>
          </a:r>
          <a:endParaRPr lang="fi-FI" sz="1800" kern="1200" dirty="0"/>
        </a:p>
      </dsp:txBody>
      <dsp:txXfrm>
        <a:off x="2405967" y="1728192"/>
        <a:ext cx="2316857" cy="864096"/>
      </dsp:txXfrm>
    </dsp:sp>
    <dsp:sp modelId="{FEE0295C-8CBC-4B24-BFE7-B1EFA5404E90}">
      <dsp:nvSpPr>
        <dsp:cNvPr id="0" name=""/>
        <dsp:cNvSpPr/>
      </dsp:nvSpPr>
      <dsp:spPr>
        <a:xfrm>
          <a:off x="1178912" y="2600169"/>
          <a:ext cx="4752527" cy="864096"/>
        </a:xfrm>
        <a:prstGeom prst="trapezoid">
          <a:avLst>
            <a:gd name="adj" fmla="val 6875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fi-FI" sz="2400" kern="1200" dirty="0" smtClean="0"/>
            <a:t>OPS  perusteet</a:t>
          </a:r>
          <a:endParaRPr lang="fi-FI" sz="2400" kern="1200" dirty="0"/>
        </a:p>
      </dsp:txBody>
      <dsp:txXfrm>
        <a:off x="2010604" y="2600169"/>
        <a:ext cx="3089143" cy="864096"/>
      </dsp:txXfrm>
    </dsp:sp>
    <dsp:sp modelId="{3A975FC8-220E-44E4-957E-48F1D4D9C46A}">
      <dsp:nvSpPr>
        <dsp:cNvPr id="0" name=""/>
        <dsp:cNvSpPr/>
      </dsp:nvSpPr>
      <dsp:spPr>
        <a:xfrm>
          <a:off x="594066" y="3456384"/>
          <a:ext cx="5940659" cy="864096"/>
        </a:xfrm>
        <a:prstGeom prst="trapezoid">
          <a:avLst>
            <a:gd name="adj" fmla="val 6875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fi-FI" sz="3200" kern="1200" dirty="0" smtClean="0"/>
            <a:t>Perusopetusasetus</a:t>
          </a:r>
          <a:endParaRPr lang="fi-FI" sz="3200" kern="1200" dirty="0"/>
        </a:p>
      </dsp:txBody>
      <dsp:txXfrm>
        <a:off x="1633681" y="3456384"/>
        <a:ext cx="3861429" cy="864096"/>
      </dsp:txXfrm>
    </dsp:sp>
    <dsp:sp modelId="{96BF9E8C-1873-4755-B525-EECC9B2CF17D}">
      <dsp:nvSpPr>
        <dsp:cNvPr id="0" name=""/>
        <dsp:cNvSpPr/>
      </dsp:nvSpPr>
      <dsp:spPr>
        <a:xfrm>
          <a:off x="0" y="4320480"/>
          <a:ext cx="7128791" cy="864096"/>
        </a:xfrm>
        <a:prstGeom prst="trapezoid">
          <a:avLst>
            <a:gd name="adj" fmla="val 6875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2133600">
            <a:lnSpc>
              <a:spcPct val="90000"/>
            </a:lnSpc>
            <a:spcBef>
              <a:spcPct val="0"/>
            </a:spcBef>
            <a:spcAft>
              <a:spcPct val="35000"/>
            </a:spcAft>
          </a:pPr>
          <a:r>
            <a:rPr lang="fi-FI" sz="4800" kern="1200" dirty="0" smtClean="0"/>
            <a:t>Perusopetuslaki</a:t>
          </a:r>
          <a:endParaRPr lang="fi-FI" sz="4800" kern="1200" dirty="0"/>
        </a:p>
      </dsp:txBody>
      <dsp:txXfrm>
        <a:off x="1247538" y="4320480"/>
        <a:ext cx="4633714" cy="8640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B29D88-14BF-4FED-AD17-457028F34755}">
      <dsp:nvSpPr>
        <dsp:cNvPr id="0" name=""/>
        <dsp:cNvSpPr/>
      </dsp:nvSpPr>
      <dsp:spPr>
        <a:xfrm>
          <a:off x="2772804" y="0"/>
          <a:ext cx="1619336" cy="1619336"/>
        </a:xfrm>
        <a:prstGeom prst="ellipse">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fi-FI" sz="1100" b="1" kern="1200" dirty="0" smtClean="0">
              <a:solidFill>
                <a:schemeClr val="tx1"/>
              </a:solidFill>
            </a:rPr>
            <a:t>Arviointi tiedoksi </a:t>
          </a:r>
          <a:r>
            <a:rPr lang="fi-FI" sz="1100" kern="1200" dirty="0" err="1" smtClean="0">
              <a:solidFill>
                <a:schemeClr val="tx1"/>
              </a:solidFill>
            </a:rPr>
            <a:t>sivltk</a:t>
          </a:r>
          <a:endParaRPr lang="fi-FI" sz="1100" kern="1200" dirty="0" smtClean="0">
            <a:solidFill>
              <a:schemeClr val="tx1"/>
            </a:solidFill>
          </a:endParaRPr>
        </a:p>
        <a:p>
          <a:pPr lvl="0" algn="ctr" defTabSz="488950">
            <a:lnSpc>
              <a:spcPct val="90000"/>
            </a:lnSpc>
            <a:spcBef>
              <a:spcPct val="0"/>
            </a:spcBef>
            <a:spcAft>
              <a:spcPct val="35000"/>
            </a:spcAft>
          </a:pPr>
          <a:r>
            <a:rPr lang="fi-FI" sz="1100" kern="1200" dirty="0" smtClean="0">
              <a:solidFill>
                <a:schemeClr val="tx1"/>
              </a:solidFill>
            </a:rPr>
            <a:t>kesäkuu</a:t>
          </a:r>
          <a:endParaRPr lang="fi-FI" sz="1100" kern="1200" dirty="0">
            <a:solidFill>
              <a:schemeClr val="tx1"/>
            </a:solidFill>
          </a:endParaRPr>
        </a:p>
      </dsp:txBody>
      <dsp:txXfrm>
        <a:off x="3009950" y="237146"/>
        <a:ext cx="1145044" cy="1145044"/>
      </dsp:txXfrm>
    </dsp:sp>
    <dsp:sp modelId="{D5EED578-2C36-406E-9FD3-E9B944DA5F90}">
      <dsp:nvSpPr>
        <dsp:cNvPr id="0" name=""/>
        <dsp:cNvSpPr/>
      </dsp:nvSpPr>
      <dsp:spPr>
        <a:xfrm rot="1548487">
          <a:off x="4472761" y="1087444"/>
          <a:ext cx="498359" cy="54652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fi-FI" sz="900" kern="1200"/>
        </a:p>
      </dsp:txBody>
      <dsp:txXfrm>
        <a:off x="4480217" y="1164204"/>
        <a:ext cx="348851" cy="327915"/>
      </dsp:txXfrm>
    </dsp:sp>
    <dsp:sp modelId="{31D17701-47A4-4CBC-8B8A-0D2531EB31E7}">
      <dsp:nvSpPr>
        <dsp:cNvPr id="0" name=""/>
        <dsp:cNvSpPr/>
      </dsp:nvSpPr>
      <dsp:spPr>
        <a:xfrm>
          <a:off x="5058452" y="963627"/>
          <a:ext cx="2074450" cy="2122820"/>
        </a:xfrm>
        <a:prstGeom prst="ellipse">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fi-FI" sz="1100" b="1" kern="1200" dirty="0" smtClean="0">
              <a:solidFill>
                <a:schemeClr val="tx1"/>
              </a:solidFill>
            </a:rPr>
            <a:t>Lukuvuoden suunnittelu </a:t>
          </a:r>
        </a:p>
        <a:p>
          <a:pPr lvl="0" algn="ctr" defTabSz="488950">
            <a:lnSpc>
              <a:spcPct val="90000"/>
            </a:lnSpc>
            <a:spcBef>
              <a:spcPct val="0"/>
            </a:spcBef>
            <a:spcAft>
              <a:spcPct val="35000"/>
            </a:spcAft>
          </a:pPr>
          <a:r>
            <a:rPr lang="fi-FI" sz="1100" kern="1200" dirty="0" smtClean="0">
              <a:solidFill>
                <a:schemeClr val="tx1"/>
              </a:solidFill>
            </a:rPr>
            <a:t>Rehtori (kesä)</a:t>
          </a:r>
        </a:p>
        <a:p>
          <a:pPr lvl="0" algn="ctr" defTabSz="488950">
            <a:lnSpc>
              <a:spcPct val="90000"/>
            </a:lnSpc>
            <a:spcBef>
              <a:spcPct val="0"/>
            </a:spcBef>
            <a:spcAft>
              <a:spcPct val="35000"/>
            </a:spcAft>
          </a:pPr>
          <a:r>
            <a:rPr lang="fi-FI" sz="1100" kern="1200" dirty="0" smtClean="0">
              <a:solidFill>
                <a:schemeClr val="tx1"/>
              </a:solidFill>
            </a:rPr>
            <a:t>JT (ennen </a:t>
          </a:r>
          <a:r>
            <a:rPr lang="fi-FI" sz="1100" kern="1200" dirty="0" err="1" smtClean="0">
              <a:solidFill>
                <a:schemeClr val="tx1"/>
              </a:solidFill>
            </a:rPr>
            <a:t>suunnittelp</a:t>
          </a:r>
          <a:r>
            <a:rPr lang="fi-FI" sz="1100" kern="1200" dirty="0" smtClean="0">
              <a:solidFill>
                <a:schemeClr val="tx1"/>
              </a:solidFill>
            </a:rPr>
            <a:t>)</a:t>
          </a:r>
        </a:p>
        <a:p>
          <a:pPr lvl="0" algn="ctr" defTabSz="488950">
            <a:lnSpc>
              <a:spcPct val="90000"/>
            </a:lnSpc>
            <a:spcBef>
              <a:spcPct val="0"/>
            </a:spcBef>
            <a:spcAft>
              <a:spcPct val="35000"/>
            </a:spcAft>
          </a:pPr>
          <a:r>
            <a:rPr lang="fi-FI" sz="1100" kern="1200" dirty="0" smtClean="0">
              <a:solidFill>
                <a:schemeClr val="tx1"/>
              </a:solidFill>
            </a:rPr>
            <a:t>Opet henkilöstö galleriakävely (suunnittelupäivä)</a:t>
          </a:r>
          <a:endParaRPr lang="fi-FI" sz="1100" kern="1200" dirty="0">
            <a:solidFill>
              <a:schemeClr val="tx1"/>
            </a:solidFill>
          </a:endParaRPr>
        </a:p>
      </dsp:txBody>
      <dsp:txXfrm>
        <a:off x="5362248" y="1274507"/>
        <a:ext cx="1466858" cy="1501060"/>
      </dsp:txXfrm>
    </dsp:sp>
    <dsp:sp modelId="{88E52C66-50A9-4B2E-A4BC-E2DE22D4B668}">
      <dsp:nvSpPr>
        <dsp:cNvPr id="0" name=""/>
        <dsp:cNvSpPr/>
      </dsp:nvSpPr>
      <dsp:spPr>
        <a:xfrm rot="5400000">
          <a:off x="5947392" y="3084574"/>
          <a:ext cx="296570" cy="54652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fi-FI" sz="900" kern="1200"/>
        </a:p>
      </dsp:txBody>
      <dsp:txXfrm>
        <a:off x="5991878" y="3149394"/>
        <a:ext cx="207599" cy="327915"/>
      </dsp:txXfrm>
    </dsp:sp>
    <dsp:sp modelId="{B95C1361-6353-436A-9158-59B029965941}">
      <dsp:nvSpPr>
        <dsp:cNvPr id="0" name=""/>
        <dsp:cNvSpPr/>
      </dsp:nvSpPr>
      <dsp:spPr>
        <a:xfrm>
          <a:off x="5286009" y="3646014"/>
          <a:ext cx="1619336" cy="1619336"/>
        </a:xfrm>
        <a:prstGeom prst="ellipse">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fi-FI" sz="1100" b="1" kern="1200" dirty="0" smtClean="0">
              <a:solidFill>
                <a:schemeClr val="tx1"/>
              </a:solidFill>
            </a:rPr>
            <a:t>Suunnitelman hyväksyminen </a:t>
          </a:r>
        </a:p>
        <a:p>
          <a:pPr lvl="0" algn="ctr" defTabSz="488950">
            <a:lnSpc>
              <a:spcPct val="90000"/>
            </a:lnSpc>
            <a:spcBef>
              <a:spcPct val="0"/>
            </a:spcBef>
            <a:spcAft>
              <a:spcPct val="35000"/>
            </a:spcAft>
          </a:pPr>
          <a:r>
            <a:rPr lang="fi-FI" sz="1100" kern="1200" dirty="0" smtClean="0">
              <a:solidFill>
                <a:schemeClr val="tx1"/>
              </a:solidFill>
            </a:rPr>
            <a:t>Opet kokous elokuun loppu</a:t>
          </a:r>
        </a:p>
        <a:p>
          <a:pPr lvl="0" algn="ctr" defTabSz="488950">
            <a:lnSpc>
              <a:spcPct val="90000"/>
            </a:lnSpc>
            <a:spcBef>
              <a:spcPct val="0"/>
            </a:spcBef>
            <a:spcAft>
              <a:spcPct val="35000"/>
            </a:spcAft>
          </a:pPr>
          <a:r>
            <a:rPr lang="fi-FI" sz="1100" kern="1200" dirty="0" err="1" smtClean="0">
              <a:solidFill>
                <a:schemeClr val="tx1"/>
              </a:solidFill>
            </a:rPr>
            <a:t>Sivltk</a:t>
          </a:r>
          <a:endParaRPr lang="fi-FI" sz="1100" kern="1200" dirty="0" smtClean="0">
            <a:solidFill>
              <a:schemeClr val="tx1"/>
            </a:solidFill>
          </a:endParaRPr>
        </a:p>
        <a:p>
          <a:pPr lvl="0" algn="ctr" defTabSz="488950">
            <a:lnSpc>
              <a:spcPct val="90000"/>
            </a:lnSpc>
            <a:spcBef>
              <a:spcPct val="0"/>
            </a:spcBef>
            <a:spcAft>
              <a:spcPct val="35000"/>
            </a:spcAft>
          </a:pPr>
          <a:r>
            <a:rPr lang="fi-FI" sz="1100" kern="1200" dirty="0" smtClean="0">
              <a:solidFill>
                <a:schemeClr val="tx1"/>
              </a:solidFill>
            </a:rPr>
            <a:t>Syksyn eka kokous</a:t>
          </a:r>
          <a:endParaRPr lang="fi-FI" sz="1100" kern="1200" dirty="0">
            <a:solidFill>
              <a:schemeClr val="tx1"/>
            </a:solidFill>
          </a:endParaRPr>
        </a:p>
      </dsp:txBody>
      <dsp:txXfrm>
        <a:off x="5523155" y="3883160"/>
        <a:ext cx="1145044" cy="1145044"/>
      </dsp:txXfrm>
    </dsp:sp>
    <dsp:sp modelId="{317A34E5-9E5B-4857-95BB-76052F22844B}">
      <dsp:nvSpPr>
        <dsp:cNvPr id="0" name=""/>
        <dsp:cNvSpPr/>
      </dsp:nvSpPr>
      <dsp:spPr>
        <a:xfrm rot="9000000">
          <a:off x="4838719" y="4783995"/>
          <a:ext cx="429993" cy="54652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fi-FI" sz="900" kern="1200"/>
        </a:p>
      </dsp:txBody>
      <dsp:txXfrm rot="10800000">
        <a:off x="4959076" y="4861051"/>
        <a:ext cx="300995" cy="327915"/>
      </dsp:txXfrm>
    </dsp:sp>
    <dsp:sp modelId="{FEA0AC85-0E4B-412F-817E-7302845F17F4}">
      <dsp:nvSpPr>
        <dsp:cNvPr id="0" name=""/>
        <dsp:cNvSpPr/>
      </dsp:nvSpPr>
      <dsp:spPr>
        <a:xfrm>
          <a:off x="3181009" y="4861336"/>
          <a:ext cx="1619336" cy="1619336"/>
        </a:xfrm>
        <a:prstGeom prst="ellipse">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fi-FI" sz="1100" b="1" kern="1200" dirty="0" smtClean="0">
              <a:solidFill>
                <a:schemeClr val="tx1"/>
              </a:solidFill>
            </a:rPr>
            <a:t>Toimintaa</a:t>
          </a:r>
          <a:r>
            <a:rPr lang="fi-FI" sz="1100" kern="1200" dirty="0" smtClean="0">
              <a:solidFill>
                <a:schemeClr val="tx1"/>
              </a:solidFill>
            </a:rPr>
            <a:t> suunnitelman mukaan</a:t>
          </a:r>
        </a:p>
        <a:p>
          <a:pPr lvl="0" algn="ctr" defTabSz="488950">
            <a:lnSpc>
              <a:spcPct val="90000"/>
            </a:lnSpc>
            <a:spcBef>
              <a:spcPct val="0"/>
            </a:spcBef>
            <a:spcAft>
              <a:spcPct val="35000"/>
            </a:spcAft>
          </a:pPr>
          <a:r>
            <a:rPr lang="fi-FI" sz="1100" kern="1200" dirty="0" smtClean="0">
              <a:solidFill>
                <a:schemeClr val="tx1"/>
              </a:solidFill>
            </a:rPr>
            <a:t>Jatkuva</a:t>
          </a:r>
          <a:r>
            <a:rPr lang="fi-FI" sz="1100" b="1" kern="1200" dirty="0" smtClean="0">
              <a:solidFill>
                <a:schemeClr val="tx1"/>
              </a:solidFill>
            </a:rPr>
            <a:t> ARVIOINTI </a:t>
          </a:r>
          <a:r>
            <a:rPr lang="fi-FI" sz="1100" kern="1200" dirty="0" smtClean="0">
              <a:solidFill>
                <a:schemeClr val="tx1"/>
              </a:solidFill>
            </a:rPr>
            <a:t>kirjaaminen /Tiimit ja </a:t>
          </a:r>
          <a:r>
            <a:rPr lang="fi-FI" sz="1100" kern="1200" dirty="0" err="1" smtClean="0">
              <a:solidFill>
                <a:schemeClr val="tx1"/>
              </a:solidFill>
            </a:rPr>
            <a:t>yksit</a:t>
          </a:r>
          <a:r>
            <a:rPr lang="fi-FI" sz="1100" kern="1200" dirty="0" smtClean="0">
              <a:solidFill>
                <a:schemeClr val="tx1"/>
              </a:solidFill>
            </a:rPr>
            <a:t>. henkilöt</a:t>
          </a:r>
          <a:endParaRPr lang="fi-FI" sz="1100" kern="1200" dirty="0">
            <a:solidFill>
              <a:schemeClr val="tx1"/>
            </a:solidFill>
          </a:endParaRPr>
        </a:p>
      </dsp:txBody>
      <dsp:txXfrm>
        <a:off x="3418155" y="5098482"/>
        <a:ext cx="1145044" cy="1145044"/>
      </dsp:txXfrm>
    </dsp:sp>
    <dsp:sp modelId="{DCA8C32E-9456-4841-9672-0F6F1FE606D8}">
      <dsp:nvSpPr>
        <dsp:cNvPr id="0" name=""/>
        <dsp:cNvSpPr/>
      </dsp:nvSpPr>
      <dsp:spPr>
        <a:xfrm rot="12600000">
          <a:off x="2733719" y="4796165"/>
          <a:ext cx="429993" cy="54652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fi-FI" sz="900" kern="1200"/>
        </a:p>
      </dsp:txBody>
      <dsp:txXfrm rot="10800000">
        <a:off x="2854076" y="4937720"/>
        <a:ext cx="300995" cy="327915"/>
      </dsp:txXfrm>
    </dsp:sp>
    <dsp:sp modelId="{09DB73A0-0379-4498-9F06-B588307D745D}">
      <dsp:nvSpPr>
        <dsp:cNvPr id="0" name=""/>
        <dsp:cNvSpPr/>
      </dsp:nvSpPr>
      <dsp:spPr>
        <a:xfrm>
          <a:off x="1076009" y="3646014"/>
          <a:ext cx="1619336" cy="1619336"/>
        </a:xfrm>
        <a:prstGeom prst="ellipse">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fi-FI" sz="1100" b="1" kern="1200" dirty="0" smtClean="0">
              <a:solidFill>
                <a:schemeClr val="tx1"/>
              </a:solidFill>
            </a:rPr>
            <a:t>Arvioinnin koonti</a:t>
          </a:r>
        </a:p>
        <a:p>
          <a:pPr lvl="0" algn="ctr" defTabSz="488950">
            <a:lnSpc>
              <a:spcPct val="90000"/>
            </a:lnSpc>
            <a:spcBef>
              <a:spcPct val="0"/>
            </a:spcBef>
            <a:spcAft>
              <a:spcPct val="35000"/>
            </a:spcAft>
          </a:pPr>
          <a:r>
            <a:rPr lang="fi-FI" sz="1100" kern="1200" dirty="0" smtClean="0">
              <a:solidFill>
                <a:schemeClr val="tx1"/>
              </a:solidFill>
            </a:rPr>
            <a:t>Tiimit</a:t>
          </a:r>
        </a:p>
        <a:p>
          <a:pPr lvl="0" algn="ctr" defTabSz="488950">
            <a:lnSpc>
              <a:spcPct val="90000"/>
            </a:lnSpc>
            <a:spcBef>
              <a:spcPct val="0"/>
            </a:spcBef>
            <a:spcAft>
              <a:spcPct val="35000"/>
            </a:spcAft>
          </a:pPr>
          <a:r>
            <a:rPr lang="fi-FI" sz="1100" kern="1200" dirty="0" smtClean="0">
              <a:solidFill>
                <a:schemeClr val="tx1"/>
              </a:solidFill>
            </a:rPr>
            <a:t>Opetushenkilöstö galleriakävely  viim. toukokuun alku</a:t>
          </a:r>
          <a:endParaRPr lang="fi-FI" sz="1100" kern="1200" dirty="0">
            <a:solidFill>
              <a:schemeClr val="tx1"/>
            </a:solidFill>
          </a:endParaRPr>
        </a:p>
      </dsp:txBody>
      <dsp:txXfrm>
        <a:off x="1313155" y="3883160"/>
        <a:ext cx="1145044" cy="1145044"/>
      </dsp:txXfrm>
    </dsp:sp>
    <dsp:sp modelId="{D68E1105-57F8-4B5D-9C34-1E392564FD40}">
      <dsp:nvSpPr>
        <dsp:cNvPr id="0" name=""/>
        <dsp:cNvSpPr/>
      </dsp:nvSpPr>
      <dsp:spPr>
        <a:xfrm rot="16200000">
          <a:off x="1670680" y="2979266"/>
          <a:ext cx="429993" cy="54652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fi-FI" sz="900" kern="1200"/>
        </a:p>
      </dsp:txBody>
      <dsp:txXfrm>
        <a:off x="1735179" y="3153070"/>
        <a:ext cx="300995" cy="327915"/>
      </dsp:txXfrm>
    </dsp:sp>
    <dsp:sp modelId="{B46F4724-F058-4698-801A-796F52AA8077}">
      <dsp:nvSpPr>
        <dsp:cNvPr id="0" name=""/>
        <dsp:cNvSpPr/>
      </dsp:nvSpPr>
      <dsp:spPr>
        <a:xfrm>
          <a:off x="1076009" y="1215369"/>
          <a:ext cx="1619336" cy="1619336"/>
        </a:xfrm>
        <a:prstGeom prst="ellipse">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fi-FI" sz="1100" b="1" kern="1200" dirty="0" smtClean="0">
              <a:solidFill>
                <a:schemeClr val="tx1"/>
              </a:solidFill>
            </a:rPr>
            <a:t>Arvioinnin hyväksyminen</a:t>
          </a:r>
        </a:p>
        <a:p>
          <a:pPr lvl="0" algn="ctr" defTabSz="488950">
            <a:lnSpc>
              <a:spcPct val="90000"/>
            </a:lnSpc>
            <a:spcBef>
              <a:spcPct val="0"/>
            </a:spcBef>
            <a:spcAft>
              <a:spcPct val="35000"/>
            </a:spcAft>
          </a:pPr>
          <a:r>
            <a:rPr lang="fi-FI" sz="1100" kern="1200" dirty="0" smtClean="0">
              <a:solidFill>
                <a:schemeClr val="tx1"/>
              </a:solidFill>
            </a:rPr>
            <a:t>Opekokous</a:t>
          </a:r>
        </a:p>
        <a:p>
          <a:pPr lvl="0" algn="ctr" defTabSz="488950">
            <a:lnSpc>
              <a:spcPct val="90000"/>
            </a:lnSpc>
            <a:spcBef>
              <a:spcPct val="0"/>
            </a:spcBef>
            <a:spcAft>
              <a:spcPct val="35000"/>
            </a:spcAft>
          </a:pPr>
          <a:r>
            <a:rPr lang="fi-FI" sz="1100" kern="1200" dirty="0" smtClean="0">
              <a:solidFill>
                <a:schemeClr val="tx1"/>
              </a:solidFill>
            </a:rPr>
            <a:t>Toukokuun loppu</a:t>
          </a:r>
          <a:endParaRPr lang="fi-FI" sz="1100" kern="1200" dirty="0">
            <a:solidFill>
              <a:schemeClr val="tx1"/>
            </a:solidFill>
          </a:endParaRPr>
        </a:p>
      </dsp:txBody>
      <dsp:txXfrm>
        <a:off x="1313155" y="1452515"/>
        <a:ext cx="1145044" cy="1145044"/>
      </dsp:txXfrm>
    </dsp:sp>
    <dsp:sp modelId="{CFB5928A-422B-4934-A8E7-684BC607FE86}">
      <dsp:nvSpPr>
        <dsp:cNvPr id="0" name=""/>
        <dsp:cNvSpPr/>
      </dsp:nvSpPr>
      <dsp:spPr>
        <a:xfrm rot="19463219">
          <a:off x="2604396" y="1148176"/>
          <a:ext cx="247946" cy="54652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fi-FI" sz="900" kern="1200"/>
        </a:p>
      </dsp:txBody>
      <dsp:txXfrm>
        <a:off x="2611352" y="1279138"/>
        <a:ext cx="173562" cy="327915"/>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CA4507A7-2D0D-4431-82ED-D76B9B10E8F3}" type="datetimeFigureOut">
              <a:rPr lang="fi-FI" smtClean="0"/>
              <a:t>5.8.2013</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2F44D9F-5741-4749-AE04-80364383A80E}" type="slidenum">
              <a:rPr lang="fi-FI" smtClean="0"/>
              <a:t>‹#›</a:t>
            </a:fld>
            <a:endParaRPr lang="fi-FI"/>
          </a:p>
        </p:txBody>
      </p:sp>
    </p:spTree>
    <p:extLst>
      <p:ext uri="{BB962C8B-B14F-4D97-AF65-F5344CB8AC3E}">
        <p14:creationId xmlns:p14="http://schemas.microsoft.com/office/powerpoint/2010/main" val="2390642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A4507A7-2D0D-4431-82ED-D76B9B10E8F3}" type="datetimeFigureOut">
              <a:rPr lang="fi-FI" smtClean="0"/>
              <a:t>5.8.2013</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2F44D9F-5741-4749-AE04-80364383A80E}" type="slidenum">
              <a:rPr lang="fi-FI" smtClean="0"/>
              <a:t>‹#›</a:t>
            </a:fld>
            <a:endParaRPr lang="fi-FI"/>
          </a:p>
        </p:txBody>
      </p:sp>
    </p:spTree>
    <p:extLst>
      <p:ext uri="{BB962C8B-B14F-4D97-AF65-F5344CB8AC3E}">
        <p14:creationId xmlns:p14="http://schemas.microsoft.com/office/powerpoint/2010/main" val="4026149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A4507A7-2D0D-4431-82ED-D76B9B10E8F3}" type="datetimeFigureOut">
              <a:rPr lang="fi-FI" smtClean="0"/>
              <a:t>5.8.2013</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2F44D9F-5741-4749-AE04-80364383A80E}" type="slidenum">
              <a:rPr lang="fi-FI" smtClean="0"/>
              <a:t>‹#›</a:t>
            </a:fld>
            <a:endParaRPr lang="fi-FI"/>
          </a:p>
        </p:txBody>
      </p:sp>
    </p:spTree>
    <p:extLst>
      <p:ext uri="{BB962C8B-B14F-4D97-AF65-F5344CB8AC3E}">
        <p14:creationId xmlns:p14="http://schemas.microsoft.com/office/powerpoint/2010/main" val="2489213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A4507A7-2D0D-4431-82ED-D76B9B10E8F3}" type="datetimeFigureOut">
              <a:rPr lang="fi-FI" smtClean="0"/>
              <a:t>5.8.2013</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2F44D9F-5741-4749-AE04-80364383A80E}" type="slidenum">
              <a:rPr lang="fi-FI" smtClean="0"/>
              <a:t>‹#›</a:t>
            </a:fld>
            <a:endParaRPr lang="fi-FI"/>
          </a:p>
        </p:txBody>
      </p:sp>
    </p:spTree>
    <p:extLst>
      <p:ext uri="{BB962C8B-B14F-4D97-AF65-F5344CB8AC3E}">
        <p14:creationId xmlns:p14="http://schemas.microsoft.com/office/powerpoint/2010/main" val="3612689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CA4507A7-2D0D-4431-82ED-D76B9B10E8F3}" type="datetimeFigureOut">
              <a:rPr lang="fi-FI" smtClean="0"/>
              <a:t>5.8.2013</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2F44D9F-5741-4749-AE04-80364383A80E}" type="slidenum">
              <a:rPr lang="fi-FI" smtClean="0"/>
              <a:t>‹#›</a:t>
            </a:fld>
            <a:endParaRPr lang="fi-FI"/>
          </a:p>
        </p:txBody>
      </p:sp>
    </p:spTree>
    <p:extLst>
      <p:ext uri="{BB962C8B-B14F-4D97-AF65-F5344CB8AC3E}">
        <p14:creationId xmlns:p14="http://schemas.microsoft.com/office/powerpoint/2010/main" val="2751402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CA4507A7-2D0D-4431-82ED-D76B9B10E8F3}" type="datetimeFigureOut">
              <a:rPr lang="fi-FI" smtClean="0"/>
              <a:t>5.8.2013</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92F44D9F-5741-4749-AE04-80364383A80E}" type="slidenum">
              <a:rPr lang="fi-FI" smtClean="0"/>
              <a:t>‹#›</a:t>
            </a:fld>
            <a:endParaRPr lang="fi-FI"/>
          </a:p>
        </p:txBody>
      </p:sp>
    </p:spTree>
    <p:extLst>
      <p:ext uri="{BB962C8B-B14F-4D97-AF65-F5344CB8AC3E}">
        <p14:creationId xmlns:p14="http://schemas.microsoft.com/office/powerpoint/2010/main" val="2047164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CA4507A7-2D0D-4431-82ED-D76B9B10E8F3}" type="datetimeFigureOut">
              <a:rPr lang="fi-FI" smtClean="0"/>
              <a:t>5.8.2013</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92F44D9F-5741-4749-AE04-80364383A80E}" type="slidenum">
              <a:rPr lang="fi-FI" smtClean="0"/>
              <a:t>‹#›</a:t>
            </a:fld>
            <a:endParaRPr lang="fi-FI"/>
          </a:p>
        </p:txBody>
      </p:sp>
    </p:spTree>
    <p:extLst>
      <p:ext uri="{BB962C8B-B14F-4D97-AF65-F5344CB8AC3E}">
        <p14:creationId xmlns:p14="http://schemas.microsoft.com/office/powerpoint/2010/main" val="1730269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CA4507A7-2D0D-4431-82ED-D76B9B10E8F3}" type="datetimeFigureOut">
              <a:rPr lang="fi-FI" smtClean="0"/>
              <a:t>5.8.2013</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92F44D9F-5741-4749-AE04-80364383A80E}" type="slidenum">
              <a:rPr lang="fi-FI" smtClean="0"/>
              <a:t>‹#›</a:t>
            </a:fld>
            <a:endParaRPr lang="fi-FI"/>
          </a:p>
        </p:txBody>
      </p:sp>
    </p:spTree>
    <p:extLst>
      <p:ext uri="{BB962C8B-B14F-4D97-AF65-F5344CB8AC3E}">
        <p14:creationId xmlns:p14="http://schemas.microsoft.com/office/powerpoint/2010/main" val="800171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CA4507A7-2D0D-4431-82ED-D76B9B10E8F3}" type="datetimeFigureOut">
              <a:rPr lang="fi-FI" smtClean="0"/>
              <a:t>5.8.2013</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92F44D9F-5741-4749-AE04-80364383A80E}" type="slidenum">
              <a:rPr lang="fi-FI" smtClean="0"/>
              <a:t>‹#›</a:t>
            </a:fld>
            <a:endParaRPr lang="fi-FI"/>
          </a:p>
        </p:txBody>
      </p:sp>
    </p:spTree>
    <p:extLst>
      <p:ext uri="{BB962C8B-B14F-4D97-AF65-F5344CB8AC3E}">
        <p14:creationId xmlns:p14="http://schemas.microsoft.com/office/powerpoint/2010/main" val="376626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CA4507A7-2D0D-4431-82ED-D76B9B10E8F3}" type="datetimeFigureOut">
              <a:rPr lang="fi-FI" smtClean="0"/>
              <a:t>5.8.2013</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92F44D9F-5741-4749-AE04-80364383A80E}" type="slidenum">
              <a:rPr lang="fi-FI" smtClean="0"/>
              <a:t>‹#›</a:t>
            </a:fld>
            <a:endParaRPr lang="fi-FI"/>
          </a:p>
        </p:txBody>
      </p:sp>
    </p:spTree>
    <p:extLst>
      <p:ext uri="{BB962C8B-B14F-4D97-AF65-F5344CB8AC3E}">
        <p14:creationId xmlns:p14="http://schemas.microsoft.com/office/powerpoint/2010/main" val="2862497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CA4507A7-2D0D-4431-82ED-D76B9B10E8F3}" type="datetimeFigureOut">
              <a:rPr lang="fi-FI" smtClean="0"/>
              <a:t>5.8.2013</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92F44D9F-5741-4749-AE04-80364383A80E}" type="slidenum">
              <a:rPr lang="fi-FI" smtClean="0"/>
              <a:t>‹#›</a:t>
            </a:fld>
            <a:endParaRPr lang="fi-FI"/>
          </a:p>
        </p:txBody>
      </p:sp>
    </p:spTree>
    <p:extLst>
      <p:ext uri="{BB962C8B-B14F-4D97-AF65-F5344CB8AC3E}">
        <p14:creationId xmlns:p14="http://schemas.microsoft.com/office/powerpoint/2010/main" val="4062128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4507A7-2D0D-4431-82ED-D76B9B10E8F3}" type="datetimeFigureOut">
              <a:rPr lang="fi-FI" smtClean="0"/>
              <a:t>5.8.2013</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F44D9F-5741-4749-AE04-80364383A80E}" type="slidenum">
              <a:rPr lang="fi-FI" smtClean="0"/>
              <a:t>‹#›</a:t>
            </a:fld>
            <a:endParaRPr lang="fi-FI"/>
          </a:p>
        </p:txBody>
      </p:sp>
    </p:spTree>
    <p:extLst>
      <p:ext uri="{BB962C8B-B14F-4D97-AF65-F5344CB8AC3E}">
        <p14:creationId xmlns:p14="http://schemas.microsoft.com/office/powerpoint/2010/main" val="664859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1556793"/>
            <a:ext cx="7772400" cy="2043658"/>
          </a:xfrm>
        </p:spPr>
        <p:txBody>
          <a:bodyPr>
            <a:normAutofit fontScale="90000"/>
          </a:bodyPr>
          <a:lstStyle/>
          <a:p>
            <a:r>
              <a:rPr lang="fi-FI" dirty="0" smtClean="0"/>
              <a:t>Vuosittainen suunnitelma ohjaa koulun arkea ja on arvioinnin sekä laatutyön väline</a:t>
            </a:r>
            <a:endParaRPr lang="fi-FI" dirty="0"/>
          </a:p>
        </p:txBody>
      </p:sp>
      <p:sp>
        <p:nvSpPr>
          <p:cNvPr id="3" name="Alaotsikko 2"/>
          <p:cNvSpPr>
            <a:spLocks noGrp="1"/>
          </p:cNvSpPr>
          <p:nvPr>
            <p:ph type="subTitle" idx="1"/>
          </p:nvPr>
        </p:nvSpPr>
        <p:spPr/>
        <p:txBody>
          <a:bodyPr/>
          <a:lstStyle/>
          <a:p>
            <a:r>
              <a:rPr lang="fi-FI" dirty="0" smtClean="0"/>
              <a:t>Suunnittelupäivä</a:t>
            </a:r>
          </a:p>
          <a:p>
            <a:r>
              <a:rPr lang="fi-FI" dirty="0" smtClean="0"/>
              <a:t>13.8.12</a:t>
            </a:r>
          </a:p>
          <a:p>
            <a:r>
              <a:rPr lang="fi-FI" dirty="0" smtClean="0"/>
              <a:t>Sivistyslautakunta 23.8.2012</a:t>
            </a:r>
            <a:endParaRPr lang="fi-FI" dirty="0"/>
          </a:p>
        </p:txBody>
      </p:sp>
    </p:spTree>
    <p:extLst>
      <p:ext uri="{BB962C8B-B14F-4D97-AF65-F5344CB8AC3E}">
        <p14:creationId xmlns:p14="http://schemas.microsoft.com/office/powerpoint/2010/main" val="17228716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188640"/>
            <a:ext cx="8229600" cy="724942"/>
          </a:xfrm>
        </p:spPr>
        <p:txBody>
          <a:bodyPr>
            <a:normAutofit fontScale="90000"/>
          </a:bodyPr>
          <a:lstStyle/>
          <a:p>
            <a:r>
              <a:rPr lang="fi-FI" dirty="0" smtClean="0"/>
              <a:t>Tärkeää/ työstämisvaihe</a:t>
            </a:r>
            <a:endParaRPr lang="fi-FI" dirty="0"/>
          </a:p>
        </p:txBody>
      </p:sp>
      <p:sp>
        <p:nvSpPr>
          <p:cNvPr id="3" name="Sisällön paikkamerkki 2"/>
          <p:cNvSpPr>
            <a:spLocks noGrp="1"/>
          </p:cNvSpPr>
          <p:nvPr>
            <p:ph idx="1"/>
          </p:nvPr>
        </p:nvSpPr>
        <p:spPr>
          <a:xfrm>
            <a:off x="457200" y="980728"/>
            <a:ext cx="8229600" cy="5472608"/>
          </a:xfrm>
        </p:spPr>
        <p:txBody>
          <a:bodyPr>
            <a:normAutofit/>
          </a:bodyPr>
          <a:lstStyle/>
          <a:p>
            <a:r>
              <a:rPr lang="fi-FI" dirty="0" smtClean="0"/>
              <a:t>Perustuu edellisen kevään arviointiin</a:t>
            </a:r>
          </a:p>
          <a:p>
            <a:r>
              <a:rPr lang="fi-FI" dirty="0" smtClean="0"/>
              <a:t>Tiimi </a:t>
            </a:r>
          </a:p>
          <a:p>
            <a:pPr lvl="1"/>
            <a:r>
              <a:rPr lang="fi-FI" dirty="0" smtClean="0"/>
              <a:t>kokoaa pohjaesityksen</a:t>
            </a:r>
          </a:p>
          <a:p>
            <a:pPr lvl="1"/>
            <a:r>
              <a:rPr lang="fi-FI" dirty="0" smtClean="0"/>
              <a:t>Kuulostelee kaikkien näkemykset (</a:t>
            </a:r>
            <a:r>
              <a:rPr lang="fi-FI" strike="sngStrike" dirty="0" smtClean="0"/>
              <a:t>galleriakävely</a:t>
            </a:r>
            <a:r>
              <a:rPr lang="fi-FI" dirty="0" smtClean="0"/>
              <a:t>) porinat </a:t>
            </a:r>
            <a:endParaRPr lang="fi-FI" dirty="0" smtClean="0"/>
          </a:p>
          <a:p>
            <a:pPr lvl="1"/>
            <a:r>
              <a:rPr lang="fi-FI" dirty="0" smtClean="0"/>
              <a:t>Pyrkii yhteen sovittamaan</a:t>
            </a:r>
          </a:p>
          <a:p>
            <a:r>
              <a:rPr lang="fi-FI" dirty="0" smtClean="0"/>
              <a:t>kaikki </a:t>
            </a:r>
            <a:endParaRPr lang="fi-FI" dirty="0" smtClean="0"/>
          </a:p>
          <a:p>
            <a:pPr lvl="1"/>
            <a:r>
              <a:rPr lang="fi-FI" dirty="0" smtClean="0"/>
              <a:t>Tutustuvat</a:t>
            </a:r>
          </a:p>
          <a:p>
            <a:pPr lvl="1"/>
            <a:r>
              <a:rPr lang="fi-FI" dirty="0" smtClean="0"/>
              <a:t>Ottavat kantaa (</a:t>
            </a:r>
            <a:r>
              <a:rPr lang="fi-FI" strike="sngStrike" dirty="0" smtClean="0"/>
              <a:t>galleriakävely</a:t>
            </a:r>
            <a:r>
              <a:rPr lang="fi-FI" strike="sngStrike" dirty="0" smtClean="0"/>
              <a:t>) </a:t>
            </a:r>
            <a:r>
              <a:rPr lang="fi-FI" dirty="0" smtClean="0"/>
              <a:t>porinat</a:t>
            </a:r>
            <a:endParaRPr lang="fi-FI" dirty="0" smtClean="0"/>
          </a:p>
          <a:p>
            <a:pPr lvl="1"/>
            <a:r>
              <a:rPr lang="fi-FI" dirty="0" smtClean="0"/>
              <a:t>Sitoutuvat enemmistön päätökseen/ </a:t>
            </a:r>
            <a:r>
              <a:rPr lang="fi-FI" dirty="0" err="1" smtClean="0"/>
              <a:t>direktioon</a:t>
            </a:r>
            <a:endParaRPr lang="fi-FI" dirty="0" smtClean="0"/>
          </a:p>
          <a:p>
            <a:pPr lvl="1"/>
            <a:endParaRPr lang="fi-FI" dirty="0"/>
          </a:p>
        </p:txBody>
      </p:sp>
    </p:spTree>
    <p:extLst>
      <p:ext uri="{BB962C8B-B14F-4D97-AF65-F5344CB8AC3E}">
        <p14:creationId xmlns:p14="http://schemas.microsoft.com/office/powerpoint/2010/main" val="27335224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116632"/>
            <a:ext cx="8229600" cy="782960"/>
          </a:xfrm>
        </p:spPr>
        <p:txBody>
          <a:bodyPr/>
          <a:lstStyle/>
          <a:p>
            <a:r>
              <a:rPr lang="fi-FI" dirty="0" smtClean="0"/>
              <a:t>Tärkeää arviointivaihe</a:t>
            </a:r>
            <a:endParaRPr lang="fi-FI" dirty="0"/>
          </a:p>
        </p:txBody>
      </p:sp>
      <p:sp>
        <p:nvSpPr>
          <p:cNvPr id="3" name="Sisällön paikkamerkki 2"/>
          <p:cNvSpPr>
            <a:spLocks noGrp="1"/>
          </p:cNvSpPr>
          <p:nvPr>
            <p:ph idx="1"/>
          </p:nvPr>
        </p:nvSpPr>
        <p:spPr>
          <a:xfrm>
            <a:off x="457200" y="908720"/>
            <a:ext cx="8229600" cy="5217443"/>
          </a:xfrm>
        </p:spPr>
        <p:txBody>
          <a:bodyPr>
            <a:normAutofit fontScale="77500" lnSpcReduction="20000"/>
          </a:bodyPr>
          <a:lstStyle/>
          <a:p>
            <a:r>
              <a:rPr lang="fi-FI" b="1" dirty="0" smtClean="0"/>
              <a:t>Hajautetaan koko lukuvuodelle</a:t>
            </a:r>
            <a:r>
              <a:rPr lang="fi-FI" dirty="0" smtClean="0"/>
              <a:t>. Vain koonti ja hyväksyminen keväällä, pyritään järjestämään koontikin ennen kiireitä.</a:t>
            </a:r>
          </a:p>
          <a:p>
            <a:r>
              <a:rPr lang="fi-FI" dirty="0" smtClean="0"/>
              <a:t>Tiimi</a:t>
            </a:r>
          </a:p>
          <a:p>
            <a:pPr lvl="1"/>
            <a:r>
              <a:rPr lang="fi-FI" dirty="0" smtClean="0">
                <a:solidFill>
                  <a:srgbClr val="FF0000"/>
                </a:solidFill>
              </a:rPr>
              <a:t>LV 13-14 sopii ajat ja vastuut suunnittelupäivänä</a:t>
            </a:r>
          </a:p>
          <a:p>
            <a:pPr lvl="1"/>
            <a:r>
              <a:rPr lang="fi-FI" dirty="0" smtClean="0"/>
              <a:t>Vastaa </a:t>
            </a:r>
            <a:r>
              <a:rPr lang="fi-FI" dirty="0" smtClean="0"/>
              <a:t>arvioiden kirjaamisesta</a:t>
            </a:r>
          </a:p>
          <a:p>
            <a:pPr lvl="1"/>
            <a:r>
              <a:rPr lang="fi-FI" dirty="0" smtClean="0"/>
              <a:t>Valmistelee arvioinnin</a:t>
            </a:r>
          </a:p>
          <a:p>
            <a:pPr lvl="1"/>
            <a:r>
              <a:rPr lang="fi-FI" dirty="0"/>
              <a:t> </a:t>
            </a:r>
            <a:r>
              <a:rPr lang="fi-FI" dirty="0" smtClean="0"/>
              <a:t>kuulostelee muiden arviot (galleriakävely)</a:t>
            </a:r>
          </a:p>
          <a:p>
            <a:pPr lvl="1"/>
            <a:r>
              <a:rPr lang="fi-FI" dirty="0" smtClean="0"/>
              <a:t>Tuo ristiriidat esille </a:t>
            </a:r>
          </a:p>
          <a:p>
            <a:r>
              <a:rPr lang="fi-FI" dirty="0" smtClean="0"/>
              <a:t>Kaikki</a:t>
            </a:r>
          </a:p>
          <a:p>
            <a:pPr lvl="1"/>
            <a:r>
              <a:rPr lang="fi-FI" dirty="0" smtClean="0"/>
              <a:t>Täyttävät arviointia omalta osaltaan vaikka ei kuulukaan oman tiimin osuuteen (esim. TET, retket, </a:t>
            </a:r>
            <a:r>
              <a:rPr lang="fi-FI" dirty="0" err="1" smtClean="0"/>
              <a:t>jne</a:t>
            </a:r>
            <a:r>
              <a:rPr lang="fi-FI" dirty="0" smtClean="0"/>
              <a:t>)</a:t>
            </a:r>
          </a:p>
          <a:p>
            <a:pPr lvl="1"/>
            <a:r>
              <a:rPr lang="fi-FI" dirty="0" smtClean="0"/>
              <a:t>Jos tänne ei kirjaudu muutostarvetta (yhteisesti hyväksyttyä) seuraavana lukuvuonna ei muutostakaan tapahdu </a:t>
            </a:r>
            <a:endParaRPr lang="fi-FI" dirty="0"/>
          </a:p>
        </p:txBody>
      </p:sp>
    </p:spTree>
    <p:extLst>
      <p:ext uri="{BB962C8B-B14F-4D97-AF65-F5344CB8AC3E}">
        <p14:creationId xmlns:p14="http://schemas.microsoft.com/office/powerpoint/2010/main" val="729753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Tärkeää / toiminta </a:t>
            </a:r>
            <a:endParaRPr lang="fi-FI" dirty="0"/>
          </a:p>
        </p:txBody>
      </p:sp>
      <p:sp>
        <p:nvSpPr>
          <p:cNvPr id="3" name="Sisällön paikkamerkki 2"/>
          <p:cNvSpPr>
            <a:spLocks noGrp="1"/>
          </p:cNvSpPr>
          <p:nvPr>
            <p:ph idx="1"/>
          </p:nvPr>
        </p:nvSpPr>
        <p:spPr/>
        <p:txBody>
          <a:bodyPr/>
          <a:lstStyle/>
          <a:p>
            <a:r>
              <a:rPr lang="fi-FI" dirty="0" smtClean="0"/>
              <a:t>Vuosisuunnitelma ohjaa toimintaa</a:t>
            </a:r>
          </a:p>
          <a:p>
            <a:pPr lvl="1"/>
            <a:r>
              <a:rPr lang="fi-FI" dirty="0" smtClean="0"/>
              <a:t>Esim. edellisen vuoden kokemukset ohjaavat työryhmien valintoja tänä lukuvuonna</a:t>
            </a:r>
            <a:endParaRPr lang="fi-FI" dirty="0"/>
          </a:p>
        </p:txBody>
      </p:sp>
    </p:spTree>
    <p:extLst>
      <p:ext uri="{BB962C8B-B14F-4D97-AF65-F5344CB8AC3E}">
        <p14:creationId xmlns:p14="http://schemas.microsoft.com/office/powerpoint/2010/main" val="2391938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Ryhmä 23"/>
          <p:cNvGrpSpPr/>
          <p:nvPr/>
        </p:nvGrpSpPr>
        <p:grpSpPr>
          <a:xfrm>
            <a:off x="1763688" y="980727"/>
            <a:ext cx="6480720" cy="2594499"/>
            <a:chOff x="1763688" y="838923"/>
            <a:chExt cx="6480720" cy="2736304"/>
          </a:xfrm>
        </p:grpSpPr>
        <p:sp>
          <p:nvSpPr>
            <p:cNvPr id="22" name="Suorakulmio 21"/>
            <p:cNvSpPr/>
            <p:nvPr/>
          </p:nvSpPr>
          <p:spPr>
            <a:xfrm>
              <a:off x="1763688" y="838923"/>
              <a:ext cx="6480720" cy="2736304"/>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t>k</a:t>
              </a:r>
              <a:endParaRPr lang="fi-FI" dirty="0"/>
            </a:p>
          </p:txBody>
        </p:sp>
        <p:sp>
          <p:nvSpPr>
            <p:cNvPr id="23" name="Tekstiruutu 22"/>
            <p:cNvSpPr txBox="1"/>
            <p:nvPr/>
          </p:nvSpPr>
          <p:spPr>
            <a:xfrm>
              <a:off x="5624007" y="1052736"/>
              <a:ext cx="2332369" cy="1477328"/>
            </a:xfrm>
            <a:prstGeom prst="rect">
              <a:avLst/>
            </a:prstGeom>
            <a:noFill/>
          </p:spPr>
          <p:txBody>
            <a:bodyPr wrap="square" rtlCol="0">
              <a:spAutoFit/>
            </a:bodyPr>
            <a:lstStyle/>
            <a:p>
              <a:pPr algn="ctr"/>
              <a:r>
                <a:rPr lang="fi-FI" dirty="0" smtClean="0"/>
                <a:t>Koulutuksen järjestäjän on arvioitava järjestämäänsä koulutusta</a:t>
              </a:r>
              <a:endParaRPr lang="fi-FI" dirty="0"/>
            </a:p>
          </p:txBody>
        </p:sp>
      </p:grpSp>
      <p:sp>
        <p:nvSpPr>
          <p:cNvPr id="2" name="Otsikko 1"/>
          <p:cNvSpPr>
            <a:spLocks noGrp="1"/>
          </p:cNvSpPr>
          <p:nvPr>
            <p:ph type="title"/>
          </p:nvPr>
        </p:nvSpPr>
        <p:spPr>
          <a:xfrm>
            <a:off x="395536" y="188640"/>
            <a:ext cx="8229600" cy="650283"/>
          </a:xfrm>
        </p:spPr>
        <p:txBody>
          <a:bodyPr>
            <a:noAutofit/>
          </a:bodyPr>
          <a:lstStyle/>
          <a:p>
            <a:r>
              <a:rPr lang="fi-FI" sz="3200" dirty="0" smtClean="0"/>
              <a:t>Yleissivistävän koulutuksen ohjausjärjestelmä</a:t>
            </a:r>
            <a:endParaRPr lang="fi-FI" sz="3200" dirty="0"/>
          </a:p>
        </p:txBody>
      </p:sp>
      <p:graphicFrame>
        <p:nvGraphicFramePr>
          <p:cNvPr id="4" name="Kaaviokuva 3"/>
          <p:cNvGraphicFramePr/>
          <p:nvPr>
            <p:extLst>
              <p:ext uri="{D42A27DB-BD31-4B8C-83A1-F6EECF244321}">
                <p14:modId xmlns:p14="http://schemas.microsoft.com/office/powerpoint/2010/main" val="2633185551"/>
              </p:ext>
            </p:extLst>
          </p:nvPr>
        </p:nvGraphicFramePr>
        <p:xfrm>
          <a:off x="1475656" y="980727"/>
          <a:ext cx="7128792" cy="51845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uora nuoliyhdysviiva 5"/>
          <p:cNvCxnSpPr/>
          <p:nvPr/>
        </p:nvCxnSpPr>
        <p:spPr>
          <a:xfrm flipH="1" flipV="1">
            <a:off x="755576" y="1700808"/>
            <a:ext cx="72008" cy="432048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7" name="Tekstiruutu 6"/>
          <p:cNvSpPr txBox="1"/>
          <p:nvPr/>
        </p:nvSpPr>
        <p:spPr>
          <a:xfrm rot="16200000">
            <a:off x="-806334" y="3676382"/>
            <a:ext cx="2664296" cy="369332"/>
          </a:xfrm>
          <a:prstGeom prst="rect">
            <a:avLst/>
          </a:prstGeom>
          <a:noFill/>
        </p:spPr>
        <p:txBody>
          <a:bodyPr wrap="square" rtlCol="0">
            <a:spAutoFit/>
          </a:bodyPr>
          <a:lstStyle/>
          <a:p>
            <a:r>
              <a:rPr lang="fi-FI" dirty="0" smtClean="0"/>
              <a:t>Ohjauksen tarkkuus</a:t>
            </a:r>
            <a:endParaRPr lang="fi-FI" dirty="0"/>
          </a:p>
        </p:txBody>
      </p:sp>
      <p:cxnSp>
        <p:nvCxnSpPr>
          <p:cNvPr id="9" name="Suora nuoliyhdysviiva 8"/>
          <p:cNvCxnSpPr/>
          <p:nvPr/>
        </p:nvCxnSpPr>
        <p:spPr>
          <a:xfrm>
            <a:off x="1979712" y="5301208"/>
            <a:ext cx="5976664" cy="0"/>
          </a:xfrm>
          <a:prstGeom prst="straightConnector1">
            <a:avLst/>
          </a:prstGeom>
          <a:ln>
            <a:headEnd type="arrow"/>
            <a:tailEnd type="arrow"/>
          </a:ln>
        </p:spPr>
        <p:style>
          <a:lnRef idx="3">
            <a:schemeClr val="accent2"/>
          </a:lnRef>
          <a:fillRef idx="0">
            <a:schemeClr val="accent2"/>
          </a:fillRef>
          <a:effectRef idx="2">
            <a:schemeClr val="accent2"/>
          </a:effectRef>
          <a:fontRef idx="minor">
            <a:schemeClr val="tx1"/>
          </a:fontRef>
        </p:style>
      </p:cxnSp>
      <p:sp>
        <p:nvSpPr>
          <p:cNvPr id="10" name="Tekstiruutu 9"/>
          <p:cNvSpPr txBox="1"/>
          <p:nvPr/>
        </p:nvSpPr>
        <p:spPr>
          <a:xfrm>
            <a:off x="3131840" y="6489911"/>
            <a:ext cx="4320480" cy="369332"/>
          </a:xfrm>
          <a:prstGeom prst="rect">
            <a:avLst/>
          </a:prstGeom>
          <a:noFill/>
        </p:spPr>
        <p:txBody>
          <a:bodyPr wrap="square" rtlCol="0">
            <a:spAutoFit/>
          </a:bodyPr>
          <a:lstStyle/>
          <a:p>
            <a:r>
              <a:rPr lang="fi-FI" b="1" dirty="0" smtClean="0">
                <a:solidFill>
                  <a:schemeClr val="accent2">
                    <a:lumMod val="75000"/>
                  </a:schemeClr>
                </a:solidFill>
              </a:rPr>
              <a:t>Ylempien elementtien ”liikkumavara”</a:t>
            </a:r>
            <a:endParaRPr lang="fi-FI" b="1" dirty="0">
              <a:solidFill>
                <a:schemeClr val="accent2">
                  <a:lumMod val="75000"/>
                </a:schemeClr>
              </a:solidFill>
            </a:endParaRPr>
          </a:p>
        </p:txBody>
      </p:sp>
      <p:cxnSp>
        <p:nvCxnSpPr>
          <p:cNvPr id="11" name="Suora nuoliyhdysviiva 10"/>
          <p:cNvCxnSpPr/>
          <p:nvPr/>
        </p:nvCxnSpPr>
        <p:spPr>
          <a:xfrm>
            <a:off x="1403648" y="6489911"/>
            <a:ext cx="7200800" cy="0"/>
          </a:xfrm>
          <a:prstGeom prst="straightConnector1">
            <a:avLst/>
          </a:prstGeom>
          <a:ln>
            <a:headEnd type="arrow"/>
            <a:tailEnd type="arrow"/>
          </a:ln>
        </p:spPr>
        <p:style>
          <a:lnRef idx="3">
            <a:schemeClr val="accent2"/>
          </a:lnRef>
          <a:fillRef idx="0">
            <a:schemeClr val="accent2"/>
          </a:fillRef>
          <a:effectRef idx="2">
            <a:schemeClr val="accent2"/>
          </a:effectRef>
          <a:fontRef idx="minor">
            <a:schemeClr val="tx1"/>
          </a:fontRef>
        </p:style>
      </p:cxnSp>
      <p:cxnSp>
        <p:nvCxnSpPr>
          <p:cNvPr id="14" name="Suora nuoliyhdysviiva 13"/>
          <p:cNvCxnSpPr/>
          <p:nvPr/>
        </p:nvCxnSpPr>
        <p:spPr>
          <a:xfrm>
            <a:off x="2627784" y="4437112"/>
            <a:ext cx="4824536" cy="0"/>
          </a:xfrm>
          <a:prstGeom prst="straightConnector1">
            <a:avLst/>
          </a:prstGeom>
          <a:ln>
            <a:headEnd type="arrow"/>
            <a:tailEnd type="arrow"/>
          </a:ln>
        </p:spPr>
        <p:style>
          <a:lnRef idx="3">
            <a:schemeClr val="accent2"/>
          </a:lnRef>
          <a:fillRef idx="0">
            <a:schemeClr val="accent2"/>
          </a:fillRef>
          <a:effectRef idx="2">
            <a:schemeClr val="accent2"/>
          </a:effectRef>
          <a:fontRef idx="minor">
            <a:schemeClr val="tx1"/>
          </a:fontRef>
        </p:style>
      </p:cxnSp>
      <p:cxnSp>
        <p:nvCxnSpPr>
          <p:cNvPr id="16" name="Suora nuoliyhdysviiva 15"/>
          <p:cNvCxnSpPr/>
          <p:nvPr/>
        </p:nvCxnSpPr>
        <p:spPr>
          <a:xfrm>
            <a:off x="3131840" y="3573016"/>
            <a:ext cx="3672408" cy="0"/>
          </a:xfrm>
          <a:prstGeom prst="straightConnector1">
            <a:avLst/>
          </a:prstGeom>
          <a:ln>
            <a:headEnd type="arrow"/>
            <a:tailEnd type="arrow"/>
          </a:ln>
        </p:spPr>
        <p:style>
          <a:lnRef idx="3">
            <a:schemeClr val="accent2"/>
          </a:lnRef>
          <a:fillRef idx="0">
            <a:schemeClr val="accent2"/>
          </a:fillRef>
          <a:effectRef idx="2">
            <a:schemeClr val="accent2"/>
          </a:effectRef>
          <a:fontRef idx="minor">
            <a:schemeClr val="tx1"/>
          </a:fontRef>
        </p:style>
      </p:cxnSp>
      <p:cxnSp>
        <p:nvCxnSpPr>
          <p:cNvPr id="18" name="Suora nuoliyhdysviiva 17"/>
          <p:cNvCxnSpPr/>
          <p:nvPr/>
        </p:nvCxnSpPr>
        <p:spPr>
          <a:xfrm>
            <a:off x="3779912" y="2708920"/>
            <a:ext cx="2448272" cy="0"/>
          </a:xfrm>
          <a:prstGeom prst="straightConnector1">
            <a:avLst/>
          </a:prstGeom>
          <a:ln>
            <a:headEnd type="arrow"/>
            <a:tailEnd type="arrow"/>
          </a:ln>
        </p:spPr>
        <p:style>
          <a:lnRef idx="3">
            <a:schemeClr val="accent2"/>
          </a:lnRef>
          <a:fillRef idx="0">
            <a:schemeClr val="accent2"/>
          </a:fillRef>
          <a:effectRef idx="2">
            <a:schemeClr val="accent2"/>
          </a:effectRef>
          <a:fontRef idx="minor">
            <a:schemeClr val="tx1"/>
          </a:fontRef>
        </p:style>
      </p:cxnSp>
      <p:cxnSp>
        <p:nvCxnSpPr>
          <p:cNvPr id="20" name="Suora nuoliyhdysviiva 19"/>
          <p:cNvCxnSpPr/>
          <p:nvPr/>
        </p:nvCxnSpPr>
        <p:spPr>
          <a:xfrm>
            <a:off x="4427984" y="1844824"/>
            <a:ext cx="1196023" cy="0"/>
          </a:xfrm>
          <a:prstGeom prst="straightConnector1">
            <a:avLst/>
          </a:prstGeom>
          <a:ln>
            <a:headEnd type="arrow"/>
            <a:tailEnd type="arrow"/>
          </a:ln>
        </p:spPr>
        <p:style>
          <a:lnRef idx="3">
            <a:schemeClr val="accent2"/>
          </a:lnRef>
          <a:fillRef idx="0">
            <a:schemeClr val="accent2"/>
          </a:fillRef>
          <a:effectRef idx="2">
            <a:schemeClr val="accent2"/>
          </a:effectRef>
          <a:fontRef idx="minor">
            <a:schemeClr val="tx1"/>
          </a:fontRef>
        </p:style>
      </p:cxnSp>
      <p:sp>
        <p:nvSpPr>
          <p:cNvPr id="25" name="Tekstiruutu 24"/>
          <p:cNvSpPr txBox="1"/>
          <p:nvPr/>
        </p:nvSpPr>
        <p:spPr>
          <a:xfrm rot="16200000">
            <a:off x="-529011" y="3547777"/>
            <a:ext cx="3199176" cy="369332"/>
          </a:xfrm>
          <a:prstGeom prst="rect">
            <a:avLst/>
          </a:prstGeom>
          <a:noFill/>
        </p:spPr>
        <p:txBody>
          <a:bodyPr wrap="square" rtlCol="0">
            <a:spAutoFit/>
          </a:bodyPr>
          <a:lstStyle/>
          <a:p>
            <a:r>
              <a:rPr lang="fi-FI" dirty="0" smtClean="0"/>
              <a:t>Paikallisuuden huomioiminen</a:t>
            </a:r>
            <a:endParaRPr lang="fi-FI" dirty="0"/>
          </a:p>
        </p:txBody>
      </p:sp>
      <p:sp>
        <p:nvSpPr>
          <p:cNvPr id="3" name="Tekstiruutu 2"/>
          <p:cNvSpPr txBox="1"/>
          <p:nvPr/>
        </p:nvSpPr>
        <p:spPr>
          <a:xfrm rot="16200000">
            <a:off x="1000488" y="2093310"/>
            <a:ext cx="2376264" cy="369332"/>
          </a:xfrm>
          <a:prstGeom prst="rect">
            <a:avLst/>
          </a:prstGeom>
          <a:noFill/>
        </p:spPr>
        <p:txBody>
          <a:bodyPr wrap="square" rtlCol="0">
            <a:spAutoFit/>
          </a:bodyPr>
          <a:lstStyle/>
          <a:p>
            <a:r>
              <a:rPr lang="fi-FI" dirty="0" smtClean="0"/>
              <a:t>Kuntastrategia ja muut</a:t>
            </a:r>
            <a:endParaRPr lang="fi-FI" dirty="0"/>
          </a:p>
        </p:txBody>
      </p:sp>
      <p:sp>
        <p:nvSpPr>
          <p:cNvPr id="19" name="Tekstiruutu 18"/>
          <p:cNvSpPr txBox="1"/>
          <p:nvPr/>
        </p:nvSpPr>
        <p:spPr>
          <a:xfrm rot="18249783">
            <a:off x="2381285" y="2078207"/>
            <a:ext cx="2605650" cy="369332"/>
          </a:xfrm>
          <a:prstGeom prst="rect">
            <a:avLst/>
          </a:prstGeom>
          <a:noFill/>
        </p:spPr>
        <p:txBody>
          <a:bodyPr wrap="square" rtlCol="0">
            <a:spAutoFit/>
          </a:bodyPr>
          <a:lstStyle/>
          <a:p>
            <a:r>
              <a:rPr lang="fi-FI" dirty="0" smtClean="0"/>
              <a:t>Perusopetuksen  laatutyö</a:t>
            </a:r>
            <a:endParaRPr lang="fi-FI" dirty="0"/>
          </a:p>
        </p:txBody>
      </p:sp>
      <p:sp>
        <p:nvSpPr>
          <p:cNvPr id="5" name="Kaarinuoli alas 4"/>
          <p:cNvSpPr/>
          <p:nvPr/>
        </p:nvSpPr>
        <p:spPr>
          <a:xfrm rot="3584246">
            <a:off x="5583774" y="628329"/>
            <a:ext cx="2412830" cy="2144957"/>
          </a:xfrm>
          <a:prstGeom prst="curvedDownArrow">
            <a:avLst>
              <a:gd name="adj1" fmla="val 23176"/>
              <a:gd name="adj2" fmla="val 50000"/>
              <a:gd name="adj3" fmla="val 16370"/>
            </a:avLst>
          </a:prstGeom>
          <a:solidFill>
            <a:srgbClr val="FFFF00">
              <a:alpha val="1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solidFill>
            </a:endParaRPr>
          </a:p>
        </p:txBody>
      </p:sp>
    </p:spTree>
    <p:extLst>
      <p:ext uri="{BB962C8B-B14F-4D97-AF65-F5344CB8AC3E}">
        <p14:creationId xmlns:p14="http://schemas.microsoft.com/office/powerpoint/2010/main" val="27968131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Kaaviokuva 3"/>
          <p:cNvGraphicFramePr/>
          <p:nvPr>
            <p:extLst>
              <p:ext uri="{D42A27DB-BD31-4B8C-83A1-F6EECF244321}">
                <p14:modId xmlns:p14="http://schemas.microsoft.com/office/powerpoint/2010/main" val="1339769674"/>
              </p:ext>
            </p:extLst>
          </p:nvPr>
        </p:nvGraphicFramePr>
        <p:xfrm>
          <a:off x="467544" y="260648"/>
          <a:ext cx="8208912" cy="64807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Nuoli oikealle 4"/>
          <p:cNvSpPr/>
          <p:nvPr/>
        </p:nvSpPr>
        <p:spPr>
          <a:xfrm>
            <a:off x="3275856" y="2132650"/>
            <a:ext cx="2232248" cy="360040"/>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smtClean="0">
                <a:solidFill>
                  <a:schemeClr val="tx1"/>
                </a:solidFill>
              </a:rPr>
              <a:t>KEHITTÄMINEN</a:t>
            </a:r>
            <a:endParaRPr lang="fi-FI" dirty="0">
              <a:solidFill>
                <a:schemeClr val="tx1"/>
              </a:solidFill>
            </a:endParaRPr>
          </a:p>
        </p:txBody>
      </p:sp>
      <p:sp>
        <p:nvSpPr>
          <p:cNvPr id="6" name="Iloiset kasvot 5"/>
          <p:cNvSpPr/>
          <p:nvPr/>
        </p:nvSpPr>
        <p:spPr>
          <a:xfrm rot="19661379">
            <a:off x="4774061" y="591704"/>
            <a:ext cx="1800200" cy="1008112"/>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b="1" dirty="0" err="1" smtClean="0">
                <a:solidFill>
                  <a:schemeClr val="tx1"/>
                </a:solidFill>
              </a:rPr>
              <a:t>LukuVuosi</a:t>
            </a:r>
            <a:r>
              <a:rPr lang="fi-FI" b="1" dirty="0" smtClean="0">
                <a:solidFill>
                  <a:schemeClr val="tx1"/>
                </a:solidFill>
              </a:rPr>
              <a:t> vaihtuu</a:t>
            </a:r>
            <a:endParaRPr lang="fi-FI" b="1" dirty="0">
              <a:solidFill>
                <a:schemeClr val="tx1"/>
              </a:solidFill>
            </a:endParaRPr>
          </a:p>
        </p:txBody>
      </p:sp>
      <p:sp>
        <p:nvSpPr>
          <p:cNvPr id="2" name="Tekstiruutu 1"/>
          <p:cNvSpPr txBox="1"/>
          <p:nvPr/>
        </p:nvSpPr>
        <p:spPr>
          <a:xfrm rot="19499595">
            <a:off x="278196" y="907353"/>
            <a:ext cx="2160240" cy="523220"/>
          </a:xfrm>
          <a:prstGeom prst="rect">
            <a:avLst/>
          </a:prstGeom>
          <a:noFill/>
        </p:spPr>
        <p:txBody>
          <a:bodyPr wrap="square" rtlCol="0">
            <a:spAutoFit/>
          </a:bodyPr>
          <a:lstStyle/>
          <a:p>
            <a:r>
              <a:rPr lang="fi-FI" sz="2800" dirty="0" smtClean="0"/>
              <a:t>NYK VS kierto</a:t>
            </a:r>
            <a:endParaRPr lang="fi-FI" sz="2800" dirty="0"/>
          </a:p>
        </p:txBody>
      </p:sp>
      <p:sp>
        <p:nvSpPr>
          <p:cNvPr id="3" name="Ellipsi 2"/>
          <p:cNvSpPr/>
          <p:nvPr/>
        </p:nvSpPr>
        <p:spPr>
          <a:xfrm>
            <a:off x="2888392" y="2492690"/>
            <a:ext cx="2952328" cy="2232449"/>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dirty="0" smtClean="0">
                <a:solidFill>
                  <a:schemeClr val="tx1"/>
                </a:solidFill>
              </a:rPr>
              <a:t>Koulun toiminnan arviointi valtuustokauden lopussa laatukriteerien pohjalta =&gt;Kehittämiskohteet =&gt; kehittämiskortit </a:t>
            </a:r>
            <a:r>
              <a:rPr lang="fi-FI" sz="1400" dirty="0" err="1" smtClean="0">
                <a:solidFill>
                  <a:schemeClr val="tx1"/>
                </a:solidFill>
              </a:rPr>
              <a:t>vs:aan</a:t>
            </a:r>
            <a:endParaRPr lang="fi-FI" sz="1400" dirty="0">
              <a:solidFill>
                <a:schemeClr val="tx1"/>
              </a:solidFill>
            </a:endParaRPr>
          </a:p>
        </p:txBody>
      </p:sp>
      <p:sp>
        <p:nvSpPr>
          <p:cNvPr id="7" name="Nuoli oikealle 6"/>
          <p:cNvSpPr/>
          <p:nvPr/>
        </p:nvSpPr>
        <p:spPr>
          <a:xfrm rot="19120319">
            <a:off x="4930271" y="3358855"/>
            <a:ext cx="2053462" cy="2255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8236883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188640"/>
            <a:ext cx="8229600" cy="648072"/>
          </a:xfrm>
        </p:spPr>
        <p:txBody>
          <a:bodyPr>
            <a:normAutofit fontScale="90000"/>
          </a:bodyPr>
          <a:lstStyle/>
          <a:p>
            <a:r>
              <a:rPr lang="fi-FI" smtClean="0"/>
              <a:t>Arviointi koulussa</a:t>
            </a:r>
            <a:endParaRPr lang="fi-FI" dirty="0"/>
          </a:p>
        </p:txBody>
      </p:sp>
      <p:sp>
        <p:nvSpPr>
          <p:cNvPr id="3" name="Sisällön paikkamerkki 2"/>
          <p:cNvSpPr>
            <a:spLocks noGrp="1"/>
          </p:cNvSpPr>
          <p:nvPr>
            <p:ph idx="1"/>
          </p:nvPr>
        </p:nvSpPr>
        <p:spPr>
          <a:xfrm>
            <a:off x="457200" y="980728"/>
            <a:ext cx="8229600" cy="5400600"/>
          </a:xfrm>
        </p:spPr>
        <p:txBody>
          <a:bodyPr>
            <a:normAutofit fontScale="40000" lnSpcReduction="20000"/>
          </a:bodyPr>
          <a:lstStyle/>
          <a:p>
            <a:pPr marL="0" indent="0">
              <a:buNone/>
            </a:pPr>
            <a:r>
              <a:rPr lang="fi-FI" sz="4000" dirty="0"/>
              <a:t>Arviointi on jonkin asiantilan tai toiminnan vertaamista hyväksyttyihin kriteereihin ja määriteltyihin tavoitteisiin. Arviointia voidaan tehdä myös vertaamalla asiantilaa tai toimintaa kirjalliseen oman toiminnan kuvaukseen (opetussuunnitelma). Arviointi ei ole yksittäisten toimintojen tai henkilöiden arvostelemista vaan kokonaisvaltaista tarkastelemista, joka tähtää toiminnan kehittämiseen.</a:t>
            </a:r>
          </a:p>
          <a:p>
            <a:pPr marL="0" indent="0">
              <a:buNone/>
            </a:pPr>
            <a:r>
              <a:rPr lang="fi-FI" sz="4000" dirty="0"/>
              <a:t> </a:t>
            </a:r>
          </a:p>
          <a:p>
            <a:pPr marL="0" indent="0">
              <a:buNone/>
            </a:pPr>
            <a:r>
              <a:rPr lang="fi-FI" sz="4000" dirty="0"/>
              <a:t>K</a:t>
            </a:r>
            <a:r>
              <a:rPr lang="fi-FI" sz="4000" dirty="0" smtClean="0"/>
              <a:t>oululait </a:t>
            </a:r>
            <a:r>
              <a:rPr lang="fi-FI" sz="4000" dirty="0"/>
              <a:t>edellyttävät koulutuksen järjestäjää (Keiteleen kuntaa) suorittamaan </a:t>
            </a:r>
            <a:r>
              <a:rPr lang="fi-FI" sz="4000" b="1" dirty="0"/>
              <a:t>sisäistä arviointia</a:t>
            </a:r>
            <a:r>
              <a:rPr lang="fi-FI" sz="4000" dirty="0"/>
              <a:t> arvioimalla tuottamiensa  koulutuspalvelujen tuloksellisuutta. Tällaista </a:t>
            </a:r>
            <a:r>
              <a:rPr lang="fi-FI" sz="4000" dirty="0" err="1"/>
              <a:t>itsearviointia</a:t>
            </a:r>
            <a:r>
              <a:rPr lang="fi-FI" sz="4000" dirty="0"/>
              <a:t> tulee tehdä kunnan ja koulujen tasolla. </a:t>
            </a:r>
            <a:r>
              <a:rPr lang="fi-FI" sz="4000" b="1" dirty="0"/>
              <a:t>Ulkoisesta arvioinnista</a:t>
            </a:r>
            <a:r>
              <a:rPr lang="fi-FI" sz="4000" dirty="0"/>
              <a:t> huolehtii opetushallitus. </a:t>
            </a:r>
          </a:p>
          <a:p>
            <a:pPr marL="0" indent="0">
              <a:buNone/>
            </a:pPr>
            <a:r>
              <a:rPr lang="fi-FI" sz="4000" b="1" dirty="0"/>
              <a:t> </a:t>
            </a:r>
            <a:endParaRPr lang="fi-FI" sz="4000" dirty="0"/>
          </a:p>
          <a:p>
            <a:pPr marL="0" indent="0">
              <a:buNone/>
            </a:pPr>
            <a:r>
              <a:rPr lang="fi-FI" sz="4000" b="1" dirty="0"/>
              <a:t>Oppilaiden arvioinnista</a:t>
            </a:r>
            <a:r>
              <a:rPr lang="fi-FI" sz="4000" dirty="0"/>
              <a:t> säädetään laissa, opetushallituksen ohjeissa ja opetussuunnitelmassa. Opetuksen ja oppilasarvioinnin on tuettava </a:t>
            </a:r>
            <a:r>
              <a:rPr lang="fi-FI" sz="4000" b="1" dirty="0"/>
              <a:t>oppilaan </a:t>
            </a:r>
            <a:r>
              <a:rPr lang="fi-FI" sz="4000" b="1" dirty="0" err="1"/>
              <a:t>itsearviointi</a:t>
            </a:r>
            <a:r>
              <a:rPr lang="fi-FI" sz="4000" dirty="0" err="1"/>
              <a:t>kyvyn</a:t>
            </a:r>
            <a:r>
              <a:rPr lang="fi-FI" sz="4000" dirty="0"/>
              <a:t> kehittymistä.</a:t>
            </a:r>
          </a:p>
          <a:p>
            <a:pPr marL="0" indent="0">
              <a:buNone/>
            </a:pPr>
            <a:r>
              <a:rPr lang="fi-FI" sz="4000" dirty="0"/>
              <a:t> </a:t>
            </a:r>
          </a:p>
          <a:p>
            <a:pPr marL="0" indent="0">
              <a:buNone/>
            </a:pPr>
            <a:r>
              <a:rPr lang="fi-FI" sz="4000" dirty="0"/>
              <a:t>Lakiuudistukset ja normien purku ovat antaneet koulutuksen järjestäjälle paljon vapauksia ja esimerkiksi mahdollisuuden ottaa paremmin huomioon paikalliset olosuhteet koulutusta suunnitellessaan. Samaan aikaan ulkopuolinen tarkastustoiminta ja seuranta ovat loppuneet. Arvioinnin tarkoituksena on tukea koulutuksen järjestäjiä sekä kouluja jatkuvaan kehitystyöhön ja taata kansallisesti yhdenvertainen koulutuksen laatu. Voidaankin puhua </a:t>
            </a:r>
            <a:r>
              <a:rPr lang="fi-FI" sz="4000" b="1" dirty="0"/>
              <a:t>kehittävästä arvioinnista.</a:t>
            </a:r>
            <a:endParaRPr lang="fi-FI" sz="4000" dirty="0"/>
          </a:p>
          <a:p>
            <a:pPr marL="0" indent="0">
              <a:buNone/>
            </a:pPr>
            <a:r>
              <a:rPr lang="fi-FI" sz="4000" b="1" dirty="0"/>
              <a:t> </a:t>
            </a:r>
            <a:endParaRPr lang="fi-FI" sz="4000" dirty="0"/>
          </a:p>
          <a:p>
            <a:pPr marL="0" indent="0">
              <a:buNone/>
            </a:pPr>
            <a:r>
              <a:rPr lang="fi-FI" sz="4000" dirty="0"/>
              <a:t>Koulutus on </a:t>
            </a:r>
            <a:r>
              <a:rPr lang="fi-FI" sz="4000" b="1" dirty="0"/>
              <a:t>tuloksellista, </a:t>
            </a:r>
            <a:r>
              <a:rPr lang="fi-FI" sz="4000" dirty="0"/>
              <a:t>jos se on </a:t>
            </a:r>
            <a:r>
              <a:rPr lang="fi-FI" sz="4000" b="1" dirty="0"/>
              <a:t>tehokasta</a:t>
            </a:r>
            <a:r>
              <a:rPr lang="fi-FI" sz="4000" dirty="0"/>
              <a:t> (tehdään asia oikein), </a:t>
            </a:r>
            <a:r>
              <a:rPr lang="fi-FI" sz="4000" b="1" dirty="0"/>
              <a:t>vaikuttavaa</a:t>
            </a:r>
            <a:r>
              <a:rPr lang="fi-FI" sz="4000" dirty="0"/>
              <a:t> (tehdään oikeita asioita) ja </a:t>
            </a:r>
            <a:r>
              <a:rPr lang="fi-FI" sz="4000" b="1" dirty="0"/>
              <a:t>taloudellista</a:t>
            </a:r>
            <a:r>
              <a:rPr lang="fi-FI" sz="4000" dirty="0"/>
              <a:t> (käytetty resurssi on tasapainossa saadun tuloksen kanssa).</a:t>
            </a:r>
          </a:p>
          <a:p>
            <a:pPr marL="0" indent="0">
              <a:buNone/>
            </a:pPr>
            <a:endParaRPr lang="fi-FI" dirty="0"/>
          </a:p>
        </p:txBody>
      </p:sp>
    </p:spTree>
    <p:extLst>
      <p:ext uri="{BB962C8B-B14F-4D97-AF65-F5344CB8AC3E}">
        <p14:creationId xmlns:p14="http://schemas.microsoft.com/office/powerpoint/2010/main" val="40186068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116632"/>
            <a:ext cx="8229600" cy="864096"/>
          </a:xfrm>
        </p:spPr>
        <p:txBody>
          <a:bodyPr>
            <a:normAutofit fontScale="90000"/>
          </a:bodyPr>
          <a:lstStyle/>
          <a:p>
            <a:r>
              <a:rPr lang="fi-FI" dirty="0" smtClean="0"/>
              <a:t>Kehittävän arvioinnin suunnitelma</a:t>
            </a:r>
            <a:br>
              <a:rPr lang="fi-FI" dirty="0" smtClean="0"/>
            </a:br>
            <a:r>
              <a:rPr lang="fi-FI" sz="1300" dirty="0" smtClean="0"/>
              <a:t>Sivistyslautakunta 13.9.2001 </a:t>
            </a:r>
            <a:endParaRPr lang="fi-FI" dirty="0"/>
          </a:p>
        </p:txBody>
      </p:sp>
      <p:sp>
        <p:nvSpPr>
          <p:cNvPr id="3" name="Sisällön paikkamerkki 2"/>
          <p:cNvSpPr>
            <a:spLocks noGrp="1"/>
          </p:cNvSpPr>
          <p:nvPr>
            <p:ph idx="1"/>
          </p:nvPr>
        </p:nvSpPr>
        <p:spPr>
          <a:xfrm>
            <a:off x="467544" y="1124744"/>
            <a:ext cx="8229600" cy="5616624"/>
          </a:xfrm>
        </p:spPr>
        <p:txBody>
          <a:bodyPr>
            <a:normAutofit fontScale="92500"/>
          </a:bodyPr>
          <a:lstStyle/>
          <a:p>
            <a:pPr marL="0" indent="0">
              <a:buNone/>
            </a:pPr>
            <a:r>
              <a:rPr lang="fi-FI" b="1" dirty="0"/>
              <a:t>Arviointisuunnitelman toteutuminen ja keskeisten tulosten </a:t>
            </a:r>
            <a:r>
              <a:rPr lang="fi-FI" b="1" dirty="0" smtClean="0"/>
              <a:t>julkistaminen </a:t>
            </a:r>
            <a:endParaRPr lang="fi-FI" dirty="0"/>
          </a:p>
          <a:p>
            <a:pPr marL="0" indent="0">
              <a:buNone/>
            </a:pPr>
            <a:r>
              <a:rPr lang="fi-FI" dirty="0"/>
              <a:t> </a:t>
            </a:r>
            <a:r>
              <a:rPr lang="fi-FI" dirty="0" smtClean="0"/>
              <a:t>Arviointisuunnitelman </a:t>
            </a:r>
            <a:r>
              <a:rPr lang="fi-FI" dirty="0"/>
              <a:t>toteutumista koordinoidaan ja seurataan koulujen vuosittaiseen suunnitelmaan liitetyillä kehittämiskorteilla. Korteista julkaistaan keväällä keskeiset asiat</a:t>
            </a:r>
            <a:r>
              <a:rPr lang="fi-FI" dirty="0" smtClean="0"/>
              <a:t>.</a:t>
            </a:r>
          </a:p>
          <a:p>
            <a:pPr marL="0" indent="0">
              <a:buNone/>
            </a:pPr>
            <a:r>
              <a:rPr lang="fi-FI" b="1" dirty="0" smtClean="0"/>
              <a:t>Kehittämiskortit lv 2011-2012</a:t>
            </a:r>
          </a:p>
          <a:p>
            <a:pPr marL="0" indent="0">
              <a:buNone/>
            </a:pPr>
            <a:r>
              <a:rPr lang="fi-FI" sz="2200" dirty="0"/>
              <a:t>2.1 YHTEINEN </a:t>
            </a:r>
            <a:r>
              <a:rPr lang="fi-FI" sz="2200" dirty="0" smtClean="0"/>
              <a:t>OPETTAJUUS</a:t>
            </a:r>
          </a:p>
          <a:p>
            <a:pPr marL="0" indent="0">
              <a:buNone/>
            </a:pPr>
            <a:r>
              <a:rPr lang="fi-FI" sz="2200" dirty="0"/>
              <a:t>2.2  OPETTAJIEN </a:t>
            </a:r>
            <a:r>
              <a:rPr lang="fi-FI" sz="2200" dirty="0" smtClean="0"/>
              <a:t>JAKSAMINEN</a:t>
            </a:r>
          </a:p>
          <a:p>
            <a:pPr marL="0" indent="0">
              <a:buNone/>
            </a:pPr>
            <a:r>
              <a:rPr lang="fi-FI" sz="2200" dirty="0"/>
              <a:t>2.3  </a:t>
            </a:r>
            <a:r>
              <a:rPr lang="fi-FI" sz="2200" dirty="0" smtClean="0"/>
              <a:t>LUKUVUOSIPAINOTUS</a:t>
            </a:r>
          </a:p>
          <a:p>
            <a:pPr marL="685800" lvl="1"/>
            <a:r>
              <a:rPr lang="fi-FI" sz="1800" dirty="0" smtClean="0"/>
              <a:t>Mihin arvioinnin mukaan sijoitettavat ylimääräiset 2h vuosiluokilla 1.6 laitetaan?</a:t>
            </a:r>
          </a:p>
          <a:p>
            <a:pPr marL="0" indent="0">
              <a:buNone/>
            </a:pPr>
            <a:r>
              <a:rPr lang="fi-FI" sz="2200" dirty="0"/>
              <a:t>2.4  OPETUSTYÖN JA KOULUNKÄYNNIN TUKEMINEN </a:t>
            </a:r>
          </a:p>
          <a:p>
            <a:pPr marL="0" indent="0">
              <a:buNone/>
            </a:pPr>
            <a:endParaRPr lang="fi-FI" dirty="0"/>
          </a:p>
        </p:txBody>
      </p:sp>
    </p:spTree>
    <p:extLst>
      <p:ext uri="{BB962C8B-B14F-4D97-AF65-F5344CB8AC3E}">
        <p14:creationId xmlns:p14="http://schemas.microsoft.com/office/powerpoint/2010/main" val="13703536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Käsitteitä/Laatutyö</a:t>
            </a:r>
            <a:endParaRPr lang="fi-FI" dirty="0"/>
          </a:p>
        </p:txBody>
      </p:sp>
      <p:sp>
        <p:nvSpPr>
          <p:cNvPr id="3" name="Sisällön paikkamerkki 2"/>
          <p:cNvSpPr>
            <a:spLocks noGrp="1"/>
          </p:cNvSpPr>
          <p:nvPr>
            <p:ph idx="1"/>
          </p:nvPr>
        </p:nvSpPr>
        <p:spPr>
          <a:xfrm>
            <a:off x="251520" y="1412776"/>
            <a:ext cx="8661648" cy="4669979"/>
          </a:xfrm>
        </p:spPr>
        <p:txBody>
          <a:bodyPr>
            <a:normAutofit fontScale="85000" lnSpcReduction="10000"/>
          </a:bodyPr>
          <a:lstStyle/>
          <a:p>
            <a:pPr marL="0" indent="0">
              <a:buNone/>
            </a:pPr>
            <a:r>
              <a:rPr lang="fi-FI" dirty="0"/>
              <a:t>Jokaisesta laadun osa-alueesta on kehitetty </a:t>
            </a:r>
            <a:r>
              <a:rPr lang="fi-FI" b="1" dirty="0"/>
              <a:t>laatukortti</a:t>
            </a:r>
            <a:r>
              <a:rPr lang="fi-FI" dirty="0" smtClean="0"/>
              <a:t>, joka </a:t>
            </a:r>
            <a:r>
              <a:rPr lang="fi-FI" dirty="0"/>
              <a:t>muodostuu </a:t>
            </a:r>
            <a:r>
              <a:rPr lang="fi-FI" b="1" dirty="0"/>
              <a:t>kuvauksesta ja laatukriteereistä</a:t>
            </a:r>
            <a:r>
              <a:rPr lang="fi-FI" dirty="0"/>
              <a:t>.</a:t>
            </a:r>
          </a:p>
          <a:p>
            <a:pPr marL="0" indent="0">
              <a:buNone/>
            </a:pPr>
            <a:r>
              <a:rPr lang="fi-FI" b="1" dirty="0" smtClean="0"/>
              <a:t>Kuvaus</a:t>
            </a:r>
            <a:r>
              <a:rPr lang="fi-FI" dirty="0" smtClean="0"/>
              <a:t> määrittää kulloisenkin laadun osa-alueen laatua ilmentävät ominaispiirteet eli niitä vastaavat </a:t>
            </a:r>
            <a:r>
              <a:rPr lang="fi-FI" b="1" dirty="0" smtClean="0"/>
              <a:t>laatutekijät</a:t>
            </a:r>
            <a:r>
              <a:rPr lang="fi-FI" dirty="0" smtClean="0"/>
              <a:t>.</a:t>
            </a:r>
          </a:p>
          <a:p>
            <a:pPr marL="0" indent="0">
              <a:buNone/>
            </a:pPr>
            <a:endParaRPr lang="fi-FI" dirty="0" smtClean="0"/>
          </a:p>
          <a:p>
            <a:pPr marL="0" indent="0">
              <a:buNone/>
            </a:pPr>
            <a:r>
              <a:rPr lang="fi-FI" dirty="0" smtClean="0"/>
              <a:t>Laadun </a:t>
            </a:r>
            <a:r>
              <a:rPr lang="fi-FI" dirty="0"/>
              <a:t>kehittämistä koskevat </a:t>
            </a:r>
            <a:r>
              <a:rPr lang="fi-FI" b="1" dirty="0"/>
              <a:t>kysymykset</a:t>
            </a:r>
            <a:r>
              <a:rPr lang="fi-FI" dirty="0"/>
              <a:t> auttavat</a:t>
            </a:r>
          </a:p>
          <a:p>
            <a:pPr marL="0" indent="0">
              <a:buNone/>
            </a:pPr>
            <a:r>
              <a:rPr lang="fi-FI" dirty="0"/>
              <a:t>työyhteisöä tunnistamaan toiminnan laadun kehittämisen</a:t>
            </a:r>
          </a:p>
          <a:p>
            <a:pPr marL="0" indent="0">
              <a:buNone/>
            </a:pPr>
            <a:r>
              <a:rPr lang="fi-FI" dirty="0"/>
              <a:t>kannalta olennaisia kehittämistarpeita onnistumisen</a:t>
            </a:r>
          </a:p>
          <a:p>
            <a:pPr marL="0" indent="0">
              <a:buNone/>
            </a:pPr>
            <a:r>
              <a:rPr lang="fi-FI" dirty="0"/>
              <a:t>alueita</a:t>
            </a:r>
          </a:p>
        </p:txBody>
      </p:sp>
      <p:sp>
        <p:nvSpPr>
          <p:cNvPr id="4" name="Alatunnisteen paikkamerkki 3"/>
          <p:cNvSpPr>
            <a:spLocks noGrp="1"/>
          </p:cNvSpPr>
          <p:nvPr>
            <p:ph type="ftr" sz="quarter" idx="11"/>
          </p:nvPr>
        </p:nvSpPr>
        <p:spPr/>
        <p:txBody>
          <a:bodyPr/>
          <a:lstStyle/>
          <a:p>
            <a:r>
              <a:rPr lang="fi-FI" smtClean="0"/>
              <a:t>TOP Ahonen</a:t>
            </a:r>
            <a:endParaRPr lang="fi-FI"/>
          </a:p>
        </p:txBody>
      </p:sp>
    </p:spTree>
    <p:extLst>
      <p:ext uri="{BB962C8B-B14F-4D97-AF65-F5344CB8AC3E}">
        <p14:creationId xmlns:p14="http://schemas.microsoft.com/office/powerpoint/2010/main" val="39377095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Pyöristetty suorakulmio 17"/>
          <p:cNvSpPr/>
          <p:nvPr/>
        </p:nvSpPr>
        <p:spPr>
          <a:xfrm>
            <a:off x="184731" y="2811170"/>
            <a:ext cx="8491725" cy="404683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fi-FI" sz="2400" b="1" dirty="0" smtClean="0">
                <a:solidFill>
                  <a:schemeClr val="tx1"/>
                </a:solidFill>
              </a:rPr>
              <a:t>OPPILAAN </a:t>
            </a:r>
          </a:p>
          <a:p>
            <a:r>
              <a:rPr lang="fi-FI" sz="2400" b="1" dirty="0" smtClean="0">
                <a:solidFill>
                  <a:schemeClr val="tx1"/>
                </a:solidFill>
              </a:rPr>
              <a:t>KOHTAAMINEN</a:t>
            </a:r>
          </a:p>
          <a:p>
            <a:r>
              <a:rPr lang="fi-FI" b="1" dirty="0" smtClean="0">
                <a:solidFill>
                  <a:schemeClr val="tx1"/>
                </a:solidFill>
              </a:rPr>
              <a:t>(KJ ja koulu)</a:t>
            </a:r>
            <a:endParaRPr lang="fi-FI" b="1" dirty="0">
              <a:solidFill>
                <a:schemeClr val="tx1"/>
              </a:solidFill>
            </a:endParaRPr>
          </a:p>
        </p:txBody>
      </p:sp>
      <p:sp>
        <p:nvSpPr>
          <p:cNvPr id="17" name="Pyöristetty suorakulmio 16"/>
          <p:cNvSpPr/>
          <p:nvPr/>
        </p:nvSpPr>
        <p:spPr>
          <a:xfrm>
            <a:off x="248478" y="761688"/>
            <a:ext cx="8756472" cy="1872208"/>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fi-FI" sz="2400" b="1" dirty="0" smtClean="0">
                <a:solidFill>
                  <a:schemeClr val="tx1"/>
                </a:solidFill>
              </a:rPr>
              <a:t>RAKENNE (KJ)</a:t>
            </a:r>
            <a:endParaRPr lang="fi-FI" sz="2400" b="1" dirty="0">
              <a:solidFill>
                <a:schemeClr val="tx1"/>
              </a:solidFill>
            </a:endParaRPr>
          </a:p>
        </p:txBody>
      </p:sp>
      <p:sp>
        <p:nvSpPr>
          <p:cNvPr id="2" name="Otsikko 1"/>
          <p:cNvSpPr>
            <a:spLocks noGrp="1"/>
          </p:cNvSpPr>
          <p:nvPr>
            <p:ph type="title"/>
          </p:nvPr>
        </p:nvSpPr>
        <p:spPr>
          <a:xfrm>
            <a:off x="430435" y="240811"/>
            <a:ext cx="8229600" cy="523893"/>
          </a:xfrm>
        </p:spPr>
        <p:txBody>
          <a:bodyPr>
            <a:normAutofit fontScale="90000"/>
          </a:bodyPr>
          <a:lstStyle/>
          <a:p>
            <a:r>
              <a:rPr lang="fi-FI" dirty="0" smtClean="0"/>
              <a:t>Laatukriteerit</a:t>
            </a:r>
            <a:endParaRPr lang="fi-FI" dirty="0"/>
          </a:p>
        </p:txBody>
      </p:sp>
      <p:sp>
        <p:nvSpPr>
          <p:cNvPr id="4" name="Ellipsi 3"/>
          <p:cNvSpPr/>
          <p:nvPr/>
        </p:nvSpPr>
        <p:spPr>
          <a:xfrm>
            <a:off x="362834" y="1432377"/>
            <a:ext cx="2049381" cy="1089580"/>
          </a:xfrm>
          <a:prstGeom prst="ellips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algn="ctr">
              <a:lnSpc>
                <a:spcPct val="115000"/>
              </a:lnSpc>
              <a:spcAft>
                <a:spcPts val="1000"/>
              </a:spcAft>
            </a:pPr>
            <a:r>
              <a:rPr lang="fi-FI" sz="1800" dirty="0">
                <a:solidFill>
                  <a:srgbClr val="000000"/>
                </a:solidFill>
                <a:effectLst/>
                <a:ea typeface="Calibri"/>
                <a:cs typeface="Times New Roman"/>
              </a:rPr>
              <a:t>Johtaminen</a:t>
            </a:r>
            <a:endParaRPr lang="fi-FI" sz="1100" dirty="0">
              <a:effectLst/>
              <a:ea typeface="Calibri"/>
              <a:cs typeface="Times New Roman"/>
            </a:endParaRPr>
          </a:p>
        </p:txBody>
      </p:sp>
      <p:sp>
        <p:nvSpPr>
          <p:cNvPr id="5" name="Ellipsi 4"/>
          <p:cNvSpPr/>
          <p:nvPr/>
        </p:nvSpPr>
        <p:spPr>
          <a:xfrm>
            <a:off x="2691689" y="1412617"/>
            <a:ext cx="2049381" cy="1089580"/>
          </a:xfrm>
          <a:prstGeom prst="ellips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algn="ctr">
              <a:lnSpc>
                <a:spcPct val="115000"/>
              </a:lnSpc>
              <a:spcAft>
                <a:spcPts val="1000"/>
              </a:spcAft>
            </a:pPr>
            <a:r>
              <a:rPr lang="fi-FI" sz="1800" dirty="0">
                <a:solidFill>
                  <a:srgbClr val="000000"/>
                </a:solidFill>
                <a:effectLst/>
                <a:ea typeface="Calibri"/>
                <a:cs typeface="Times New Roman"/>
              </a:rPr>
              <a:t>Henkilöstö</a:t>
            </a:r>
            <a:endParaRPr lang="fi-FI" sz="1100" dirty="0">
              <a:effectLst/>
              <a:ea typeface="Calibri"/>
              <a:cs typeface="Times New Roman"/>
            </a:endParaRPr>
          </a:p>
        </p:txBody>
      </p:sp>
      <p:sp>
        <p:nvSpPr>
          <p:cNvPr id="6" name="Ellipsi 5"/>
          <p:cNvSpPr/>
          <p:nvPr/>
        </p:nvSpPr>
        <p:spPr>
          <a:xfrm>
            <a:off x="4908750" y="1450010"/>
            <a:ext cx="2049381" cy="1089580"/>
          </a:xfrm>
          <a:prstGeom prst="ellips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algn="ctr">
              <a:lnSpc>
                <a:spcPct val="115000"/>
              </a:lnSpc>
              <a:spcAft>
                <a:spcPts val="1000"/>
              </a:spcAft>
            </a:pPr>
            <a:r>
              <a:rPr lang="fi-FI" sz="1800">
                <a:solidFill>
                  <a:srgbClr val="000000"/>
                </a:solidFill>
                <a:effectLst/>
                <a:ea typeface="Calibri"/>
                <a:cs typeface="Times New Roman"/>
              </a:rPr>
              <a:t>Talous </a:t>
            </a:r>
            <a:endParaRPr lang="fi-FI" sz="1100">
              <a:effectLst/>
              <a:ea typeface="Calibri"/>
              <a:cs typeface="Times New Roman"/>
            </a:endParaRPr>
          </a:p>
        </p:txBody>
      </p:sp>
      <p:sp>
        <p:nvSpPr>
          <p:cNvPr id="7" name="Ellipsi 6"/>
          <p:cNvSpPr/>
          <p:nvPr/>
        </p:nvSpPr>
        <p:spPr>
          <a:xfrm>
            <a:off x="7091993" y="1450010"/>
            <a:ext cx="2049381" cy="1089580"/>
          </a:xfrm>
          <a:prstGeom prst="ellips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algn="ctr">
              <a:lnSpc>
                <a:spcPct val="115000"/>
              </a:lnSpc>
              <a:spcAft>
                <a:spcPts val="1000"/>
              </a:spcAft>
            </a:pPr>
            <a:r>
              <a:rPr lang="fi-FI" sz="1800">
                <a:solidFill>
                  <a:srgbClr val="000000"/>
                </a:solidFill>
                <a:effectLst/>
                <a:ea typeface="Calibri"/>
                <a:cs typeface="Times New Roman"/>
              </a:rPr>
              <a:t>Arviointi</a:t>
            </a:r>
            <a:endParaRPr lang="fi-FI" sz="1100">
              <a:effectLst/>
              <a:ea typeface="Calibri"/>
              <a:cs typeface="Times New Roman"/>
            </a:endParaRPr>
          </a:p>
        </p:txBody>
      </p:sp>
      <p:sp>
        <p:nvSpPr>
          <p:cNvPr id="8" name="Ellipsi 7"/>
          <p:cNvSpPr/>
          <p:nvPr/>
        </p:nvSpPr>
        <p:spPr>
          <a:xfrm>
            <a:off x="2470128" y="2811170"/>
            <a:ext cx="2049381" cy="1089580"/>
          </a:xfrm>
          <a:prstGeom prst="ellips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algn="ctr">
              <a:lnSpc>
                <a:spcPct val="115000"/>
              </a:lnSpc>
              <a:spcAft>
                <a:spcPts val="1000"/>
              </a:spcAft>
            </a:pPr>
            <a:r>
              <a:rPr lang="fi-FI" sz="1800">
                <a:solidFill>
                  <a:srgbClr val="000000"/>
                </a:solidFill>
                <a:effectLst/>
                <a:ea typeface="Calibri"/>
                <a:cs typeface="Times New Roman"/>
              </a:rPr>
              <a:t>OPS</a:t>
            </a:r>
            <a:endParaRPr lang="fi-FI" sz="1100">
              <a:effectLst/>
              <a:ea typeface="Calibri"/>
              <a:cs typeface="Times New Roman"/>
            </a:endParaRPr>
          </a:p>
        </p:txBody>
      </p:sp>
      <p:sp>
        <p:nvSpPr>
          <p:cNvPr id="9" name="Ellipsi 8"/>
          <p:cNvSpPr/>
          <p:nvPr/>
        </p:nvSpPr>
        <p:spPr>
          <a:xfrm>
            <a:off x="5164547" y="2869779"/>
            <a:ext cx="2049381" cy="1089580"/>
          </a:xfrm>
          <a:prstGeom prst="ellips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algn="ctr">
              <a:lnSpc>
                <a:spcPct val="115000"/>
              </a:lnSpc>
              <a:spcAft>
                <a:spcPts val="1000"/>
              </a:spcAft>
            </a:pPr>
            <a:r>
              <a:rPr lang="fi-FI" sz="1800" dirty="0">
                <a:solidFill>
                  <a:srgbClr val="000000"/>
                </a:solidFill>
                <a:effectLst/>
                <a:ea typeface="Calibri"/>
                <a:cs typeface="Times New Roman"/>
              </a:rPr>
              <a:t>Opetus järjestelyt</a:t>
            </a:r>
            <a:endParaRPr lang="fi-FI" sz="1100" dirty="0">
              <a:effectLst/>
              <a:ea typeface="Calibri"/>
              <a:cs typeface="Times New Roman"/>
            </a:endParaRPr>
          </a:p>
        </p:txBody>
      </p:sp>
      <p:sp>
        <p:nvSpPr>
          <p:cNvPr id="10" name="Ellipsi 9"/>
          <p:cNvSpPr/>
          <p:nvPr/>
        </p:nvSpPr>
        <p:spPr>
          <a:xfrm>
            <a:off x="234726" y="4077072"/>
            <a:ext cx="2803046" cy="1719782"/>
          </a:xfrm>
          <a:prstGeom prst="ellips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algn="ctr">
              <a:lnSpc>
                <a:spcPct val="115000"/>
              </a:lnSpc>
              <a:spcAft>
                <a:spcPts val="1000"/>
              </a:spcAft>
            </a:pPr>
            <a:r>
              <a:rPr lang="fi-FI" sz="1800">
                <a:solidFill>
                  <a:srgbClr val="000000"/>
                </a:solidFill>
                <a:effectLst/>
                <a:ea typeface="Calibri"/>
                <a:cs typeface="Times New Roman"/>
              </a:rPr>
              <a:t>Oppimisen, kasvun ja hyvinvoinnin tuki</a:t>
            </a:r>
            <a:endParaRPr lang="fi-FI" sz="1100">
              <a:effectLst/>
              <a:ea typeface="Calibri"/>
              <a:cs typeface="Times New Roman"/>
            </a:endParaRPr>
          </a:p>
        </p:txBody>
      </p:sp>
      <p:sp>
        <p:nvSpPr>
          <p:cNvPr id="11" name="Ellipsi 10"/>
          <p:cNvSpPr/>
          <p:nvPr/>
        </p:nvSpPr>
        <p:spPr>
          <a:xfrm>
            <a:off x="3419872" y="3900751"/>
            <a:ext cx="2303834" cy="1399753"/>
          </a:xfrm>
          <a:prstGeom prst="ellips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algn="ctr">
              <a:lnSpc>
                <a:spcPct val="115000"/>
              </a:lnSpc>
              <a:spcAft>
                <a:spcPts val="1000"/>
              </a:spcAft>
            </a:pPr>
            <a:r>
              <a:rPr lang="fi-FI" sz="1800" dirty="0">
                <a:solidFill>
                  <a:srgbClr val="000000"/>
                </a:solidFill>
                <a:effectLst/>
                <a:ea typeface="Calibri"/>
                <a:cs typeface="Times New Roman"/>
              </a:rPr>
              <a:t>Osallisuus ja vaikuttaminen</a:t>
            </a:r>
            <a:endParaRPr lang="fi-FI" sz="1100" dirty="0">
              <a:effectLst/>
              <a:ea typeface="Calibri"/>
              <a:cs typeface="Times New Roman"/>
            </a:endParaRPr>
          </a:p>
        </p:txBody>
      </p:sp>
      <p:sp>
        <p:nvSpPr>
          <p:cNvPr id="12" name="Ellipsi 11"/>
          <p:cNvSpPr/>
          <p:nvPr/>
        </p:nvSpPr>
        <p:spPr>
          <a:xfrm>
            <a:off x="6189238" y="3900750"/>
            <a:ext cx="2303834" cy="1399753"/>
          </a:xfrm>
          <a:prstGeom prst="ellips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algn="ctr">
              <a:lnSpc>
                <a:spcPct val="115000"/>
              </a:lnSpc>
              <a:spcAft>
                <a:spcPts val="1000"/>
              </a:spcAft>
            </a:pPr>
            <a:r>
              <a:rPr lang="fi-FI" sz="1800" dirty="0">
                <a:solidFill>
                  <a:srgbClr val="000000"/>
                </a:solidFill>
                <a:effectLst/>
                <a:ea typeface="Calibri"/>
                <a:cs typeface="Times New Roman"/>
              </a:rPr>
              <a:t>Kodin ja koulun yhteistyö</a:t>
            </a:r>
            <a:endParaRPr lang="fi-FI" sz="1100" dirty="0">
              <a:effectLst/>
              <a:ea typeface="Calibri"/>
              <a:cs typeface="Times New Roman"/>
            </a:endParaRPr>
          </a:p>
        </p:txBody>
      </p:sp>
      <p:sp>
        <p:nvSpPr>
          <p:cNvPr id="13" name="Rectangle 10"/>
          <p:cNvSpPr>
            <a:spLocks noChangeArrowheads="1"/>
          </p:cNvSpPr>
          <p:nvPr/>
        </p:nvSpPr>
        <p:spPr bwMode="auto">
          <a:xfrm>
            <a:off x="0" y="-2233"/>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i-FI"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Alatunnisteen paikkamerkki 13"/>
          <p:cNvSpPr>
            <a:spLocks noGrp="1"/>
          </p:cNvSpPr>
          <p:nvPr>
            <p:ph type="ftr" sz="quarter" idx="11"/>
          </p:nvPr>
        </p:nvSpPr>
        <p:spPr/>
        <p:txBody>
          <a:bodyPr/>
          <a:lstStyle/>
          <a:p>
            <a:r>
              <a:rPr lang="fi-FI" smtClean="0"/>
              <a:t>TOP Ahonen</a:t>
            </a:r>
            <a:endParaRPr lang="fi-FI"/>
          </a:p>
        </p:txBody>
      </p:sp>
      <p:sp>
        <p:nvSpPr>
          <p:cNvPr id="15" name="Ellipsi 14"/>
          <p:cNvSpPr/>
          <p:nvPr/>
        </p:nvSpPr>
        <p:spPr>
          <a:xfrm>
            <a:off x="2352549" y="5314304"/>
            <a:ext cx="2742182" cy="1399753"/>
          </a:xfrm>
          <a:prstGeom prst="ellips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algn="ctr">
              <a:lnSpc>
                <a:spcPct val="115000"/>
              </a:lnSpc>
              <a:spcAft>
                <a:spcPts val="1000"/>
              </a:spcAft>
            </a:pPr>
            <a:r>
              <a:rPr lang="fi-FI" sz="1800" dirty="0" smtClean="0">
                <a:solidFill>
                  <a:srgbClr val="000000"/>
                </a:solidFill>
                <a:effectLst/>
                <a:ea typeface="Calibri"/>
                <a:cs typeface="Times New Roman"/>
              </a:rPr>
              <a:t>Fyysinen oppimisympäristö</a:t>
            </a:r>
            <a:endParaRPr lang="fi-FI" sz="1100" dirty="0">
              <a:effectLst/>
              <a:ea typeface="Calibri"/>
              <a:cs typeface="Times New Roman"/>
            </a:endParaRPr>
          </a:p>
        </p:txBody>
      </p:sp>
      <p:sp>
        <p:nvSpPr>
          <p:cNvPr id="16" name="Ellipsi 15"/>
          <p:cNvSpPr/>
          <p:nvPr/>
        </p:nvSpPr>
        <p:spPr>
          <a:xfrm>
            <a:off x="5190665" y="5314304"/>
            <a:ext cx="2926018" cy="1399753"/>
          </a:xfrm>
          <a:prstGeom prst="ellips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algn="ctr">
              <a:lnSpc>
                <a:spcPct val="115000"/>
              </a:lnSpc>
              <a:spcAft>
                <a:spcPts val="1000"/>
              </a:spcAft>
            </a:pPr>
            <a:r>
              <a:rPr lang="fi-FI" sz="1800" dirty="0" smtClean="0">
                <a:solidFill>
                  <a:srgbClr val="000000"/>
                </a:solidFill>
                <a:effectLst/>
                <a:ea typeface="Calibri"/>
                <a:cs typeface="Times New Roman"/>
              </a:rPr>
              <a:t>Oppimisympäristön turvallisuus</a:t>
            </a:r>
            <a:endParaRPr lang="fi-FI" sz="1100" dirty="0">
              <a:effectLst/>
              <a:ea typeface="Calibri"/>
              <a:cs typeface="Times New Roman"/>
            </a:endParaRPr>
          </a:p>
        </p:txBody>
      </p:sp>
    </p:spTree>
    <p:extLst>
      <p:ext uri="{BB962C8B-B14F-4D97-AF65-F5344CB8AC3E}">
        <p14:creationId xmlns:p14="http://schemas.microsoft.com/office/powerpoint/2010/main" val="37625181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Laatutyö </a:t>
            </a:r>
            <a:r>
              <a:rPr lang="fi-FI" dirty="0" err="1" smtClean="0"/>
              <a:t>NYKssa</a:t>
            </a:r>
            <a:r>
              <a:rPr lang="fi-FI" dirty="0" smtClean="0"/>
              <a:t> 1.8.12 alkaen</a:t>
            </a:r>
            <a:endParaRPr lang="fi-FI" dirty="0"/>
          </a:p>
        </p:txBody>
      </p:sp>
      <p:sp>
        <p:nvSpPr>
          <p:cNvPr id="3" name="Sisällön paikkamerkki 2"/>
          <p:cNvSpPr>
            <a:spLocks noGrp="1"/>
          </p:cNvSpPr>
          <p:nvPr>
            <p:ph idx="1"/>
          </p:nvPr>
        </p:nvSpPr>
        <p:spPr/>
        <p:txBody>
          <a:bodyPr>
            <a:normAutofit fontScale="62500" lnSpcReduction="20000"/>
          </a:bodyPr>
          <a:lstStyle/>
          <a:p>
            <a:pPr marL="0" indent="0">
              <a:buNone/>
            </a:pPr>
            <a:r>
              <a:rPr lang="fi-FI" dirty="0"/>
              <a:t>Laaturyhmä: </a:t>
            </a:r>
            <a:r>
              <a:rPr lang="fi-FI" dirty="0" err="1"/>
              <a:t>Nilakan</a:t>
            </a:r>
            <a:r>
              <a:rPr lang="fi-FI" dirty="0"/>
              <a:t> yhtenäiskoulun johtotiimi ja sivistyslautakunnan edustaja</a:t>
            </a:r>
          </a:p>
          <a:p>
            <a:pPr marL="0" indent="0">
              <a:buNone/>
            </a:pPr>
            <a:r>
              <a:rPr lang="fi-FI" dirty="0"/>
              <a:t>Laadun kehittäminen perustuu </a:t>
            </a:r>
            <a:r>
              <a:rPr lang="fi-FI" b="1" dirty="0"/>
              <a:t>vuosittaiseen suunnitelmaan liitettyihin kehittämiskortteihin</a:t>
            </a:r>
            <a:r>
              <a:rPr lang="fi-FI" dirty="0"/>
              <a:t>, jotka on otettu käyttöön kehittävän arvioinnin suunnitelman yhteydessä 13.9.2001. </a:t>
            </a:r>
          </a:p>
          <a:p>
            <a:pPr marL="0" indent="0">
              <a:buNone/>
            </a:pPr>
            <a:r>
              <a:rPr lang="fi-FI" dirty="0"/>
              <a:t>Koulun toiminta arvioidaan laatukriteerien perusteella valtuustokauden lopussa tai tarvittaessa arviointia voidaan tehdä myös valtuustokauden aikana. Arviointi suoritetaan </a:t>
            </a:r>
            <a:r>
              <a:rPr lang="fi-FI" dirty="0" err="1"/>
              <a:t>itsearviointina</a:t>
            </a:r>
            <a:r>
              <a:rPr lang="fi-FI" dirty="0"/>
              <a:t> koulun ja sivistyslautakunnan toimesta, mutta tarvittaessa siihen voivat osallistua oppilaat, vanhemmat ja muut päättäjät. Arviointia voidaan myös ulkoistaa.  (Kuvio 1. )</a:t>
            </a:r>
          </a:p>
          <a:p>
            <a:pPr marL="0" indent="0">
              <a:buNone/>
            </a:pPr>
            <a:r>
              <a:rPr lang="fi-FI" dirty="0"/>
              <a:t>Arvioinnin perusteella valitaan k</a:t>
            </a:r>
            <a:r>
              <a:rPr lang="fi-FI" b="1" dirty="0"/>
              <a:t>ehittämiskohteet, joista tehdään kehittämiskortit vuosittaiseen suunnitelmaan</a:t>
            </a:r>
            <a:r>
              <a:rPr lang="fi-FI" dirty="0"/>
              <a:t>. Kehittämiskohteista kumpuavia hankkeita tai muita tavoitteita kirjataan vuosittain talousarvioon.  Kehittämiskorttien tavoitteita ja toimenpiteitä arvioidaan sekä toimintaa kehitetään valtuustokauden ajan. Valtuustokauden lopussa arvioidaan koulun toimintaa laatukriteerien valossa ja valitaan uudet kehittämiskohteet.</a:t>
            </a:r>
          </a:p>
        </p:txBody>
      </p:sp>
    </p:spTree>
    <p:extLst>
      <p:ext uri="{BB962C8B-B14F-4D97-AF65-F5344CB8AC3E}">
        <p14:creationId xmlns:p14="http://schemas.microsoft.com/office/powerpoint/2010/main" val="24948338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Laatutyö </a:t>
            </a:r>
            <a:r>
              <a:rPr lang="fi-FI" dirty="0" err="1" smtClean="0"/>
              <a:t>NYKssa</a:t>
            </a:r>
            <a:r>
              <a:rPr lang="fi-FI" dirty="0" smtClean="0"/>
              <a:t> 1.8.12 alkaen</a:t>
            </a:r>
            <a:endParaRPr lang="fi-FI" dirty="0"/>
          </a:p>
        </p:txBody>
      </p:sp>
      <p:sp>
        <p:nvSpPr>
          <p:cNvPr id="3" name="Sisällön paikkamerkki 2"/>
          <p:cNvSpPr>
            <a:spLocks noGrp="1"/>
          </p:cNvSpPr>
          <p:nvPr>
            <p:ph idx="1"/>
          </p:nvPr>
        </p:nvSpPr>
        <p:spPr/>
        <p:txBody>
          <a:bodyPr>
            <a:normAutofit fontScale="70000" lnSpcReduction="20000"/>
          </a:bodyPr>
          <a:lstStyle/>
          <a:p>
            <a:pPr marL="0" indent="0">
              <a:buNone/>
            </a:pPr>
            <a:r>
              <a:rPr lang="fi-FI" dirty="0"/>
              <a:t>Koulun toiminnan lähtötilanteen arvioinnin on tehnyt rehtori kevään 2012 aikana. Ensimmäisiksi kehittämiskohteiksi ovat nousseet:</a:t>
            </a:r>
          </a:p>
          <a:p>
            <a:r>
              <a:rPr lang="fi-FI" dirty="0"/>
              <a:t>Koulupsykologi palvelujen saaminen</a:t>
            </a:r>
          </a:p>
          <a:p>
            <a:r>
              <a:rPr lang="fi-FI" dirty="0"/>
              <a:t>kestävän kehityksen huomioiminen koulun toiminnassa</a:t>
            </a:r>
          </a:p>
          <a:p>
            <a:r>
              <a:rPr lang="fi-FI" dirty="0"/>
              <a:t>henkilöstön osaamisen lisääminen</a:t>
            </a:r>
          </a:p>
          <a:p>
            <a:pPr lvl="1"/>
            <a:r>
              <a:rPr lang="fi-FI" dirty="0"/>
              <a:t>arviointiosaamisen kehittäminen</a:t>
            </a:r>
          </a:p>
          <a:p>
            <a:pPr lvl="1"/>
            <a:r>
              <a:rPr lang="fi-FI" dirty="0"/>
              <a:t>heterogeenisten opetusryhmien kohtaamisvalmiudet</a:t>
            </a:r>
          </a:p>
          <a:p>
            <a:pPr lvl="1"/>
            <a:r>
              <a:rPr lang="fi-FI" dirty="0"/>
              <a:t> ammatillinen OPS työ</a:t>
            </a:r>
          </a:p>
          <a:p>
            <a:pPr lvl="1"/>
            <a:r>
              <a:rPr lang="fi-FI" dirty="0"/>
              <a:t> </a:t>
            </a:r>
          </a:p>
          <a:p>
            <a:r>
              <a:rPr lang="fi-FI" dirty="0"/>
              <a:t>valinnaisuuden ja kieliohjelman turvaaminen </a:t>
            </a:r>
          </a:p>
          <a:p>
            <a:r>
              <a:rPr lang="fi-FI" dirty="0"/>
              <a:t>oppilaiden ja kotien osallisuuden lisääminen koulun toiminnassa</a:t>
            </a:r>
          </a:p>
          <a:p>
            <a:r>
              <a:rPr lang="fi-FI" dirty="0"/>
              <a:t>Tilojen joustavuuden lisääminen</a:t>
            </a:r>
          </a:p>
          <a:p>
            <a:pPr marL="0" indent="0">
              <a:buNone/>
            </a:pPr>
            <a:endParaRPr lang="fi-FI" dirty="0"/>
          </a:p>
        </p:txBody>
      </p:sp>
    </p:spTree>
    <p:extLst>
      <p:ext uri="{BB962C8B-B14F-4D97-AF65-F5344CB8AC3E}">
        <p14:creationId xmlns:p14="http://schemas.microsoft.com/office/powerpoint/2010/main" val="26013099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4608</TotalTime>
  <Words>549</Words>
  <Application>Microsoft Office PowerPoint</Application>
  <PresentationFormat>Näytössä katseltava diaesitys (4:3)</PresentationFormat>
  <Paragraphs>126</Paragraphs>
  <Slides>12</Slides>
  <Notes>0</Notes>
  <HiddenSlides>0</HiddenSlides>
  <MMClips>0</MMClips>
  <ScaleCrop>false</ScaleCrop>
  <HeadingPairs>
    <vt:vector size="4" baseType="variant">
      <vt:variant>
        <vt:lpstr>Teema</vt:lpstr>
      </vt:variant>
      <vt:variant>
        <vt:i4>1</vt:i4>
      </vt:variant>
      <vt:variant>
        <vt:lpstr>Dian otsikot</vt:lpstr>
      </vt:variant>
      <vt:variant>
        <vt:i4>12</vt:i4>
      </vt:variant>
    </vt:vector>
  </HeadingPairs>
  <TitlesOfParts>
    <vt:vector size="13" baseType="lpstr">
      <vt:lpstr>Office-teema</vt:lpstr>
      <vt:lpstr>Vuosittainen suunnitelma ohjaa koulun arkea ja on arvioinnin sekä laatutyön väline</vt:lpstr>
      <vt:lpstr>Yleissivistävän koulutuksen ohjausjärjestelmä</vt:lpstr>
      <vt:lpstr>PowerPoint-esitys</vt:lpstr>
      <vt:lpstr>Arviointi koulussa</vt:lpstr>
      <vt:lpstr>Kehittävän arvioinnin suunnitelma Sivistyslautakunta 13.9.2001 </vt:lpstr>
      <vt:lpstr>Käsitteitä/Laatutyö</vt:lpstr>
      <vt:lpstr>Laatukriteerit</vt:lpstr>
      <vt:lpstr>Laatutyö NYKssa 1.8.12 alkaen</vt:lpstr>
      <vt:lpstr>Laatutyö NYKssa 1.8.12 alkaen</vt:lpstr>
      <vt:lpstr>Tärkeää/ työstämisvaihe</vt:lpstr>
      <vt:lpstr>Tärkeää arviointivaihe</vt:lpstr>
      <vt:lpstr>Tärkeää / toiminta </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Vuosittainen suunnitelma ohjaa koulun arkea</dc:title>
  <dc:creator>Ahonen Ville</dc:creator>
  <cp:lastModifiedBy>Ahonen Ville</cp:lastModifiedBy>
  <cp:revision>30</cp:revision>
  <dcterms:created xsi:type="dcterms:W3CDTF">2011-08-23T07:10:36Z</dcterms:created>
  <dcterms:modified xsi:type="dcterms:W3CDTF">2013-08-06T13:53:08Z</dcterms:modified>
</cp:coreProperties>
</file>