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3" r:id="rId4"/>
    <p:sldId id="267" r:id="rId5"/>
    <p:sldId id="264" r:id="rId6"/>
    <p:sldId id="265" r:id="rId7"/>
    <p:sldId id="268" r:id="rId8"/>
    <p:sldId id="269" r:id="rId9"/>
    <p:sldId id="266" r:id="rId10"/>
    <p:sldId id="257" r:id="rId11"/>
    <p:sldId id="258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378CA-795D-43F8-BC89-1423937488A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AF00779-AAD5-4AE9-91F4-E1DCFB603904}">
      <dgm:prSet phldrT="[Teksti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otsikko</a:t>
          </a:r>
          <a:endParaRPr lang="fi-FI" dirty="0"/>
        </a:p>
      </dgm:t>
    </dgm:pt>
    <dgm:pt modelId="{ADE91D5C-09FC-4E33-B525-4297F8775070}" type="parTrans" cxnId="{0A5D52EB-13F5-4531-800B-6282D65CE259}">
      <dgm:prSet/>
      <dgm:spPr/>
      <dgm:t>
        <a:bodyPr/>
        <a:lstStyle/>
        <a:p>
          <a:endParaRPr lang="fi-FI"/>
        </a:p>
      </dgm:t>
    </dgm:pt>
    <dgm:pt modelId="{3F1C8531-6EB0-4541-B320-B52311C6B331}" type="sibTrans" cxnId="{0A5D52EB-13F5-4531-800B-6282D65CE259}">
      <dgm:prSet/>
      <dgm:spPr/>
      <dgm:t>
        <a:bodyPr/>
        <a:lstStyle/>
        <a:p>
          <a:endParaRPr lang="fi-FI"/>
        </a:p>
      </dgm:t>
    </dgm:pt>
    <dgm:pt modelId="{B991114E-2EA7-4A2B-8AF5-0B8FA121FDA8}">
      <dgm:prSet phldrT="[Teksti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aloituskappale</a:t>
          </a:r>
          <a:endParaRPr lang="fi-FI" dirty="0"/>
        </a:p>
      </dgm:t>
    </dgm:pt>
    <dgm:pt modelId="{7E480582-105E-49A0-832C-2C6875C8194E}" type="parTrans" cxnId="{188BDC51-03AC-4F93-BFEC-94B229B303D4}">
      <dgm:prSet/>
      <dgm:spPr/>
      <dgm:t>
        <a:bodyPr/>
        <a:lstStyle/>
        <a:p>
          <a:endParaRPr lang="fi-FI"/>
        </a:p>
      </dgm:t>
    </dgm:pt>
    <dgm:pt modelId="{EE1ABEA1-E5A5-4332-91F6-058E92872D5D}" type="sibTrans" cxnId="{188BDC51-03AC-4F93-BFEC-94B229B303D4}">
      <dgm:prSet/>
      <dgm:spPr/>
      <dgm:t>
        <a:bodyPr/>
        <a:lstStyle/>
        <a:p>
          <a:endParaRPr lang="fi-FI"/>
        </a:p>
      </dgm:t>
    </dgm:pt>
    <dgm:pt modelId="{FAFCEF3D-3546-4127-B237-0C101E8A8B84}">
      <dgm:prSet phldrT="[Teksti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käsittelykappaleet</a:t>
          </a:r>
        </a:p>
      </dgm:t>
    </dgm:pt>
    <dgm:pt modelId="{BCC236D3-9867-4854-9D82-2C4D059E14E0}" type="parTrans" cxnId="{F5187A15-0FB8-47A2-BFCF-D110A9DBDD6D}">
      <dgm:prSet/>
      <dgm:spPr/>
      <dgm:t>
        <a:bodyPr/>
        <a:lstStyle/>
        <a:p>
          <a:endParaRPr lang="fi-FI"/>
        </a:p>
      </dgm:t>
    </dgm:pt>
    <dgm:pt modelId="{C1987729-2AF6-4FF5-836F-5AAE8ABDC114}" type="sibTrans" cxnId="{F5187A15-0FB8-47A2-BFCF-D110A9DBDD6D}">
      <dgm:prSet/>
      <dgm:spPr/>
      <dgm:t>
        <a:bodyPr/>
        <a:lstStyle/>
        <a:p>
          <a:endParaRPr lang="fi-FI"/>
        </a:p>
      </dgm:t>
    </dgm:pt>
    <dgm:pt modelId="{4FFFA932-6CCE-420C-AC16-900D1730DA12}">
      <dgm:prSet phldrT="[Teksti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lopetus</a:t>
          </a:r>
        </a:p>
      </dgm:t>
    </dgm:pt>
    <dgm:pt modelId="{FBA8F3F3-37DB-4964-B68C-97AB09198033}" type="parTrans" cxnId="{F704A983-22B9-4ABB-B3FB-80EBAADD35D7}">
      <dgm:prSet/>
      <dgm:spPr/>
      <dgm:t>
        <a:bodyPr/>
        <a:lstStyle/>
        <a:p>
          <a:endParaRPr lang="fi-FI"/>
        </a:p>
      </dgm:t>
    </dgm:pt>
    <dgm:pt modelId="{C2BE5A49-658F-49B0-A77A-42AC95D94D30}" type="sibTrans" cxnId="{F704A983-22B9-4ABB-B3FB-80EBAADD35D7}">
      <dgm:prSet/>
      <dgm:spPr/>
      <dgm:t>
        <a:bodyPr/>
        <a:lstStyle/>
        <a:p>
          <a:endParaRPr lang="fi-FI"/>
        </a:p>
      </dgm:t>
    </dgm:pt>
    <dgm:pt modelId="{9AF0BA73-5556-40F6-AE44-8514CD182D43}" type="pres">
      <dgm:prSet presAssocID="{5E6378CA-795D-43F8-BC89-1423937488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FF8C5419-FA2A-4424-9F10-04509175343D}" type="pres">
      <dgm:prSet presAssocID="{5E6378CA-795D-43F8-BC89-1423937488A2}" presName="dummyMaxCanvas" presStyleCnt="0">
        <dgm:presLayoutVars/>
      </dgm:prSet>
      <dgm:spPr/>
    </dgm:pt>
    <dgm:pt modelId="{B691339C-32FD-439D-A95A-57DB19A67F9F}" type="pres">
      <dgm:prSet presAssocID="{5E6378CA-795D-43F8-BC89-1423937488A2}" presName="FourNodes_1" presStyleLbl="node1" presStyleIdx="0" presStyleCnt="4" custLinFactNeighborX="-1256" custLinFactNeighborY="-19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3C07CB7-C9CB-4EBB-BC9A-E05BB8F2D99D}" type="pres">
      <dgm:prSet presAssocID="{5E6378CA-795D-43F8-BC89-1423937488A2}" presName="FourNodes_2" presStyleLbl="node1" presStyleIdx="1" presStyleCnt="4" custLinFactNeighborX="-9773" custLinFactNeighborY="-92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DABB182-8EA2-4A55-9388-DFFD9E31CAA7}" type="pres">
      <dgm:prSet presAssocID="{5E6378CA-795D-43F8-BC89-1423937488A2}" presName="FourNodes_3" presStyleLbl="node1" presStyleIdx="2" presStyleCnt="4" custLinFactNeighborX="-16625" custLinFactNeighborY="-254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A2678F-9A14-42A2-8A3A-1DF98A79B9DE}" type="pres">
      <dgm:prSet presAssocID="{5E6378CA-795D-43F8-BC89-1423937488A2}" presName="FourNodes_4" presStyleLbl="node1" presStyleIdx="3" presStyleCnt="4" custLinFactNeighborX="-19832" custLinFactNeighborY="-315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24CCE50-6A5A-4365-B3AE-19A4EC01583B}" type="pres">
      <dgm:prSet presAssocID="{5E6378CA-795D-43F8-BC89-1423937488A2}" presName="FourConn_1-2" presStyleLbl="fgAccFollowNode1" presStyleIdx="0" presStyleCnt="3" custScaleX="128585" custScaleY="157008" custLinFactNeighborX="-52980" custLinFactNeighborY="-4502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E816F2A-C097-4438-9701-D7D6D286BC1A}" type="pres">
      <dgm:prSet presAssocID="{5E6378CA-795D-43F8-BC89-1423937488A2}" presName="FourConn_2-3" presStyleLbl="fgAccFollowNode1" presStyleIdx="1" presStyleCnt="3" custScaleX="142235" custScaleY="154541" custLinFactX="-100000" custLinFactNeighborX="-111728" custLinFactNeighborY="-7819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F7A0349-9285-4AF0-97B9-79533E5EF290}" type="pres">
      <dgm:prSet presAssocID="{5E6378CA-795D-43F8-BC89-1423937488A2}" presName="FourConn_3-4" presStyleLbl="fgAccFollowNode1" presStyleIdx="2" presStyleCnt="3" custScaleX="116477" custScaleY="151790" custLinFactX="-100000" custLinFactNeighborX="-176891" custLinFactNeighborY="913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18936A7-5B3D-4244-90BB-E4B600C020C8}" type="pres">
      <dgm:prSet presAssocID="{5E6378CA-795D-43F8-BC89-1423937488A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7C364B-7384-4307-954C-5C6CB3A6DF4D}" type="pres">
      <dgm:prSet presAssocID="{5E6378CA-795D-43F8-BC89-1423937488A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BE093B-D199-495F-A00D-955B533D69F2}" type="pres">
      <dgm:prSet presAssocID="{5E6378CA-795D-43F8-BC89-1423937488A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71C7867-DE19-4242-A9DA-913E893FD2CE}" type="pres">
      <dgm:prSet presAssocID="{5E6378CA-795D-43F8-BC89-1423937488A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ECA6968-D5F4-42EC-9742-37C889C8266A}" type="presOf" srcId="{FAFCEF3D-3546-4127-B237-0C101E8A8B84}" destId="{1DABB182-8EA2-4A55-9388-DFFD9E31CAA7}" srcOrd="0" destOrd="0" presId="urn:microsoft.com/office/officeart/2005/8/layout/vProcess5"/>
    <dgm:cxn modelId="{4F374E60-FCBA-4A49-A43A-640A9EFCC573}" type="presOf" srcId="{3F1C8531-6EB0-4541-B320-B52311C6B331}" destId="{224CCE50-6A5A-4365-B3AE-19A4EC01583B}" srcOrd="0" destOrd="0" presId="urn:microsoft.com/office/officeart/2005/8/layout/vProcess5"/>
    <dgm:cxn modelId="{754A4A68-78C3-4F0B-B83F-054DF19BE48E}" type="presOf" srcId="{C1987729-2AF6-4FF5-836F-5AAE8ABDC114}" destId="{EF7A0349-9285-4AF0-97B9-79533E5EF290}" srcOrd="0" destOrd="0" presId="urn:microsoft.com/office/officeart/2005/8/layout/vProcess5"/>
    <dgm:cxn modelId="{188BDC51-03AC-4F93-BFEC-94B229B303D4}" srcId="{5E6378CA-795D-43F8-BC89-1423937488A2}" destId="{B991114E-2EA7-4A2B-8AF5-0B8FA121FDA8}" srcOrd="1" destOrd="0" parTransId="{7E480582-105E-49A0-832C-2C6875C8194E}" sibTransId="{EE1ABEA1-E5A5-4332-91F6-058E92872D5D}"/>
    <dgm:cxn modelId="{F783BEA4-2ED7-4158-95BB-2071E2AD9C6F}" type="presOf" srcId="{EAF00779-AAD5-4AE9-91F4-E1DCFB603904}" destId="{B691339C-32FD-439D-A95A-57DB19A67F9F}" srcOrd="0" destOrd="0" presId="urn:microsoft.com/office/officeart/2005/8/layout/vProcess5"/>
    <dgm:cxn modelId="{E93D8AE6-2F63-427B-A2D9-1879390500CE}" type="presOf" srcId="{EE1ABEA1-E5A5-4332-91F6-058E92872D5D}" destId="{FE816F2A-C097-4438-9701-D7D6D286BC1A}" srcOrd="0" destOrd="0" presId="urn:microsoft.com/office/officeart/2005/8/layout/vProcess5"/>
    <dgm:cxn modelId="{C60B83E1-6BE1-47DB-8D6D-06F13BF1AEE2}" type="presOf" srcId="{FAFCEF3D-3546-4127-B237-0C101E8A8B84}" destId="{B3BE093B-D199-495F-A00D-955B533D69F2}" srcOrd="1" destOrd="0" presId="urn:microsoft.com/office/officeart/2005/8/layout/vProcess5"/>
    <dgm:cxn modelId="{0A5D52EB-13F5-4531-800B-6282D65CE259}" srcId="{5E6378CA-795D-43F8-BC89-1423937488A2}" destId="{EAF00779-AAD5-4AE9-91F4-E1DCFB603904}" srcOrd="0" destOrd="0" parTransId="{ADE91D5C-09FC-4E33-B525-4297F8775070}" sibTransId="{3F1C8531-6EB0-4541-B320-B52311C6B331}"/>
    <dgm:cxn modelId="{F5187A15-0FB8-47A2-BFCF-D110A9DBDD6D}" srcId="{5E6378CA-795D-43F8-BC89-1423937488A2}" destId="{FAFCEF3D-3546-4127-B237-0C101E8A8B84}" srcOrd="2" destOrd="0" parTransId="{BCC236D3-9867-4854-9D82-2C4D059E14E0}" sibTransId="{C1987729-2AF6-4FF5-836F-5AAE8ABDC114}"/>
    <dgm:cxn modelId="{F19CE718-20A2-48F7-A3F7-D414BF94B548}" type="presOf" srcId="{B991114E-2EA7-4A2B-8AF5-0B8FA121FDA8}" destId="{527C364B-7384-4307-954C-5C6CB3A6DF4D}" srcOrd="1" destOrd="0" presId="urn:microsoft.com/office/officeart/2005/8/layout/vProcess5"/>
    <dgm:cxn modelId="{444EFC49-2159-4523-988D-219BF962D34C}" type="presOf" srcId="{4FFFA932-6CCE-420C-AC16-900D1730DA12}" destId="{88A2678F-9A14-42A2-8A3A-1DF98A79B9DE}" srcOrd="0" destOrd="0" presId="urn:microsoft.com/office/officeart/2005/8/layout/vProcess5"/>
    <dgm:cxn modelId="{F704A983-22B9-4ABB-B3FB-80EBAADD35D7}" srcId="{5E6378CA-795D-43F8-BC89-1423937488A2}" destId="{4FFFA932-6CCE-420C-AC16-900D1730DA12}" srcOrd="3" destOrd="0" parTransId="{FBA8F3F3-37DB-4964-B68C-97AB09198033}" sibTransId="{C2BE5A49-658F-49B0-A77A-42AC95D94D30}"/>
    <dgm:cxn modelId="{B7CABB9C-E3AE-471D-A7CA-148F4ACE10E2}" type="presOf" srcId="{EAF00779-AAD5-4AE9-91F4-E1DCFB603904}" destId="{A18936A7-5B3D-4244-90BB-E4B600C020C8}" srcOrd="1" destOrd="0" presId="urn:microsoft.com/office/officeart/2005/8/layout/vProcess5"/>
    <dgm:cxn modelId="{EF32BA62-C49D-4587-B291-9F0ECDDA45B1}" type="presOf" srcId="{5E6378CA-795D-43F8-BC89-1423937488A2}" destId="{9AF0BA73-5556-40F6-AE44-8514CD182D43}" srcOrd="0" destOrd="0" presId="urn:microsoft.com/office/officeart/2005/8/layout/vProcess5"/>
    <dgm:cxn modelId="{1CEEE8F4-6F52-4E3E-909F-079B75B30F88}" type="presOf" srcId="{B991114E-2EA7-4A2B-8AF5-0B8FA121FDA8}" destId="{63C07CB7-C9CB-4EBB-BC9A-E05BB8F2D99D}" srcOrd="0" destOrd="0" presId="urn:microsoft.com/office/officeart/2005/8/layout/vProcess5"/>
    <dgm:cxn modelId="{A0706984-2F05-42E8-AD1F-B591878AB71B}" type="presOf" srcId="{4FFFA932-6CCE-420C-AC16-900D1730DA12}" destId="{F71C7867-DE19-4242-A9DA-913E893FD2CE}" srcOrd="1" destOrd="0" presId="urn:microsoft.com/office/officeart/2005/8/layout/vProcess5"/>
    <dgm:cxn modelId="{1CDA2EC6-2004-4464-874F-FA2129A85A32}" type="presParOf" srcId="{9AF0BA73-5556-40F6-AE44-8514CD182D43}" destId="{FF8C5419-FA2A-4424-9F10-04509175343D}" srcOrd="0" destOrd="0" presId="urn:microsoft.com/office/officeart/2005/8/layout/vProcess5"/>
    <dgm:cxn modelId="{FEB28417-29AF-470B-91AC-DDD4C5CFFCD3}" type="presParOf" srcId="{9AF0BA73-5556-40F6-AE44-8514CD182D43}" destId="{B691339C-32FD-439D-A95A-57DB19A67F9F}" srcOrd="1" destOrd="0" presId="urn:microsoft.com/office/officeart/2005/8/layout/vProcess5"/>
    <dgm:cxn modelId="{249AFC13-9530-4FDC-8737-404B5F4C9AF9}" type="presParOf" srcId="{9AF0BA73-5556-40F6-AE44-8514CD182D43}" destId="{63C07CB7-C9CB-4EBB-BC9A-E05BB8F2D99D}" srcOrd="2" destOrd="0" presId="urn:microsoft.com/office/officeart/2005/8/layout/vProcess5"/>
    <dgm:cxn modelId="{59795928-872F-4443-9A74-76F20B158E66}" type="presParOf" srcId="{9AF0BA73-5556-40F6-AE44-8514CD182D43}" destId="{1DABB182-8EA2-4A55-9388-DFFD9E31CAA7}" srcOrd="3" destOrd="0" presId="urn:microsoft.com/office/officeart/2005/8/layout/vProcess5"/>
    <dgm:cxn modelId="{F1436ECF-7F90-4749-B126-058FFE9D44F0}" type="presParOf" srcId="{9AF0BA73-5556-40F6-AE44-8514CD182D43}" destId="{88A2678F-9A14-42A2-8A3A-1DF98A79B9DE}" srcOrd="4" destOrd="0" presId="urn:microsoft.com/office/officeart/2005/8/layout/vProcess5"/>
    <dgm:cxn modelId="{7D007C93-F2F3-4522-B6A9-4538A3241377}" type="presParOf" srcId="{9AF0BA73-5556-40F6-AE44-8514CD182D43}" destId="{224CCE50-6A5A-4365-B3AE-19A4EC01583B}" srcOrd="5" destOrd="0" presId="urn:microsoft.com/office/officeart/2005/8/layout/vProcess5"/>
    <dgm:cxn modelId="{09C8358D-44D7-4D1F-81CB-31A1A51C7825}" type="presParOf" srcId="{9AF0BA73-5556-40F6-AE44-8514CD182D43}" destId="{FE816F2A-C097-4438-9701-D7D6D286BC1A}" srcOrd="6" destOrd="0" presId="urn:microsoft.com/office/officeart/2005/8/layout/vProcess5"/>
    <dgm:cxn modelId="{4D2B165C-7A81-42A2-ADD4-0EB22746B45F}" type="presParOf" srcId="{9AF0BA73-5556-40F6-AE44-8514CD182D43}" destId="{EF7A0349-9285-4AF0-97B9-79533E5EF290}" srcOrd="7" destOrd="0" presId="urn:microsoft.com/office/officeart/2005/8/layout/vProcess5"/>
    <dgm:cxn modelId="{08876C5A-50D3-40D5-AEDA-AAA660CFDDA1}" type="presParOf" srcId="{9AF0BA73-5556-40F6-AE44-8514CD182D43}" destId="{A18936A7-5B3D-4244-90BB-E4B600C020C8}" srcOrd="8" destOrd="0" presId="urn:microsoft.com/office/officeart/2005/8/layout/vProcess5"/>
    <dgm:cxn modelId="{BDFE909E-F6EB-43A6-AB24-E6A5DFDB7318}" type="presParOf" srcId="{9AF0BA73-5556-40F6-AE44-8514CD182D43}" destId="{527C364B-7384-4307-954C-5C6CB3A6DF4D}" srcOrd="9" destOrd="0" presId="urn:microsoft.com/office/officeart/2005/8/layout/vProcess5"/>
    <dgm:cxn modelId="{DE8AA7EF-1A56-4F2A-869C-E6FF45FA434D}" type="presParOf" srcId="{9AF0BA73-5556-40F6-AE44-8514CD182D43}" destId="{B3BE093B-D199-495F-A00D-955B533D69F2}" srcOrd="10" destOrd="0" presId="urn:microsoft.com/office/officeart/2005/8/layout/vProcess5"/>
    <dgm:cxn modelId="{045C984C-7955-4D83-9992-91300F46AF9A}" type="presParOf" srcId="{9AF0BA73-5556-40F6-AE44-8514CD182D43}" destId="{F71C7867-DE19-4242-A9DA-913E893FD2C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1339C-32FD-439D-A95A-57DB19A67F9F}">
      <dsp:nvSpPr>
        <dsp:cNvPr id="0" name=""/>
        <dsp:cNvSpPr/>
      </dsp:nvSpPr>
      <dsp:spPr>
        <a:xfrm>
          <a:off x="0" y="0"/>
          <a:ext cx="6221491" cy="1351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otsikko</a:t>
          </a:r>
          <a:endParaRPr lang="fi-FI" sz="3800" kern="1200" dirty="0"/>
        </a:p>
      </dsp:txBody>
      <dsp:txXfrm>
        <a:off x="39571" y="39571"/>
        <a:ext cx="4649431" cy="1271915"/>
      </dsp:txXfrm>
    </dsp:sp>
    <dsp:sp modelId="{63C07CB7-C9CB-4EBB-BC9A-E05BB8F2D99D}">
      <dsp:nvSpPr>
        <dsp:cNvPr id="0" name=""/>
        <dsp:cNvSpPr/>
      </dsp:nvSpPr>
      <dsp:spPr>
        <a:xfrm>
          <a:off x="0" y="1584179"/>
          <a:ext cx="6221491" cy="1351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aloituskappale</a:t>
          </a:r>
          <a:endParaRPr lang="fi-FI" sz="3800" kern="1200" dirty="0"/>
        </a:p>
      </dsp:txBody>
      <dsp:txXfrm>
        <a:off x="39571" y="1623750"/>
        <a:ext cx="4743112" cy="1271915"/>
      </dsp:txXfrm>
    </dsp:sp>
    <dsp:sp modelId="{1DABB182-8EA2-4A55-9388-DFFD9E31CAA7}">
      <dsp:nvSpPr>
        <dsp:cNvPr id="0" name=""/>
        <dsp:cNvSpPr/>
      </dsp:nvSpPr>
      <dsp:spPr>
        <a:xfrm>
          <a:off x="0" y="3159064"/>
          <a:ext cx="6221491" cy="1351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käsittelykappaleet</a:t>
          </a:r>
        </a:p>
      </dsp:txBody>
      <dsp:txXfrm>
        <a:off x="39571" y="3198635"/>
        <a:ext cx="4750889" cy="1271915"/>
      </dsp:txXfrm>
    </dsp:sp>
    <dsp:sp modelId="{88A2678F-9A14-42A2-8A3A-1DF98A79B9DE}">
      <dsp:nvSpPr>
        <dsp:cNvPr id="0" name=""/>
        <dsp:cNvSpPr/>
      </dsp:nvSpPr>
      <dsp:spPr>
        <a:xfrm>
          <a:off x="321526" y="4747540"/>
          <a:ext cx="6221491" cy="1351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lopetus</a:t>
          </a:r>
        </a:p>
      </dsp:txBody>
      <dsp:txXfrm>
        <a:off x="361097" y="4787111"/>
        <a:ext cx="4743112" cy="1271915"/>
      </dsp:txXfrm>
    </dsp:sp>
    <dsp:sp modelId="{224CCE50-6A5A-4365-B3AE-19A4EC01583B}">
      <dsp:nvSpPr>
        <dsp:cNvPr id="0" name=""/>
        <dsp:cNvSpPr/>
      </dsp:nvSpPr>
      <dsp:spPr>
        <a:xfrm>
          <a:off x="4752525" y="389073"/>
          <a:ext cx="1129216" cy="13788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>
        <a:off x="5006599" y="389073"/>
        <a:ext cx="621068" cy="1099343"/>
      </dsp:txXfrm>
    </dsp:sp>
    <dsp:sp modelId="{FE816F2A-C097-4438-9701-D7D6D286BC1A}">
      <dsp:nvSpPr>
        <dsp:cNvPr id="0" name=""/>
        <dsp:cNvSpPr/>
      </dsp:nvSpPr>
      <dsp:spPr>
        <a:xfrm>
          <a:off x="3819534" y="1705315"/>
          <a:ext cx="1249089" cy="13571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>
        <a:off x="4100579" y="1705315"/>
        <a:ext cx="686999" cy="1048009"/>
      </dsp:txXfrm>
    </dsp:sp>
    <dsp:sp modelId="{EF7A0349-9285-4AF0-97B9-79533E5EF290}">
      <dsp:nvSpPr>
        <dsp:cNvPr id="0" name=""/>
        <dsp:cNvSpPr/>
      </dsp:nvSpPr>
      <dsp:spPr>
        <a:xfrm>
          <a:off x="3873656" y="4081045"/>
          <a:ext cx="1022886" cy="133300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3600" kern="1200"/>
        </a:p>
      </dsp:txBody>
      <dsp:txXfrm>
        <a:off x="4103805" y="4081045"/>
        <a:ext cx="562588" cy="107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D316-6AC2-4C77-A506-3F6F9236CE0D}" type="datetimeFigureOut">
              <a:rPr lang="fi-FI" smtClean="0"/>
              <a:t>19.3.2014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BD38-E51A-4142-BD0A-9FA818C32F3E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117180" cy="1470025"/>
          </a:xfrm>
        </p:spPr>
        <p:txBody>
          <a:bodyPr/>
          <a:lstStyle/>
          <a:p>
            <a:r>
              <a:rPr lang="fi-FI" dirty="0" smtClean="0"/>
              <a:t>Kirjoittamisen perusoppeja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Tikkakosken lukio </a:t>
            </a:r>
          </a:p>
          <a:p>
            <a:r>
              <a:rPr lang="fi-FI" smtClean="0"/>
              <a:t>ÄI2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Kirjoita havainnollisesti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 Tukivirkkeen tehtävä usein on antaa esimerkki, perustella tai vaikkapa selittää.</a:t>
            </a:r>
          </a:p>
          <a:p>
            <a:r>
              <a:rPr lang="fi-FI" sz="3200" dirty="0" smtClean="0"/>
              <a:t>Tarkat yksityiskohdat, nimet</a:t>
            </a:r>
          </a:p>
          <a:p>
            <a:r>
              <a:rPr lang="fi-FI" sz="3200" dirty="0" smtClean="0"/>
              <a:t>Aktiivimuotoiset verbit, joista tekijä näkyy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Synnytä mielikuvia ja tunteita.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Kielikuvat,</a:t>
            </a:r>
          </a:p>
          <a:p>
            <a:r>
              <a:rPr lang="fi-FI" sz="3600" dirty="0"/>
              <a:t>v</a:t>
            </a:r>
            <a:r>
              <a:rPr lang="fi-FI" sz="3600" dirty="0" smtClean="0"/>
              <a:t>oimakkaat ilmaisut ja</a:t>
            </a:r>
          </a:p>
          <a:p>
            <a:r>
              <a:rPr lang="fi-FI" sz="3600" dirty="0"/>
              <a:t>y</a:t>
            </a:r>
            <a:r>
              <a:rPr lang="fi-FI" sz="3600" dirty="0" smtClean="0"/>
              <a:t>hdistäminen lukijan maailmaan</a:t>
            </a:r>
          </a:p>
          <a:p>
            <a:pPr marL="0" indent="0">
              <a:buNone/>
            </a:pPr>
            <a:r>
              <a:rPr lang="fi-FI" sz="3600" dirty="0" smtClean="0"/>
              <a:t>auttaa lukijaa hahmottamaan abstraktia aihetta.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125113" cy="924475"/>
          </a:xfrm>
        </p:spPr>
        <p:txBody>
          <a:bodyPr/>
          <a:lstStyle/>
          <a:p>
            <a:r>
              <a:rPr lang="fi-FI" sz="3600" b="1" dirty="0" smtClean="0"/>
              <a:t>Karta tasapaksua ilmaisua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600" dirty="0" smtClean="0"/>
              <a:t>Voit välttää toistoa esim. parafraaseilla ja</a:t>
            </a:r>
          </a:p>
          <a:p>
            <a:r>
              <a:rPr lang="fi-FI" sz="3600" dirty="0" smtClean="0"/>
              <a:t>eripituisilla virkkeillä.</a:t>
            </a:r>
          </a:p>
          <a:p>
            <a:pPr marL="0" indent="0">
              <a:buNone/>
            </a:pPr>
            <a:r>
              <a:rPr lang="fi-FI" sz="3600" dirty="0" smtClean="0"/>
              <a:t>Ne luovat rytmiä ja vaihtelevuutta tekstiin. Lukijan on helppo seurata tekstin </a:t>
            </a:r>
            <a:r>
              <a:rPr lang="fi-FI" sz="3600" b="1" dirty="0" smtClean="0">
                <a:solidFill>
                  <a:schemeClr val="tx2">
                    <a:lumMod val="50000"/>
                  </a:schemeClr>
                </a:solidFill>
              </a:rPr>
              <a:t>ajatusjuonta</a:t>
            </a:r>
            <a:r>
              <a:rPr lang="fi-FI" sz="3600" dirty="0" smtClean="0"/>
              <a:t>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b="1" dirty="0" smtClean="0"/>
              <a:t>Rakenna siltoja tekstin ulkopuolelle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2132856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fi-FI" sz="3200" dirty="0" smtClean="0"/>
              <a:t>Kommentit ja omat pohdinnat, sekä</a:t>
            </a:r>
          </a:p>
          <a:p>
            <a:r>
              <a:rPr lang="fi-FI" sz="3200" dirty="0" smtClean="0"/>
              <a:t>linkit muihin teksteihin, ihmisiin ja maailman ilmiöihin </a:t>
            </a:r>
          </a:p>
          <a:p>
            <a:pPr marL="0" indent="0">
              <a:buNone/>
            </a:pPr>
            <a:r>
              <a:rPr lang="fi-FI" sz="3200" dirty="0" smtClean="0"/>
              <a:t>tekevät tekstistä uskottavan. Osoitat laajan tietämyksesi aiheesta ja siihen liittyvistä ilmiöistä.</a:t>
            </a:r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5113" cy="1123527"/>
          </a:xfrm>
        </p:spPr>
        <p:txBody>
          <a:bodyPr/>
          <a:lstStyle/>
          <a:p>
            <a:r>
              <a:rPr lang="fi-FI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Erilaiset aloitustavat</a:t>
            </a:r>
            <a:r>
              <a:rPr lang="fi-FI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84784"/>
            <a:ext cx="7739019" cy="518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sz="2400" dirty="0" smtClean="0"/>
          </a:p>
          <a:p>
            <a:pPr>
              <a:buFontTx/>
              <a:buChar char="-"/>
            </a:pPr>
            <a:r>
              <a:rPr lang="fi-FI" sz="2400" dirty="0" smtClean="0"/>
              <a:t>Mene suoraan asiaan</a:t>
            </a:r>
          </a:p>
          <a:p>
            <a:pPr>
              <a:buFontTx/>
              <a:buChar char="-"/>
            </a:pPr>
            <a:r>
              <a:rPr lang="fi-FI" sz="2400" dirty="0" smtClean="0"/>
              <a:t>Kuvaile tilannetta, asiaa, esinettä</a:t>
            </a:r>
            <a:r>
              <a:rPr lang="fi-FI" sz="2400" smtClean="0"/>
              <a:t>, tunnelmaa </a:t>
            </a:r>
            <a:endParaRPr lang="fi-FI" sz="2400" dirty="0" smtClean="0"/>
          </a:p>
          <a:p>
            <a:pPr>
              <a:buFontTx/>
              <a:buChar char="-"/>
            </a:pPr>
            <a:r>
              <a:rPr lang="fi-FI" sz="2400" dirty="0" smtClean="0"/>
              <a:t>Lainaa aiheeseen kuuluvaa sitaattia tms.</a:t>
            </a:r>
          </a:p>
          <a:p>
            <a:pPr>
              <a:buFontTx/>
              <a:buChar char="-"/>
            </a:pPr>
            <a:r>
              <a:rPr lang="fi-FI" sz="2400" dirty="0" smtClean="0"/>
              <a:t>Esitä kysymys tai väite</a:t>
            </a:r>
          </a:p>
          <a:p>
            <a:pPr>
              <a:buFontTx/>
              <a:buChar char="-"/>
            </a:pPr>
            <a:r>
              <a:rPr lang="fi-FI" sz="2400" dirty="0" smtClean="0"/>
              <a:t>Kerro omasta kokemuksesta</a:t>
            </a:r>
          </a:p>
          <a:p>
            <a:r>
              <a:rPr lang="fi-FI" sz="2400" dirty="0" smtClean="0"/>
              <a:t>Selkeä kappalejako (jaksotus, järjestystapa) on hyvän tekstin perusta. Muista siis </a:t>
            </a:r>
            <a:r>
              <a:rPr lang="fi-FI" sz="2400" b="1" dirty="0" smtClean="0"/>
              <a:t>ydin- ja tukivirkkeet!</a:t>
            </a:r>
          </a:p>
          <a:p>
            <a:r>
              <a:rPr lang="fi-FI" sz="2400" b="1" u="sng" dirty="0" smtClean="0"/>
              <a:t>Alleviivaa</a:t>
            </a:r>
            <a:r>
              <a:rPr lang="fi-FI" sz="2400" b="1" dirty="0" smtClean="0"/>
              <a:t> tekstisi 1. version jokaisesta kappaleesta sen </a:t>
            </a:r>
            <a:r>
              <a:rPr lang="fi-FI" sz="2400" b="1" u="sng" dirty="0" smtClean="0"/>
              <a:t>YDINVIRKE</a:t>
            </a:r>
            <a:r>
              <a:rPr lang="fi-FI" sz="2400" b="1" dirty="0" smtClean="0"/>
              <a:t>.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17201" cy="924475"/>
          </a:xfrm>
        </p:spPr>
        <p:txBody>
          <a:bodyPr/>
          <a:lstStyle/>
          <a:p>
            <a:r>
              <a:rPr lang="fi-FI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lopeta tekstisi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3" y="1196753"/>
            <a:ext cx="7125112" cy="4662046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tiivistykseen</a:t>
            </a:r>
          </a:p>
          <a:p>
            <a:r>
              <a:rPr lang="fi-FI" sz="2800" dirty="0" smtClean="0"/>
              <a:t>parannusehdotukseen, neuvoon</a:t>
            </a:r>
          </a:p>
          <a:p>
            <a:r>
              <a:rPr lang="fi-FI" sz="2800" dirty="0" smtClean="0"/>
              <a:t>väitteeseen, toteamukseen</a:t>
            </a:r>
          </a:p>
          <a:p>
            <a:r>
              <a:rPr lang="fi-FI" sz="2800" dirty="0" smtClean="0"/>
              <a:t>aloituskappaleessa käytettyyn esimerkkiin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614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125113" cy="924475"/>
          </a:xfrm>
        </p:spPr>
        <p:txBody>
          <a:bodyPr/>
          <a:lstStyle/>
          <a:p>
            <a:r>
              <a:rPr lang="fi-FI" dirty="0" smtClean="0"/>
              <a:t>kuutiointiharjoitus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1" y="1124744"/>
            <a:ext cx="7848872" cy="51845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1. KUVAILE! </a:t>
            </a:r>
          </a:p>
          <a:p>
            <a:pPr marL="0" indent="0">
              <a:buNone/>
            </a:pPr>
            <a:r>
              <a:rPr lang="fi-FI" dirty="0"/>
              <a:t>Tutki</a:t>
            </a:r>
            <a:r>
              <a:rPr lang="fi-FI" b="1" i="1" dirty="0"/>
              <a:t> </a:t>
            </a:r>
            <a:r>
              <a:rPr lang="fi-FI" i="1" dirty="0"/>
              <a:t>sitä </a:t>
            </a:r>
            <a:r>
              <a:rPr lang="fi-FI" dirty="0"/>
              <a:t>tarkasti ja monipuolisesti. Mitä näet? Väri? Koko? Muoto? Miltä </a:t>
            </a:r>
            <a:r>
              <a:rPr lang="fi-FI" i="1" dirty="0"/>
              <a:t>se</a:t>
            </a:r>
            <a:r>
              <a:rPr lang="fi-FI" dirty="0"/>
              <a:t> kuulostaa? Miltä </a:t>
            </a:r>
            <a:r>
              <a:rPr lang="fi-FI" i="1" dirty="0"/>
              <a:t>se</a:t>
            </a:r>
            <a:r>
              <a:rPr lang="fi-FI" dirty="0"/>
              <a:t> tuntuu? Miltä </a:t>
            </a:r>
            <a:r>
              <a:rPr lang="fi-FI" i="1" dirty="0"/>
              <a:t>se</a:t>
            </a:r>
            <a:r>
              <a:rPr lang="fi-FI" dirty="0"/>
              <a:t> maistuu? Miltä </a:t>
            </a:r>
            <a:r>
              <a:rPr lang="fi-FI" i="1" dirty="0"/>
              <a:t>se</a:t>
            </a:r>
            <a:r>
              <a:rPr lang="fi-FI" dirty="0"/>
              <a:t> haisee? Kuvaa kaikki yksityiskohdat. </a:t>
            </a:r>
          </a:p>
          <a:p>
            <a:pPr marL="0" indent="0">
              <a:buNone/>
            </a:pPr>
            <a:r>
              <a:rPr lang="fi-FI" dirty="0"/>
              <a:t>2. VERTAILE! </a:t>
            </a:r>
          </a:p>
          <a:p>
            <a:pPr marL="0" indent="0">
              <a:buNone/>
            </a:pPr>
            <a:r>
              <a:rPr lang="fi-FI" dirty="0"/>
              <a:t>Mihin voit verrata </a:t>
            </a:r>
            <a:r>
              <a:rPr lang="fi-FI" i="1" dirty="0"/>
              <a:t>sitä</a:t>
            </a:r>
            <a:r>
              <a:rPr lang="fi-FI" dirty="0"/>
              <a:t>? Mikä on samanlainen kuin </a:t>
            </a:r>
            <a:r>
              <a:rPr lang="fi-FI" i="1" dirty="0"/>
              <a:t>se</a:t>
            </a:r>
            <a:r>
              <a:rPr lang="fi-FI" dirty="0"/>
              <a:t>? Mikä on erilainen kuin </a:t>
            </a:r>
            <a:r>
              <a:rPr lang="fi-FI" i="1" dirty="0"/>
              <a:t>se</a:t>
            </a:r>
            <a:r>
              <a:rPr lang="fi-FI" dirty="0"/>
              <a:t>? </a:t>
            </a:r>
          </a:p>
          <a:p>
            <a:pPr marL="0" indent="0">
              <a:buNone/>
            </a:pPr>
            <a:r>
              <a:rPr lang="fi-FI" dirty="0" smtClean="0"/>
              <a:t>3. </a:t>
            </a:r>
            <a:r>
              <a:rPr lang="fi-FI" dirty="0"/>
              <a:t>ERITTELE! </a:t>
            </a:r>
          </a:p>
          <a:p>
            <a:pPr marL="0" indent="0">
              <a:buNone/>
            </a:pPr>
            <a:r>
              <a:rPr lang="fi-FI" dirty="0"/>
              <a:t>Mikä on </a:t>
            </a:r>
            <a:r>
              <a:rPr lang="fi-FI" i="1" dirty="0"/>
              <a:t>sen </a:t>
            </a:r>
            <a:r>
              <a:rPr lang="fi-FI" dirty="0"/>
              <a:t>rakenne? Miten </a:t>
            </a:r>
            <a:r>
              <a:rPr lang="fi-FI" i="1" dirty="0"/>
              <a:t>se</a:t>
            </a:r>
            <a:r>
              <a:rPr lang="fi-FI" dirty="0"/>
              <a:t> on tehty? Jos et tiedä </a:t>
            </a:r>
            <a:r>
              <a:rPr lang="fi-FI" i="1" dirty="0"/>
              <a:t>sen</a:t>
            </a:r>
            <a:r>
              <a:rPr lang="fi-FI" dirty="0"/>
              <a:t> tekotapaa tai rakennetta, kuvittele ja kerro! </a:t>
            </a:r>
          </a:p>
          <a:p>
            <a:pPr marL="0" indent="0">
              <a:buNone/>
            </a:pPr>
            <a:r>
              <a:rPr lang="fi-FI" dirty="0" smtClean="0"/>
              <a:t>4. </a:t>
            </a:r>
            <a:r>
              <a:rPr lang="fi-FI" dirty="0"/>
              <a:t>SOVELLA! </a:t>
            </a:r>
          </a:p>
          <a:p>
            <a:pPr marL="0" indent="0">
              <a:buNone/>
            </a:pPr>
            <a:r>
              <a:rPr lang="fi-FI" dirty="0"/>
              <a:t>Miten </a:t>
            </a:r>
            <a:r>
              <a:rPr lang="fi-FI" i="1" dirty="0"/>
              <a:t>sitä</a:t>
            </a:r>
            <a:r>
              <a:rPr lang="fi-FI" dirty="0"/>
              <a:t> voi käyttää? Mihin </a:t>
            </a:r>
            <a:r>
              <a:rPr lang="fi-FI" i="1" dirty="0"/>
              <a:t>se</a:t>
            </a:r>
            <a:r>
              <a:rPr lang="fi-FI" dirty="0"/>
              <a:t> kelpaa? Kuka </a:t>
            </a:r>
            <a:r>
              <a:rPr lang="fi-FI" i="1" dirty="0"/>
              <a:t>sitä</a:t>
            </a:r>
            <a:r>
              <a:rPr lang="fi-FI" dirty="0"/>
              <a:t> tarvitsee? Millaisissa tilanteissa </a:t>
            </a:r>
            <a:r>
              <a:rPr lang="fi-FI" i="1" dirty="0"/>
              <a:t>se</a:t>
            </a:r>
            <a:r>
              <a:rPr lang="fi-FI" dirty="0"/>
              <a:t> on tarpeen? </a:t>
            </a:r>
          </a:p>
          <a:p>
            <a:pPr marL="0" indent="0">
              <a:buNone/>
            </a:pPr>
            <a:r>
              <a:rPr lang="fi-FI" dirty="0" smtClean="0"/>
              <a:t>5. </a:t>
            </a:r>
            <a:r>
              <a:rPr lang="fi-FI" dirty="0"/>
              <a:t>ESITÄ VÄITTEITÄ PUOLESTA TAI VASTAAN! </a:t>
            </a:r>
          </a:p>
          <a:p>
            <a:pPr marL="0" indent="0">
              <a:buNone/>
            </a:pPr>
            <a:r>
              <a:rPr lang="fi-FI" dirty="0"/>
              <a:t>Ota kantaa! Ole joko </a:t>
            </a:r>
            <a:r>
              <a:rPr lang="fi-FI" i="1" dirty="0"/>
              <a:t>sen</a:t>
            </a:r>
            <a:r>
              <a:rPr lang="fi-FI" dirty="0"/>
              <a:t> puolesta tai </a:t>
            </a:r>
            <a:r>
              <a:rPr lang="fi-FI" i="1" dirty="0"/>
              <a:t>sitä</a:t>
            </a:r>
            <a:r>
              <a:rPr lang="fi-FI" dirty="0"/>
              <a:t> vastaan! Perustelut voivat olla järkeviä tai järjettömiä – pääasia on, että esität johdonmukaisesti joko kielteisiä tai myönteisiä näkökohtia.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82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125113" cy="924475"/>
          </a:xfrm>
        </p:spPr>
        <p:txBody>
          <a:bodyPr/>
          <a:lstStyle/>
          <a:p>
            <a:r>
              <a:rPr lang="fi-FI" dirty="0" smtClean="0"/>
              <a:t>Jäsennä tekstisi!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84784"/>
            <a:ext cx="7739019" cy="4752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800" dirty="0" smtClean="0"/>
              <a:t>Yksinkertaisimmillaan jäsennystapoja on neljä:</a:t>
            </a:r>
          </a:p>
          <a:p>
            <a:pPr>
              <a:buAutoNum type="arabicParenR"/>
            </a:pPr>
            <a:r>
              <a:rPr lang="fi-FI" sz="2800" dirty="0" smtClean="0"/>
              <a:t>aikajärjestys</a:t>
            </a:r>
          </a:p>
          <a:p>
            <a:pPr>
              <a:buAutoNum type="arabicParenR"/>
            </a:pPr>
            <a:r>
              <a:rPr lang="fi-FI" sz="2800" dirty="0" smtClean="0"/>
              <a:t>tärkeysjärjestys</a:t>
            </a:r>
          </a:p>
          <a:p>
            <a:pPr>
              <a:buAutoNum type="arabicParenR"/>
            </a:pPr>
            <a:r>
              <a:rPr lang="fi-FI" sz="2800" dirty="0" smtClean="0"/>
              <a:t>vertailujärjestys</a:t>
            </a:r>
          </a:p>
          <a:p>
            <a:pPr>
              <a:buAutoNum type="arabicParenR"/>
            </a:pPr>
            <a:r>
              <a:rPr lang="fi-FI" sz="2800" dirty="0" smtClean="0"/>
              <a:t>ongelmanratkaisujärjestys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 smtClean="0"/>
              <a:t>Jäsentämällä tekstin kunnioitat lukijaa ja saat viestisi varmemmin oikealla tavalla välitetyksi. Muista huomioida konteksti!</a:t>
            </a:r>
          </a:p>
        </p:txBody>
      </p:sp>
    </p:spTree>
    <p:extLst>
      <p:ext uri="{BB962C8B-B14F-4D97-AF65-F5344CB8AC3E}">
        <p14:creationId xmlns:p14="http://schemas.microsoft.com/office/powerpoint/2010/main" val="275943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2923781"/>
              </p:ext>
            </p:extLst>
          </p:nvPr>
        </p:nvGraphicFramePr>
        <p:xfrm>
          <a:off x="251520" y="332656"/>
          <a:ext cx="7776864" cy="61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 rot="378302">
            <a:off x="2381452" y="617516"/>
            <a:ext cx="1299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o</a:t>
            </a:r>
            <a:r>
              <a:rPr lang="fi-FI" sz="1600" b="1" dirty="0" smtClean="0"/>
              <a:t>n tärkeä osa tekstiä</a:t>
            </a:r>
            <a:endParaRPr lang="fi-FI" sz="1600" b="1" dirty="0"/>
          </a:p>
        </p:txBody>
      </p:sp>
      <p:sp>
        <p:nvSpPr>
          <p:cNvPr id="6" name="Tekstiruutu 5"/>
          <p:cNvSpPr txBox="1"/>
          <p:nvPr/>
        </p:nvSpPr>
        <p:spPr>
          <a:xfrm rot="445482">
            <a:off x="4389443" y="2174336"/>
            <a:ext cx="701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2"/>
                </a:solidFill>
              </a:rPr>
              <a:t>si-dos-tus</a:t>
            </a:r>
            <a:endParaRPr lang="fi-FI" dirty="0">
              <a:solidFill>
                <a:schemeClr val="bg2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 rot="385637">
            <a:off x="4346018" y="4494245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2"/>
                </a:solidFill>
              </a:rPr>
              <a:t>s</a:t>
            </a:r>
            <a:r>
              <a:rPr lang="fi-FI" dirty="0" err="1" smtClean="0">
                <a:solidFill>
                  <a:schemeClr val="bg2"/>
                </a:solidFill>
              </a:rPr>
              <a:t>i-dos-tus</a:t>
            </a:r>
            <a:endParaRPr lang="fi-FI" dirty="0">
              <a:solidFill>
                <a:schemeClr val="bg2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5364088" y="1084962"/>
            <a:ext cx="4320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J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T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U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J</a:t>
            </a:r>
          </a:p>
          <a:p>
            <a:r>
              <a:rPr lang="fi-FI" sz="2800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UON</a:t>
            </a:r>
          </a:p>
          <a:p>
            <a:r>
              <a:rPr lang="fi-FI" sz="2800" b="1" dirty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I</a:t>
            </a:r>
          </a:p>
        </p:txBody>
      </p:sp>
      <p:sp>
        <p:nvSpPr>
          <p:cNvPr id="3" name="Kuvaselite-ellipsi 2"/>
          <p:cNvSpPr/>
          <p:nvPr/>
        </p:nvSpPr>
        <p:spPr>
          <a:xfrm>
            <a:off x="6588224" y="1196752"/>
            <a:ext cx="2349438" cy="2304256"/>
          </a:xfrm>
          <a:prstGeom prst="wedgeEllipseCallout">
            <a:avLst>
              <a:gd name="adj1" fmla="val -45772"/>
              <a:gd name="adj2" fmla="val 5710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48" y="170080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ALLEVIIVAA</a:t>
            </a:r>
          </a:p>
          <a:p>
            <a:pPr algn="ctr"/>
            <a:r>
              <a:rPr lang="fi-FI" dirty="0" smtClean="0">
                <a:solidFill>
                  <a:srgbClr val="002060"/>
                </a:solidFill>
              </a:rPr>
              <a:t>jokaisen jakson YDINVIRKE!</a:t>
            </a:r>
            <a:endParaRPr lang="fi-FI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5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91339C-32FD-439D-A95A-57DB19A67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4CCE50-6A5A-4365-B3AE-19A4EC015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C07CB7-C9CB-4EBB-BC9A-E05BB8F2D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816F2A-C097-4438-9701-D7D6D286B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ABB182-8EA2-4A55-9388-DFFD9E31CA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7A0349-9285-4AF0-97B9-79533E5EF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A2678F-9A14-42A2-8A3A-1DF98A79B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125113" cy="924475"/>
          </a:xfrm>
        </p:spPr>
        <p:txBody>
          <a:bodyPr/>
          <a:lstStyle/>
          <a:p>
            <a:r>
              <a:rPr lang="fi-FI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ydinvirke</a:t>
            </a:r>
            <a:endParaRPr lang="fi-FI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00809"/>
            <a:ext cx="7667011" cy="4157990"/>
          </a:xfrm>
        </p:spPr>
        <p:txBody>
          <a:bodyPr>
            <a:normAutofit/>
          </a:bodyPr>
          <a:lstStyle/>
          <a:p>
            <a:r>
              <a:rPr lang="fi-FI" sz="2800" dirty="0"/>
              <a:t>On yleensä muodoltaan väite tai toteamus – se ilmaisee </a:t>
            </a:r>
            <a:r>
              <a:rPr lang="fi-FI" sz="2800" dirty="0" smtClean="0"/>
              <a:t>jakson keskeisen </a:t>
            </a:r>
            <a:r>
              <a:rPr lang="fi-FI" sz="2800" dirty="0"/>
              <a:t>asian tai </a:t>
            </a:r>
            <a:r>
              <a:rPr lang="fi-FI" sz="2800" dirty="0" smtClean="0"/>
              <a:t>näkökulman.</a:t>
            </a:r>
            <a:endParaRPr lang="fi-FI" sz="2800" dirty="0"/>
          </a:p>
          <a:p>
            <a:r>
              <a:rPr lang="fi-FI" sz="2800" dirty="0"/>
              <a:t>Usein kappaleen </a:t>
            </a:r>
            <a:r>
              <a:rPr lang="fi-FI" sz="2800" dirty="0" smtClean="0"/>
              <a:t>alussa tai </a:t>
            </a:r>
            <a:r>
              <a:rPr lang="fi-FI" sz="2800" dirty="0"/>
              <a:t>koontina kappaleen lopussa</a:t>
            </a:r>
          </a:p>
          <a:p>
            <a:pPr>
              <a:buNone/>
            </a:pPr>
            <a:r>
              <a:rPr lang="fi-FI" sz="2800"/>
              <a:t>= </a:t>
            </a:r>
            <a:r>
              <a:rPr lang="fi-FI" sz="2800" smtClean="0"/>
              <a:t>Tärkeintä </a:t>
            </a:r>
            <a:r>
              <a:rPr lang="fi-FI" sz="2800" dirty="0"/>
              <a:t>kuitenkin on, että ydinvirke on </a:t>
            </a:r>
            <a:r>
              <a:rPr lang="fi-FI" sz="2800" u="sng" dirty="0"/>
              <a:t>jokaisessa </a:t>
            </a:r>
            <a:r>
              <a:rPr lang="fi-FI" sz="2800" u="sng" dirty="0" smtClean="0"/>
              <a:t>kappaleessa.</a:t>
            </a:r>
            <a:endParaRPr lang="fi-FI" sz="2800" u="sng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440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125113" cy="924475"/>
          </a:xfrm>
        </p:spPr>
        <p:txBody>
          <a:bodyPr/>
          <a:lstStyle/>
          <a:p>
            <a:r>
              <a:rPr lang="fi-FI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tukivirkkeet</a:t>
            </a:r>
            <a:endParaRPr lang="fi-FI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807361"/>
            <a:ext cx="7595003" cy="4357943"/>
          </a:xfrm>
        </p:spPr>
        <p:txBody>
          <a:bodyPr>
            <a:normAutofit/>
          </a:bodyPr>
          <a:lstStyle/>
          <a:p>
            <a:r>
              <a:rPr lang="fi-FI" sz="3200" dirty="0"/>
              <a:t>kuvaavat käsiteltävää asiaa</a:t>
            </a:r>
          </a:p>
          <a:p>
            <a:r>
              <a:rPr lang="fi-FI" sz="3200" dirty="0"/>
              <a:t>antavat esimerkkejä tai lisätietoa</a:t>
            </a:r>
          </a:p>
          <a:p>
            <a:r>
              <a:rPr lang="fi-FI" sz="3200" dirty="0"/>
              <a:t>perustelee mielipiteen</a:t>
            </a:r>
          </a:p>
          <a:p>
            <a:r>
              <a:rPr lang="fi-FI" sz="3200" dirty="0"/>
              <a:t>tarjoaa selityksen</a:t>
            </a:r>
          </a:p>
          <a:p>
            <a:r>
              <a:rPr lang="fi-FI" sz="3200" dirty="0"/>
              <a:t>arvioi </a:t>
            </a:r>
            <a:r>
              <a:rPr lang="fi-FI" sz="3200" dirty="0" smtClean="0"/>
              <a:t>ydinvirkkeessä esitettyä</a:t>
            </a:r>
            <a:endParaRPr lang="fi-FI" sz="3200" dirty="0"/>
          </a:p>
          <a:p>
            <a:r>
              <a:rPr lang="fi-FI" sz="3200" dirty="0"/>
              <a:t>esittää päätelmiä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5113" cy="737052"/>
          </a:xfrm>
        </p:spPr>
        <p:txBody>
          <a:bodyPr/>
          <a:lstStyle/>
          <a:p>
            <a:r>
              <a:rPr lang="fi-FI" sz="2800" dirty="0" smtClean="0"/>
              <a:t>Kappaleiden perustyypit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908720"/>
            <a:ext cx="7992888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Erilaisia kappaleita voi kuvata muutamalla kuvaavalla kielikuvalla.</a:t>
            </a:r>
          </a:p>
          <a:p>
            <a:pPr>
              <a:buAutoNum type="arabicParenR"/>
            </a:pPr>
            <a:r>
              <a:rPr lang="fi-FI" b="1" dirty="0" smtClean="0"/>
              <a:t>porras</a:t>
            </a:r>
            <a:r>
              <a:rPr lang="fi-FI" dirty="0" smtClean="0"/>
              <a:t>: kappale kuvaa prosessin vaiheita. Sen virkkeissä on järjestystä osoittavia ilmauksia. </a:t>
            </a:r>
          </a:p>
          <a:p>
            <a:pPr>
              <a:buAutoNum type="arabicParenR"/>
            </a:pPr>
            <a:endParaRPr lang="fi-FI" dirty="0"/>
          </a:p>
          <a:p>
            <a:pPr>
              <a:buAutoNum type="arabicParenR"/>
            </a:pPr>
            <a:endParaRPr lang="fi-FI" dirty="0" smtClean="0"/>
          </a:p>
          <a:p>
            <a:pPr>
              <a:buAutoNum type="arabicParenR"/>
            </a:pPr>
            <a:r>
              <a:rPr lang="fi-FI" b="1" dirty="0" smtClean="0"/>
              <a:t>vaaka: </a:t>
            </a:r>
            <a:r>
              <a:rPr lang="fi-FI" dirty="0" smtClean="0"/>
              <a:t>kappale tarjoaa rinnakkain eri näkemyksiä perusteluineen (toisaalta, päinvastoin, tästä huolimatta, verrattuna, kun taas, jne.)</a:t>
            </a:r>
          </a:p>
          <a:p>
            <a:pPr marL="0" indent="0">
              <a:buNone/>
            </a:pPr>
            <a:endParaRPr lang="fi-FI" dirty="0" smtClean="0"/>
          </a:p>
        </p:txBody>
      </p:sp>
      <p:pic>
        <p:nvPicPr>
          <p:cNvPr id="1026" name="Picture 2" descr="C:\Users\kemppjaa\AppData\Local\Microsoft\Windows\Temporary Internet Files\Content.IE5\2N24TUTH\MM90035681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0723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mppjaa\AppData\Local\Microsoft\Windows\Temporary Internet Files\Content.IE5\WN16MXRM\MC900053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396" y="4725144"/>
            <a:ext cx="1649282" cy="138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30500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7722" y="764704"/>
            <a:ext cx="7955043" cy="5726095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3) ketju</a:t>
            </a:r>
            <a:r>
              <a:rPr lang="fi-FI" dirty="0"/>
              <a:t>: virkkeen ajatus liittyy selvästi VAIN edelliseen virkkeeseen. Uudessa virkkeessä on jokin ilmaus, joka viittaa edellisen virkkeen puheenaiheeseen ja kytkee näin virkkeet </a:t>
            </a:r>
            <a:r>
              <a:rPr lang="fi-FI" dirty="0" smtClean="0"/>
              <a:t>yhteen.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  4) pino</a:t>
            </a:r>
            <a:r>
              <a:rPr lang="fi-FI" dirty="0"/>
              <a:t>: kappaleen alussa on väite, jota seuraa sen </a:t>
            </a:r>
            <a:r>
              <a:rPr lang="fi-FI" dirty="0" smtClean="0"/>
              <a:t>tueksi </a:t>
            </a:r>
            <a:r>
              <a:rPr lang="fi-FI" dirty="0"/>
              <a:t>pinottuja </a:t>
            </a:r>
            <a:r>
              <a:rPr lang="fi-FI" dirty="0" smtClean="0"/>
              <a:t>perusteluja.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           5)  suppilo</a:t>
            </a:r>
            <a:r>
              <a:rPr lang="fi-FI" dirty="0"/>
              <a:t>: viimeinen virke esittää päätelmän tai </a:t>
            </a:r>
            <a:r>
              <a:rPr lang="fi-FI" dirty="0" smtClean="0"/>
              <a:t>  	tiivistelmän </a:t>
            </a:r>
            <a:r>
              <a:rPr lang="fi-FI" dirty="0"/>
              <a:t>edellä sanotusta.</a:t>
            </a:r>
          </a:p>
        </p:txBody>
      </p:sp>
      <p:pic>
        <p:nvPicPr>
          <p:cNvPr id="2050" name="Picture 2" descr="C:\Users\kemppjaa\AppData\Local\Microsoft\Windows\Temporary Internet Files\Content.IE5\WE6KD3CK\MC9003713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834" y="2589816"/>
            <a:ext cx="1818742" cy="67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mppjaa\AppData\Local\Microsoft\Windows\Temporary Internet Files\Content.IE5\WE6KD3CK\MC9003799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4944"/>
            <a:ext cx="1319057" cy="154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emppjaa\AppData\Local\Microsoft\Windows\Temporary Internet Files\Content.IE5\WE6KD3CK\MC9003524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67873"/>
            <a:ext cx="885226" cy="11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125113" cy="924475"/>
          </a:xfrm>
        </p:spPr>
        <p:txBody>
          <a:bodyPr/>
          <a:lstStyle/>
          <a:p>
            <a:r>
              <a:rPr lang="fi-FI" dirty="0" smtClean="0"/>
              <a:t>jäsennyssuunnitelma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68760"/>
            <a:ext cx="7739019" cy="5328592"/>
          </a:xfrm>
        </p:spPr>
        <p:txBody>
          <a:bodyPr>
            <a:noAutofit/>
          </a:bodyPr>
          <a:lstStyle/>
          <a:p>
            <a:r>
              <a:rPr lang="fi-FI" sz="2400" dirty="0" smtClean="0"/>
              <a:t>Lue saamasi palaute </a:t>
            </a:r>
            <a:r>
              <a:rPr lang="fi-FI" sz="2400" dirty="0" err="1" smtClean="0"/>
              <a:t>peda.net</a:t>
            </a:r>
            <a:r>
              <a:rPr lang="fi-FI" sz="2400" dirty="0"/>
              <a:t> </a:t>
            </a:r>
            <a:r>
              <a:rPr lang="fi-FI" sz="2400" dirty="0" smtClean="0"/>
              <a:t>-sivulta. </a:t>
            </a:r>
          </a:p>
          <a:p>
            <a:r>
              <a:rPr lang="fi-FI" sz="2400" dirty="0" smtClean="0"/>
              <a:t>Tee </a:t>
            </a:r>
            <a:r>
              <a:rPr lang="fi-FI" sz="2400" smtClean="0"/>
              <a:t>kommentiksi </a:t>
            </a:r>
            <a:r>
              <a:rPr lang="fi-FI" sz="2400" b="1" smtClean="0"/>
              <a:t>JÄSENNYSSSUUNNITELMA</a:t>
            </a:r>
            <a:r>
              <a:rPr lang="fi-FI" sz="2400" b="1" dirty="0" smtClean="0"/>
              <a:t>, </a:t>
            </a:r>
            <a:r>
              <a:rPr lang="fi-FI" sz="2400" dirty="0" smtClean="0"/>
              <a:t>josta näkyy jokaisen kappaleen ydinajatus.</a:t>
            </a:r>
          </a:p>
          <a:p>
            <a:pPr marL="0" indent="0">
              <a:buNone/>
            </a:pPr>
            <a:r>
              <a:rPr lang="fi-FI" sz="2400" dirty="0" smtClean="0"/>
              <a:t>1) aloitusjakso</a:t>
            </a:r>
          </a:p>
          <a:p>
            <a:pPr marL="0" indent="0">
              <a:buNone/>
            </a:pPr>
            <a:r>
              <a:rPr lang="fi-FI" sz="2400" dirty="0" smtClean="0"/>
              <a:t>2) 1. käsittelyjakso</a:t>
            </a:r>
          </a:p>
          <a:p>
            <a:pPr marL="0" indent="0">
              <a:buNone/>
            </a:pPr>
            <a:r>
              <a:rPr lang="fi-FI" sz="2400" dirty="0" smtClean="0"/>
              <a:t>3) 2. käsittelyjakso</a:t>
            </a:r>
          </a:p>
          <a:p>
            <a:pPr marL="0" indent="0">
              <a:buNone/>
            </a:pPr>
            <a:r>
              <a:rPr lang="fi-FI" sz="2400" dirty="0" smtClean="0"/>
              <a:t>4) jne.</a:t>
            </a:r>
          </a:p>
          <a:p>
            <a:pPr marL="0" indent="0">
              <a:buNone/>
            </a:pPr>
            <a:r>
              <a:rPr lang="fi-FI" sz="2400" dirty="0" smtClean="0"/>
              <a:t>5) lopetusjakso</a:t>
            </a:r>
          </a:p>
          <a:p>
            <a:r>
              <a:rPr lang="fi-FI" sz="2400" u="sng" dirty="0" smtClean="0"/>
              <a:t>Nimeä suunnitelmaan järjestystapa</a:t>
            </a:r>
            <a:r>
              <a:rPr lang="fi-FI" sz="2400" dirty="0" smtClean="0"/>
              <a:t>, joka sopii aiheeseesi ja prosessitekstiisi.</a:t>
            </a:r>
          </a:p>
        </p:txBody>
      </p:sp>
    </p:spTree>
    <p:extLst>
      <p:ext uri="{BB962C8B-B14F-4D97-AF65-F5344CB8AC3E}">
        <p14:creationId xmlns:p14="http://schemas.microsoft.com/office/powerpoint/2010/main" val="33272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TC102455519[[fn=Talvi]]</Template>
  <TotalTime>0</TotalTime>
  <Words>576</Words>
  <Application>Microsoft Office PowerPoint</Application>
  <PresentationFormat>Näytössä katseltava diaesitys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Winter</vt:lpstr>
      <vt:lpstr>Kirjoittamisen perusoppeja</vt:lpstr>
      <vt:lpstr>kuutiointiharjoitus</vt:lpstr>
      <vt:lpstr>Jäsennä tekstisi!</vt:lpstr>
      <vt:lpstr>PowerPoint-esitys</vt:lpstr>
      <vt:lpstr>ydinvirke</vt:lpstr>
      <vt:lpstr>tukivirkkeet</vt:lpstr>
      <vt:lpstr>Kappaleiden perustyypit </vt:lpstr>
      <vt:lpstr>PowerPoint-esitys</vt:lpstr>
      <vt:lpstr>jäsennyssuunnitelma</vt:lpstr>
      <vt:lpstr>Kirjoita havainnollisesti</vt:lpstr>
      <vt:lpstr>Synnytä mielikuvia ja tunteita.</vt:lpstr>
      <vt:lpstr>Karta tasapaksua ilmaisua</vt:lpstr>
      <vt:lpstr>Rakenna siltoja tekstin ulkopuolelle</vt:lpstr>
      <vt:lpstr>Erilaiset aloitustavat:</vt:lpstr>
      <vt:lpstr>lopeta tekstisi </vt:lpstr>
    </vt:vector>
  </TitlesOfParts>
  <Company>JAO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Kirjoittamisen perusoppeja</dc:title>
  <dc:creator>Jaana Kemppi</dc:creator>
  <cp:lastModifiedBy>Kemppi Jaana</cp:lastModifiedBy>
  <cp:revision>40</cp:revision>
  <dcterms:created xsi:type="dcterms:W3CDTF">2012-01-17T11:05:10Z</dcterms:created>
  <dcterms:modified xsi:type="dcterms:W3CDTF">2014-03-19T07:43:16Z</dcterms:modified>
</cp:coreProperties>
</file>