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57" r:id="rId5"/>
    <p:sldId id="269" r:id="rId6"/>
    <p:sldId id="270" r:id="rId7"/>
    <p:sldId id="258" r:id="rId8"/>
    <p:sldId id="260" r:id="rId9"/>
    <p:sldId id="261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89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9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4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1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9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1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1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8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1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1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0A1AB10-AB19-47B1-9CFF-BBB9D9CBAAF3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3DC9302-9F33-439C-A67D-A471DA93E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78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s.fi/tiede/a145179308799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75880" y="4169616"/>
            <a:ext cx="8753957" cy="1461762"/>
          </a:xfrm>
        </p:spPr>
        <p:txBody>
          <a:bodyPr>
            <a:norm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JÄRJESTYS-IPPO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27312" y="5357612"/>
            <a:ext cx="3913443" cy="1090670"/>
          </a:xfrm>
        </p:spPr>
        <p:txBody>
          <a:bodyPr>
            <a:normAutofit fontScale="25000" lnSpcReduction="20000"/>
          </a:bodyPr>
          <a:lstStyle/>
          <a:p>
            <a:endParaRPr lang="fi-FI" sz="14400" b="1" dirty="0" smtClean="0">
              <a:solidFill>
                <a:schemeClr val="bg1"/>
              </a:solidFill>
              <a:latin typeface="Bradley Hand Bold"/>
              <a:cs typeface="Bradley Hand Bold"/>
            </a:endParaRPr>
          </a:p>
          <a:p>
            <a:pPr algn="l"/>
            <a:r>
              <a:rPr lang="fi-FI" sz="14400" dirty="0" smtClean="0">
                <a:solidFill>
                  <a:schemeClr val="bg1"/>
                </a:solidFill>
                <a:latin typeface="Bradley Hand Bold"/>
                <a:cs typeface="Bradley Hand Bold"/>
              </a:rPr>
              <a:t>KÄRSIVÄLLINENPATIENT</a:t>
            </a:r>
            <a:endParaRPr lang="en-GB" sz="14400" dirty="0">
              <a:solidFill>
                <a:schemeClr val="bg1"/>
              </a:solidFill>
              <a:latin typeface="Bradley Hand Bold"/>
              <a:cs typeface="Bradley Hand Bold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0" y="550230"/>
            <a:ext cx="5187703" cy="378200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426558" y="2730322"/>
            <a:ext cx="234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STEP 7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5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6. </a:t>
            </a:r>
            <a:r>
              <a:rPr lang="fi-FI" b="1" dirty="0" smtClean="0">
                <a:solidFill>
                  <a:schemeClr val="bg1"/>
                </a:solidFill>
              </a:rPr>
              <a:t>Toimintakulttuurin arviointi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848208"/>
            <a:ext cx="5025216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Millaisia </a:t>
            </a:r>
            <a:r>
              <a:rPr lang="fi-FI" dirty="0" err="1">
                <a:solidFill>
                  <a:schemeClr val="bg1"/>
                </a:solidFill>
              </a:rPr>
              <a:t>Ippo</a:t>
            </a:r>
            <a:r>
              <a:rPr lang="fi-FI" dirty="0">
                <a:solidFill>
                  <a:schemeClr val="bg1"/>
                </a:solidFill>
              </a:rPr>
              <a:t>-tehtävät mielestäsi olivat?</a:t>
            </a:r>
          </a:p>
          <a:p>
            <a:pPr marL="514350" indent="-514350"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Miten ryhmä mielestäsi toimi (kavereiden kanssa keskustelu, kaverin auttaminen ja kannustus)?</a:t>
            </a:r>
          </a:p>
          <a:p>
            <a:pPr marL="514350" indent="-514350"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Millainen ilmapiiri </a:t>
            </a:r>
            <a:r>
              <a:rPr lang="fi-FI" dirty="0" err="1">
                <a:solidFill>
                  <a:schemeClr val="bg1"/>
                </a:solidFill>
              </a:rPr>
              <a:t>Ippo</a:t>
            </a:r>
            <a:r>
              <a:rPr lang="fi-FI" dirty="0">
                <a:solidFill>
                  <a:schemeClr val="bg1"/>
                </a:solidFill>
              </a:rPr>
              <a:t>-oppimiskerran aikana oli?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Pohdi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seuraavaksi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kerraksi</a:t>
            </a:r>
            <a:r>
              <a:rPr lang="en-GB" dirty="0" smtClean="0">
                <a:solidFill>
                  <a:schemeClr val="bg1"/>
                </a:solidFill>
              </a:rPr>
              <a:t>   </a:t>
            </a:r>
            <a:r>
              <a:rPr lang="en-GB" smtClean="0">
                <a:solidFill>
                  <a:schemeClr val="bg1"/>
                </a:solidFill>
              </a:rPr>
              <a:t>lempipaikkasi.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2117" y="1825625"/>
            <a:ext cx="33894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7016" cy="1325563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Lisätehtävä: Tarinakortti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Tarinakortin aihe: Esine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9893" y="459384"/>
            <a:ext cx="3994748" cy="57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1"/>
            <a:ext cx="9091411" cy="1325563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1. Motivointi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07016" cy="445926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www.hs.fi/tiede/a1451793087996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https://www.youtube.com/watch?v=PJ2zc584pTg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80" y="4001294"/>
            <a:ext cx="5290856" cy="2005874"/>
          </a:xfrm>
          <a:prstGeom prst="rect">
            <a:avLst/>
          </a:prstGeom>
        </p:spPr>
      </p:pic>
      <p:pic>
        <p:nvPicPr>
          <p:cNvPr id="7" name="jengi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851561" y="2078415"/>
            <a:ext cx="4518425" cy="3845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72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5080" y="293202"/>
            <a:ext cx="6176024" cy="1050728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bg1"/>
                </a:solidFill>
              </a:rPr>
              <a:t>Muistin käyttö (</a:t>
            </a:r>
            <a:r>
              <a:rPr lang="fi-FI" sz="4000" dirty="0" err="1" smtClean="0">
                <a:solidFill>
                  <a:schemeClr val="bg1"/>
                </a:solidFill>
              </a:rPr>
              <a:t>Socrative</a:t>
            </a:r>
            <a:r>
              <a:rPr lang="fi-FI" sz="4000" dirty="0" smtClean="0">
                <a:solidFill>
                  <a:schemeClr val="bg1"/>
                </a:solidFill>
              </a:rPr>
              <a:t>)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90" y="1894932"/>
            <a:ext cx="2676938" cy="1338469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4" y="5391905"/>
            <a:ext cx="1905000" cy="1266825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44" y="1881108"/>
            <a:ext cx="1889477" cy="1264496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08" y="5562416"/>
            <a:ext cx="2192628" cy="1096314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43" y="3784404"/>
            <a:ext cx="1881998" cy="1254665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9" y="3859132"/>
            <a:ext cx="2100732" cy="1050366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87" y="2184236"/>
            <a:ext cx="1629446" cy="1181348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40" y="5505982"/>
            <a:ext cx="1983347" cy="1239592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03" y="3832497"/>
            <a:ext cx="1978778" cy="1206572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4" y="1938164"/>
            <a:ext cx="1402121" cy="140212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97" y="3784404"/>
            <a:ext cx="1727130" cy="119982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850287" y="1807403"/>
            <a:ext cx="174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Norja</a:t>
            </a:r>
            <a:endParaRPr lang="en-GB" dirty="0"/>
          </a:p>
        </p:txBody>
      </p:sp>
      <p:sp>
        <p:nvSpPr>
          <p:cNvPr id="7" name="Tekstiruutu 6"/>
          <p:cNvSpPr txBox="1"/>
          <p:nvPr/>
        </p:nvSpPr>
        <p:spPr>
          <a:xfrm>
            <a:off x="5503090" y="1476112"/>
            <a:ext cx="258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Bosnia-</a:t>
            </a:r>
            <a:r>
              <a:rPr lang="fi-FI" dirty="0" err="1" smtClean="0"/>
              <a:t>Herzegovina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2897444" y="1476112"/>
            <a:ext cx="188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Kosovo</a:t>
            </a:r>
            <a:endParaRPr lang="en-GB" dirty="0"/>
          </a:p>
        </p:txBody>
      </p:sp>
      <p:sp>
        <p:nvSpPr>
          <p:cNvPr id="9" name="Tekstiruutu 8"/>
          <p:cNvSpPr txBox="1"/>
          <p:nvPr/>
        </p:nvSpPr>
        <p:spPr>
          <a:xfrm>
            <a:off x="626704" y="1476112"/>
            <a:ext cx="126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Sveitsi</a:t>
            </a:r>
            <a:endParaRPr lang="en-GB" dirty="0"/>
          </a:p>
        </p:txBody>
      </p:sp>
      <p:sp>
        <p:nvSpPr>
          <p:cNvPr id="10" name="Tekstiruutu 9"/>
          <p:cNvSpPr txBox="1"/>
          <p:nvPr/>
        </p:nvSpPr>
        <p:spPr>
          <a:xfrm>
            <a:off x="3080697" y="3365584"/>
            <a:ext cx="170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Irlanti</a:t>
            </a:r>
            <a:endParaRPr lang="en-GB" dirty="0"/>
          </a:p>
        </p:txBody>
      </p:sp>
      <p:sp>
        <p:nvSpPr>
          <p:cNvPr id="15" name="Tekstiruutu 14"/>
          <p:cNvSpPr txBox="1"/>
          <p:nvPr/>
        </p:nvSpPr>
        <p:spPr>
          <a:xfrm>
            <a:off x="5766360" y="3426045"/>
            <a:ext cx="18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Kypros</a:t>
            </a:r>
            <a:endParaRPr lang="en-GB" dirty="0"/>
          </a:p>
        </p:txBody>
      </p:sp>
      <p:sp>
        <p:nvSpPr>
          <p:cNvPr id="28" name="Tekstiruutu 27"/>
          <p:cNvSpPr txBox="1"/>
          <p:nvPr/>
        </p:nvSpPr>
        <p:spPr>
          <a:xfrm>
            <a:off x="9017712" y="3463165"/>
            <a:ext cx="88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Suomi</a:t>
            </a:r>
            <a:endParaRPr lang="en-GB" dirty="0"/>
          </a:p>
        </p:txBody>
      </p:sp>
      <p:sp>
        <p:nvSpPr>
          <p:cNvPr id="29" name="Tekstiruutu 28"/>
          <p:cNvSpPr txBox="1"/>
          <p:nvPr/>
        </p:nvSpPr>
        <p:spPr>
          <a:xfrm>
            <a:off x="6841559" y="5145005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Ruotsi</a:t>
            </a:r>
            <a:endParaRPr lang="en-GB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93206" y="5172361"/>
            <a:ext cx="190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Kroatia</a:t>
            </a:r>
            <a:endParaRPr lang="en-GB" dirty="0"/>
          </a:p>
        </p:txBody>
      </p:sp>
      <p:sp>
        <p:nvSpPr>
          <p:cNvPr id="31" name="Tekstiruutu 30"/>
          <p:cNvSpPr txBox="1"/>
          <p:nvPr/>
        </p:nvSpPr>
        <p:spPr>
          <a:xfrm>
            <a:off x="998112" y="5016029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Italia</a:t>
            </a:r>
            <a:endParaRPr lang="en-GB" dirty="0"/>
          </a:p>
        </p:txBody>
      </p:sp>
      <p:sp>
        <p:nvSpPr>
          <p:cNvPr id="32" name="Tekstiruutu 31"/>
          <p:cNvSpPr txBox="1"/>
          <p:nvPr/>
        </p:nvSpPr>
        <p:spPr>
          <a:xfrm>
            <a:off x="405080" y="3453381"/>
            <a:ext cx="184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Moldova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8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Tavoitteet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6360" y="2070323"/>
            <a:ext cx="10233800" cy="3956990"/>
          </a:xfrm>
        </p:spPr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on ymmärtää muistin merkitys, kun haluaa oppia uusia asioita.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oppia luokittelua, järjestelyä ja ryhmittelyä muistin apuna.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on ymmärtää kärsivällisyyden ja </a:t>
            </a:r>
            <a:r>
              <a:rPr lang="fi-FI" sz="3200" smtClean="0">
                <a:solidFill>
                  <a:schemeClr val="bg1"/>
                </a:solidFill>
              </a:rPr>
              <a:t>oman asenteen </a:t>
            </a:r>
            <a:r>
              <a:rPr lang="fi-FI" sz="3200" dirty="0" smtClean="0">
                <a:solidFill>
                  <a:schemeClr val="bg1"/>
                </a:solidFill>
              </a:rPr>
              <a:t>merkitys oppimisessa.</a:t>
            </a:r>
          </a:p>
          <a:p>
            <a:r>
              <a:rPr lang="fi-FI" sz="3200" dirty="0">
                <a:solidFill>
                  <a:schemeClr val="bg1"/>
                </a:solidFill>
              </a:rPr>
              <a:t>o</a:t>
            </a:r>
            <a:r>
              <a:rPr lang="fi-FI" sz="3200" dirty="0" smtClean="0">
                <a:solidFill>
                  <a:schemeClr val="bg1"/>
                </a:solidFill>
              </a:rPr>
              <a:t>n hahmottaa oppimistyylinä tekemällä oppiminen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4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2. Arki ja elämä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0299" y="1944710"/>
            <a:ext cx="5229284" cy="4378817"/>
          </a:xfrm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Oppilaat esittelevät lempiesineensä koko ryhmälle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fi-FI" sz="3600" dirty="0" smtClean="0">
                <a:solidFill>
                  <a:schemeClr val="bg1"/>
                </a:solidFill>
              </a:rPr>
              <a:t>(yksi oppilas kerrallaan).</a:t>
            </a:r>
          </a:p>
          <a:p>
            <a:r>
              <a:rPr lang="fi-FI" sz="3600" dirty="0" smtClean="0">
                <a:solidFill>
                  <a:schemeClr val="bg1"/>
                </a:solidFill>
              </a:rPr>
              <a:t>Muistitehtävä: Mikä esine kuului kenellekin?</a:t>
            </a:r>
          </a:p>
          <a:p>
            <a:r>
              <a:rPr lang="fi-FI" sz="3600" dirty="0" smtClean="0">
                <a:solidFill>
                  <a:schemeClr val="bg1"/>
                </a:solidFill>
              </a:rPr>
              <a:t>Kim-leikki</a:t>
            </a:r>
          </a:p>
          <a:p>
            <a:pPr marL="0" indent="0">
              <a:buNone/>
            </a:pPr>
            <a:endParaRPr lang="fi-FI" dirty="0"/>
          </a:p>
          <a:p>
            <a:endParaRPr lang="en-GB" dirty="0"/>
          </a:p>
        </p:txBody>
      </p:sp>
      <p:pic>
        <p:nvPicPr>
          <p:cNvPr id="6" name="lemp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84136" y="1664930"/>
            <a:ext cx="3502174" cy="45812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23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APUKYSYMYKSET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223021" y="2045937"/>
            <a:ext cx="8490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Mikä esine olen?</a:t>
            </a:r>
          </a:p>
          <a:p>
            <a:r>
              <a:rPr lang="fi-FI" sz="4000" dirty="0"/>
              <a:t>Millainen olen ulkonäöltäni?</a:t>
            </a:r>
          </a:p>
          <a:p>
            <a:r>
              <a:rPr lang="fi-FI" sz="4000" dirty="0"/>
              <a:t>Missä minua käytetään?</a:t>
            </a:r>
          </a:p>
          <a:p>
            <a:r>
              <a:rPr lang="fi-FI" sz="4000" dirty="0"/>
              <a:t>Mikä minussa on erityistä?</a:t>
            </a:r>
          </a:p>
          <a:p>
            <a:r>
              <a:rPr lang="fi-FI" sz="4000" dirty="0"/>
              <a:t>Missä minä yleensä olen?</a:t>
            </a:r>
          </a:p>
        </p:txBody>
      </p:sp>
    </p:spTree>
    <p:extLst>
      <p:ext uri="{BB962C8B-B14F-4D97-AF65-F5344CB8AC3E}">
        <p14:creationId xmlns:p14="http://schemas.microsoft.com/office/powerpoint/2010/main" val="233749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13349" cy="1325563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3. Tiedonhaku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3792" y="1983345"/>
            <a:ext cx="4767176" cy="3991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dirty="0" smtClean="0">
                <a:solidFill>
                  <a:schemeClr val="bg1"/>
                </a:solidFill>
              </a:rPr>
              <a:t>Tehtävät tehdään osittain ulkona:</a:t>
            </a:r>
          </a:p>
          <a:p>
            <a:r>
              <a:rPr lang="fi-FI" sz="3200" dirty="0" err="1" smtClean="0">
                <a:solidFill>
                  <a:schemeClr val="bg1"/>
                </a:solidFill>
              </a:rPr>
              <a:t>Aakkos</a:t>
            </a:r>
            <a:r>
              <a:rPr lang="fi-FI" sz="3200" dirty="0" smtClean="0">
                <a:solidFill>
                  <a:schemeClr val="bg1"/>
                </a:solidFill>
              </a:rPr>
              <a:t>- ja numerometsästys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Haastattelu: Kysykää ja kirjatkaa muistiin kavereidesi puhelinnumeroita tai syntymäaikoja</a:t>
            </a:r>
          </a:p>
          <a:p>
            <a:pPr marL="0" indent="0">
              <a:buNone/>
            </a:pPr>
            <a:endParaRPr lang="fi-FI" sz="3200" dirty="0" smtClean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0648" y="1566581"/>
            <a:ext cx="4369326" cy="47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0206" cy="1083847"/>
          </a:xfrm>
        </p:spPr>
        <p:txBody>
          <a:bodyPr>
            <a:normAutofit/>
          </a:bodyPr>
          <a:lstStyle/>
          <a:p>
            <a:r>
              <a:rPr lang="fi-FI" sz="4800" b="1" dirty="0" smtClean="0">
                <a:solidFill>
                  <a:schemeClr val="bg1"/>
                </a:solidFill>
              </a:rPr>
              <a:t>4. Tiedonkäsittely ja soveltaminen 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07876" y="1448972"/>
            <a:ext cx="5025216" cy="5106573"/>
          </a:xfrm>
        </p:spPr>
        <p:txBody>
          <a:bodyPr>
            <a:no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Ippo-video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Aakkosradassa kerättyjen asioiden luokittelu (värin, muodon, materiaalin mukaisesti) ja järjestely (esineet järjestykseen ajallisesti tai paikan/ käyttötarkoituksen mukaisesti).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Ryhmittele keräämäsi puhelinnumerot/syntymäajat sopiviksi yksiköiksi.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Muistipelit padeillä</a:t>
            </a:r>
            <a:endParaRPr lang="fi-FI" dirty="0" smtClean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9215" y="1825625"/>
            <a:ext cx="39552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2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4724" cy="1325563"/>
          </a:xfrm>
        </p:spPr>
        <p:txBody>
          <a:bodyPr/>
          <a:lstStyle/>
          <a:p>
            <a:r>
              <a:rPr lang="fi-FI" b="1" dirty="0" smtClean="0">
                <a:solidFill>
                  <a:schemeClr val="bg1"/>
                </a:solidFill>
              </a:rPr>
              <a:t>5. Itsearviointi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720755" y="2005929"/>
            <a:ext cx="5025216" cy="435133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Täydennä oppimispäiväkirja tämän oppimiskerran osalta.</a:t>
            </a:r>
          </a:p>
          <a:p>
            <a:r>
              <a:rPr lang="fi-FI" dirty="0">
                <a:solidFill>
                  <a:schemeClr val="bg1"/>
                </a:solidFill>
              </a:rPr>
              <a:t>Pohdi ensi kerraksi, mikä on lempisatusi ja valmistaudu esittelemään se muille (apukysymykset).</a:t>
            </a:r>
            <a:endParaRPr lang="en-GB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en-GB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6062" y="1825625"/>
            <a:ext cx="32615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4092"/>
      </p:ext>
    </p:extLst>
  </p:cSld>
  <p:clrMapOvr>
    <a:masterClrMapping/>
  </p:clrMapOvr>
</p:sld>
</file>

<file path=ppt/theme/theme1.xml><?xml version="1.0" encoding="utf-8"?>
<a:theme xmlns:a="http://schemas.openxmlformats.org/drawingml/2006/main" name="Syvyys">
  <a:themeElements>
    <a:clrScheme name="Syvyys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Syvyy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yvyy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TM04033923[[fn=Syvyys]]</Template>
  <TotalTime>947</TotalTime>
  <Words>235</Words>
  <Application>Microsoft Office PowerPoint</Application>
  <PresentationFormat>Laajakuva</PresentationFormat>
  <Paragraphs>53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Bradley Hand Bold</vt:lpstr>
      <vt:lpstr>Corbel</vt:lpstr>
      <vt:lpstr>Syvyys</vt:lpstr>
      <vt:lpstr>JÄRJESTYS-IPPO</vt:lpstr>
      <vt:lpstr>1. Motivointi</vt:lpstr>
      <vt:lpstr>Muistin käyttö (Socrative)</vt:lpstr>
      <vt:lpstr>Tavoitteet</vt:lpstr>
      <vt:lpstr>2. Arki ja elämä</vt:lpstr>
      <vt:lpstr>APUKYSYMYKSET</vt:lpstr>
      <vt:lpstr>3. Tiedonhaku</vt:lpstr>
      <vt:lpstr>4. Tiedonkäsittely ja soveltaminen </vt:lpstr>
      <vt:lpstr>5. Itsearviointi</vt:lpstr>
      <vt:lpstr>6. Toimintakulttuurin arviointi</vt:lpstr>
      <vt:lpstr>Lisätehtävä: Tarinakortti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Kärsivällinen esine</dc:title>
  <dc:creator>Salla Venalainen</dc:creator>
  <cp:lastModifiedBy>Venäläinen Salla</cp:lastModifiedBy>
  <cp:revision>85</cp:revision>
  <dcterms:created xsi:type="dcterms:W3CDTF">2015-12-18T08:37:06Z</dcterms:created>
  <dcterms:modified xsi:type="dcterms:W3CDTF">2017-10-16T10:55:58Z</dcterms:modified>
</cp:coreProperties>
</file>