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57" r:id="rId5"/>
    <p:sldId id="265" r:id="rId6"/>
    <p:sldId id="268" r:id="rId7"/>
    <p:sldId id="258" r:id="rId8"/>
    <p:sldId id="260" r:id="rId9"/>
    <p:sldId id="262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2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3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76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6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6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2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6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3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7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8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7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7200" dirty="0" smtClean="0"/>
              <a:t>LUKU-IPPO</a:t>
            </a:r>
            <a:br>
              <a:rPr lang="fi-FI" sz="7200" dirty="0" smtClean="0"/>
            </a:br>
            <a:r>
              <a:rPr lang="fi-FI" sz="3600" dirty="0" smtClean="0"/>
              <a:t>HUUMORINTAJUINEN VAATE</a:t>
            </a:r>
            <a:endParaRPr lang="en-GB" sz="7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9847" y="4765182"/>
            <a:ext cx="5137769" cy="1300767"/>
          </a:xfrm>
        </p:spPr>
        <p:txBody>
          <a:bodyPr>
            <a:normAutofit fontScale="25000" lnSpcReduction="20000"/>
          </a:bodyPr>
          <a:lstStyle/>
          <a:p>
            <a:r>
              <a:rPr lang="fi-FI" sz="7300" dirty="0" smtClean="0"/>
              <a:t>STEP 11</a:t>
            </a:r>
          </a:p>
          <a:p>
            <a:r>
              <a:rPr lang="en-GB" sz="12800" dirty="0" smtClean="0">
                <a:latin typeface="Bradley Hand Bold"/>
                <a:cs typeface="Bradley Hand Bold"/>
              </a:rPr>
              <a:t>HUUMORINTAJUINEN</a:t>
            </a:r>
          </a:p>
          <a:p>
            <a:r>
              <a:rPr lang="en-GB" sz="12800" dirty="0" smtClean="0">
                <a:latin typeface="Bradley Hand Bold"/>
                <a:cs typeface="Bradley Hand Bold"/>
              </a:rPr>
              <a:t>HUMOROUS</a:t>
            </a:r>
            <a:endParaRPr lang="fi-FI" sz="12800" dirty="0">
              <a:latin typeface="Bradley Hand Bold"/>
              <a:cs typeface="Bradley Hand Bold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907" y="2950127"/>
            <a:ext cx="3234369" cy="38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2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51159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6. Toimintakulttuurin arviointi</a:t>
            </a:r>
            <a:endParaRPr lang="en-GB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81987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fi-FI" sz="2400" dirty="0"/>
              <a:t>Millaisia </a:t>
            </a:r>
            <a:r>
              <a:rPr lang="fi-FI" sz="2400" dirty="0" err="1"/>
              <a:t>Ippo</a:t>
            </a:r>
            <a:r>
              <a:rPr lang="fi-FI" sz="2400" dirty="0"/>
              <a:t>-tehtävät mielestäsi olivat?</a:t>
            </a:r>
          </a:p>
          <a:p>
            <a:pPr marL="514350" indent="-514350">
              <a:buAutoNum type="arabicPeriod"/>
            </a:pPr>
            <a:r>
              <a:rPr lang="fi-FI" sz="2400" dirty="0"/>
              <a:t>Miten ryhmä mielestäsi toimi (kavereiden kanssa keskustelu, kaverin auttaminen ja kannustus)?</a:t>
            </a:r>
          </a:p>
          <a:p>
            <a:pPr marL="514350" indent="-514350">
              <a:buAutoNum type="arabicPeriod"/>
            </a:pPr>
            <a:r>
              <a:rPr lang="fi-FI" sz="2400" dirty="0"/>
              <a:t>Millainen ilmapiiri Ippo-oppimiskerran aikana oli</a:t>
            </a:r>
            <a:r>
              <a:rPr lang="fi-FI" sz="2400" dirty="0" smtClean="0"/>
              <a:t>?</a:t>
            </a:r>
          </a:p>
          <a:p>
            <a:pPr marL="0" indent="0">
              <a:buNone/>
            </a:pPr>
            <a:r>
              <a:rPr lang="fi-FI" sz="2400" dirty="0" smtClean="0"/>
              <a:t>Mieti seuraavaksi </a:t>
            </a:r>
            <a:r>
              <a:rPr lang="fi-FI" sz="2400" smtClean="0"/>
              <a:t>kerraksi lempivärisi.</a:t>
            </a:r>
            <a:endParaRPr lang="fi-FI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3" y="1761186"/>
            <a:ext cx="3528810" cy="4411014"/>
          </a:xfrm>
        </p:spPr>
      </p:pic>
    </p:spTree>
    <p:extLst>
      <p:ext uri="{BB962C8B-B14F-4D97-AF65-F5344CB8AC3E}">
        <p14:creationId xmlns:p14="http://schemas.microsoft.com/office/powerpoint/2010/main" val="425993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4867313" cy="160934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Tarinakortti: Lisätehtävä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Tarinakortin aihe: Vaate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8833" y="528541"/>
            <a:ext cx="3940935" cy="56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4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5292315" cy="1460078"/>
          </a:xfrm>
        </p:spPr>
        <p:txBody>
          <a:bodyPr/>
          <a:lstStyle/>
          <a:p>
            <a:r>
              <a:rPr lang="fi-FI" dirty="0" smtClean="0"/>
              <a:t>1. motivointi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069848" y="2093976"/>
            <a:ext cx="4754880" cy="4078224"/>
          </a:xfrm>
        </p:spPr>
        <p:txBody>
          <a:bodyPr>
            <a:normAutofit fontScale="47500" lnSpcReduction="20000"/>
          </a:bodyPr>
          <a:lstStyle/>
          <a:p>
            <a:r>
              <a:rPr lang="en-GB" sz="5100" dirty="0" err="1" smtClean="0"/>
              <a:t>Hauskat</a:t>
            </a:r>
            <a:r>
              <a:rPr lang="en-GB" sz="5100" dirty="0" smtClean="0"/>
              <a:t> </a:t>
            </a:r>
            <a:r>
              <a:rPr lang="en-GB" sz="5100" dirty="0" err="1" smtClean="0"/>
              <a:t>kotivideot</a:t>
            </a:r>
            <a:r>
              <a:rPr lang="en-GB" sz="5100" dirty="0" smtClean="0"/>
              <a:t> –</a:t>
            </a:r>
            <a:r>
              <a:rPr lang="en-GB" sz="5100" dirty="0" err="1" smtClean="0"/>
              <a:t>klippi</a:t>
            </a:r>
            <a:endParaRPr lang="en-GB" sz="5100" dirty="0" smtClean="0"/>
          </a:p>
          <a:p>
            <a:r>
              <a:rPr lang="en-GB" sz="3600" dirty="0"/>
              <a:t>https://</a:t>
            </a:r>
            <a:r>
              <a:rPr lang="en-GB" sz="3600" dirty="0" err="1"/>
              <a:t>www.youtube.com</a:t>
            </a:r>
            <a:r>
              <a:rPr lang="en-GB" sz="3600" dirty="0"/>
              <a:t>/</a:t>
            </a:r>
            <a:r>
              <a:rPr lang="en-GB" sz="3600" dirty="0" err="1"/>
              <a:t>watch?v</a:t>
            </a:r>
            <a:r>
              <a:rPr lang="en-GB" sz="3600" dirty="0"/>
              <a:t>=</a:t>
            </a:r>
            <a:r>
              <a:rPr lang="en-GB" sz="3600" dirty="0" err="1"/>
              <a:t>uoZrWhhFvRA</a:t>
            </a:r>
            <a:endParaRPr lang="en-GB" sz="3600" dirty="0" smtClean="0"/>
          </a:p>
          <a:p>
            <a:r>
              <a:rPr lang="en-GB" sz="3600" dirty="0"/>
              <a:t>https://</a:t>
            </a:r>
            <a:r>
              <a:rPr lang="en-GB" sz="3600" dirty="0" err="1"/>
              <a:t>www.youtube.com</a:t>
            </a:r>
            <a:r>
              <a:rPr lang="en-GB" sz="3600" dirty="0"/>
              <a:t>/</a:t>
            </a:r>
            <a:r>
              <a:rPr lang="en-GB" sz="3600" dirty="0" err="1"/>
              <a:t>watch?v</a:t>
            </a:r>
            <a:r>
              <a:rPr lang="en-GB" sz="3600" dirty="0"/>
              <a:t>=7WlmrKFQBuA</a:t>
            </a:r>
            <a:endParaRPr lang="fi-FI" sz="3600" dirty="0" smtClean="0"/>
          </a:p>
          <a:p>
            <a:r>
              <a:rPr lang="fi-FI" sz="3600" dirty="0"/>
              <a:t>https://www.youtube.com/watch?v=gTen6NiznrU</a:t>
            </a:r>
            <a:endParaRPr lang="fi-FI" sz="3600" dirty="0" smtClean="0"/>
          </a:p>
          <a:p>
            <a:pPr marL="0" indent="0">
              <a:buNone/>
            </a:pPr>
            <a:r>
              <a:rPr lang="fi-FI" sz="5100" dirty="0" smtClean="0"/>
              <a:t>Aku Ankan kansi ja sen tulkinta</a:t>
            </a:r>
          </a:p>
          <a:p>
            <a:pPr marL="0" indent="0">
              <a:buNone/>
            </a:pPr>
            <a:r>
              <a:rPr lang="fi-FI" sz="3600" dirty="0"/>
              <a:t>http://www.antikvariaattimakedonia.fi/moog//Images/manual/Aku%20Ankka%201970%2002%20aiemmin%201958%2010.jpg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fi-FI" sz="5100" dirty="0" smtClean="0"/>
              <a:t>Keskustelua huumorintajun merkityksestä oppimisessa</a:t>
            </a:r>
            <a:endParaRPr lang="en-GB" sz="5100" dirty="0"/>
          </a:p>
        </p:txBody>
      </p:sp>
      <p:pic>
        <p:nvPicPr>
          <p:cNvPr id="7" name="jeng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62163" y="1931935"/>
            <a:ext cx="4981937" cy="42402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484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SoCrative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Hauskoja monivalintakysymyksiä huumorintajuun liittyen.</a:t>
            </a:r>
            <a:endParaRPr lang="en-GB" sz="32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0952" y="1647839"/>
            <a:ext cx="3777034" cy="45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1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5421104" cy="1344168"/>
          </a:xfrm>
        </p:spPr>
        <p:txBody>
          <a:bodyPr/>
          <a:lstStyle/>
          <a:p>
            <a:r>
              <a:rPr lang="fi-FI" dirty="0" smtClean="0"/>
              <a:t>Tavoitteet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3200" dirty="0"/>
              <a:t>on </a:t>
            </a:r>
            <a:r>
              <a:rPr lang="fi-FI" sz="3200" dirty="0" smtClean="0"/>
              <a:t>ymmärtää, </a:t>
            </a:r>
            <a:r>
              <a:rPr lang="fi-FI" sz="3200" dirty="0"/>
              <a:t>miten kannattaa </a:t>
            </a:r>
            <a:r>
              <a:rPr lang="fi-FI" sz="3200" dirty="0" smtClean="0"/>
              <a:t>lukea, jotta keskittyminen ja ymmärrys lisääntyvät.</a:t>
            </a:r>
          </a:p>
          <a:p>
            <a:r>
              <a:rPr lang="fi-FI" sz="3200" dirty="0" smtClean="0"/>
              <a:t>on oppia löytämään avainkäsitteet tekstistä ja ymmärtää miten ne määritellään.</a:t>
            </a:r>
          </a:p>
          <a:p>
            <a:r>
              <a:rPr lang="fi-FI" sz="3200" dirty="0" smtClean="0"/>
              <a:t>on oivaltaa, miksi kannattaa tehdä muistiinpanoja lukiessa.</a:t>
            </a:r>
          </a:p>
          <a:p>
            <a:r>
              <a:rPr lang="fi-FI" sz="3200" dirty="0" smtClean="0"/>
              <a:t>on oppia miten voi itse vaikuttaa lukunopeuden kehittymiseen.</a:t>
            </a:r>
          </a:p>
          <a:p>
            <a:r>
              <a:rPr lang="fi-FI" sz="3200" dirty="0" smtClean="0"/>
              <a:t>on ymmärtää huumorintajuisuuden merkitys oppimisessa.</a:t>
            </a:r>
            <a:endParaRPr lang="fi-FI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4086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502276"/>
            <a:ext cx="6052169" cy="1275009"/>
          </a:xfrm>
        </p:spPr>
        <p:txBody>
          <a:bodyPr/>
          <a:lstStyle/>
          <a:p>
            <a:r>
              <a:rPr lang="fi-FI" dirty="0" smtClean="0"/>
              <a:t>2. Arki ja elämä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Oman lempivaatteen esittely</a:t>
            </a:r>
          </a:p>
          <a:p>
            <a:r>
              <a:rPr lang="fi-FI" sz="3600" dirty="0" smtClean="0"/>
              <a:t>Vaatteesta kirjoitetaan käyttöohjeet</a:t>
            </a:r>
            <a:endParaRPr lang="en-GB" sz="36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5956" y="1760877"/>
            <a:ext cx="3577850" cy="48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7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APUKYSYMYKSET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1069848" y="197883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4000" dirty="0"/>
              <a:t>Mikä vaate olen?</a:t>
            </a:r>
          </a:p>
          <a:p>
            <a:r>
              <a:rPr lang="fi-FI" sz="4000" dirty="0"/>
              <a:t>Millainen olen ulkonäöltäni?</a:t>
            </a:r>
          </a:p>
          <a:p>
            <a:r>
              <a:rPr lang="fi-FI" sz="4000" dirty="0"/>
              <a:t>Missä minua käytetään?</a:t>
            </a:r>
          </a:p>
          <a:p>
            <a:r>
              <a:rPr lang="fi-FI" sz="4000" dirty="0"/>
              <a:t>Mikä minussa on erityistä?</a:t>
            </a:r>
          </a:p>
        </p:txBody>
      </p:sp>
    </p:spTree>
    <p:extLst>
      <p:ext uri="{BB962C8B-B14F-4D97-AF65-F5344CB8AC3E}">
        <p14:creationId xmlns:p14="http://schemas.microsoft.com/office/powerpoint/2010/main" val="183113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265692"/>
            <a:ext cx="5704439" cy="151159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3. tiedonhaku</a:t>
            </a:r>
            <a:br>
              <a:rPr lang="fi-FI" dirty="0" smtClean="0"/>
            </a:b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9848" y="1721506"/>
            <a:ext cx="4754880" cy="4128967"/>
          </a:xfrm>
        </p:spPr>
        <p:txBody>
          <a:bodyPr>
            <a:normAutofit fontScale="85000" lnSpcReduction="10000"/>
          </a:bodyPr>
          <a:lstStyle/>
          <a:p>
            <a:r>
              <a:rPr lang="fi-FI" sz="3200" dirty="0" smtClean="0"/>
              <a:t>Mediakysely</a:t>
            </a:r>
          </a:p>
          <a:p>
            <a:r>
              <a:rPr lang="fi-FI" sz="3200" dirty="0" smtClean="0"/>
              <a:t>Farkkujen historia –tehtävä (wikipediasta kehitelty teksti)</a:t>
            </a:r>
          </a:p>
          <a:p>
            <a:r>
              <a:rPr lang="fi-FI" sz="3200" dirty="0" smtClean="0"/>
              <a:t>Kuuma tuoli –tehtävä:</a:t>
            </a:r>
          </a:p>
          <a:p>
            <a:pPr lvl="1"/>
            <a:r>
              <a:rPr lang="fi-FI" sz="2400" dirty="0" smtClean="0"/>
              <a:t>Yksi oppilas istuu ”kuumaan tuoliin” ja vastaa kysymyksiin tekstistä, joita muut hänelle esittävät</a:t>
            </a:r>
          </a:p>
          <a:p>
            <a:r>
              <a:rPr lang="fi-FI" sz="3200" dirty="0" smtClean="0"/>
              <a:t>Tekstin näytteleminen –tehtävä: </a:t>
            </a:r>
          </a:p>
          <a:p>
            <a:pPr lvl="1"/>
            <a:r>
              <a:rPr lang="fi-FI" sz="2400" dirty="0" smtClean="0"/>
              <a:t>Näyttelijät ja äänet ovat eri oppilaita.</a:t>
            </a:r>
          </a:p>
          <a:p>
            <a:pPr marL="0" indent="0">
              <a:buNone/>
            </a:pPr>
            <a:endParaRPr lang="fi-FI" sz="3200" dirty="0" smtClean="0"/>
          </a:p>
          <a:p>
            <a:endParaRPr lang="fi-FI" sz="3600" dirty="0" smtClean="0"/>
          </a:p>
          <a:p>
            <a:endParaRPr lang="fi-FI" sz="3600" dirty="0" smtClean="0"/>
          </a:p>
          <a:p>
            <a:endParaRPr lang="fi-FI" sz="3600" dirty="0" smtClean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4287" y="1882608"/>
            <a:ext cx="3643011" cy="39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7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44620" cy="140856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4. Tiedonkäsittely ja soveltaminen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28587" y="2194561"/>
            <a:ext cx="5127514" cy="3977640"/>
          </a:xfrm>
        </p:spPr>
        <p:txBody>
          <a:bodyPr>
            <a:normAutofit fontScale="92500" lnSpcReduction="10000"/>
          </a:bodyPr>
          <a:lstStyle/>
          <a:p>
            <a:r>
              <a:rPr lang="fi-FI" sz="2800" dirty="0" err="1" smtClean="0"/>
              <a:t>Ippo-video</a:t>
            </a:r>
            <a:endParaRPr lang="fi-FI" sz="2800" dirty="0" smtClean="0"/>
          </a:p>
          <a:p>
            <a:r>
              <a:rPr lang="fi-FI" sz="2800" dirty="0" smtClean="0"/>
              <a:t>Numeroi </a:t>
            </a:r>
            <a:r>
              <a:rPr lang="fi-FI" sz="2800" dirty="0"/>
              <a:t>farkkujen </a:t>
            </a:r>
            <a:r>
              <a:rPr lang="fi-FI" sz="2800" dirty="0" smtClean="0"/>
              <a:t>kehityskulku luvuilla 1, 2 ja 3</a:t>
            </a:r>
            <a:endParaRPr lang="fi-FI" sz="2800" dirty="0"/>
          </a:p>
          <a:p>
            <a:r>
              <a:rPr lang="fi-FI" sz="2800" dirty="0"/>
              <a:t>Alleviivaa kolme pääkohtaa (mitä? kuka? milloin</a:t>
            </a:r>
            <a:r>
              <a:rPr lang="fi-FI" sz="2800" dirty="0" smtClean="0"/>
              <a:t>?)</a:t>
            </a:r>
          </a:p>
          <a:p>
            <a:r>
              <a:rPr lang="fi-FI" sz="2800" dirty="0" smtClean="0"/>
              <a:t>Kriittinen lukeminen (faktatieto, mielipide, johtopäätös</a:t>
            </a:r>
            <a:r>
              <a:rPr lang="fi-FI" sz="2800" dirty="0" smtClean="0"/>
              <a:t>)</a:t>
            </a:r>
          </a:p>
          <a:p>
            <a:r>
              <a:rPr lang="fi-FI" sz="2800" dirty="0" smtClean="0"/>
              <a:t>Voit käyttää tiedon tiivistämisessä ympyrä- </a:t>
            </a:r>
            <a:r>
              <a:rPr lang="fi-FI" sz="2800" smtClean="0"/>
              <a:t>tai puumallia</a:t>
            </a:r>
            <a:endParaRPr lang="fi-FI" sz="2800" dirty="0" smtClean="0"/>
          </a:p>
        </p:txBody>
      </p:sp>
      <p:pic>
        <p:nvPicPr>
          <p:cNvPr id="6" name="jeng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45499" y="2378161"/>
            <a:ext cx="3920899" cy="33371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442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065048" cy="1609344"/>
          </a:xfrm>
        </p:spPr>
        <p:txBody>
          <a:bodyPr/>
          <a:lstStyle/>
          <a:p>
            <a:r>
              <a:rPr lang="fi-FI" dirty="0" smtClean="0"/>
              <a:t>5. itsearviointi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Täydennä oppimispäiväkirja tämän oppimiskerran osalta.</a:t>
            </a:r>
          </a:p>
          <a:p>
            <a:pPr marL="0" indent="0">
              <a:buNone/>
            </a:pPr>
            <a:r>
              <a:rPr lang="fi-FI" sz="3200" dirty="0"/>
              <a:t>Pohdi ensi kerraksi, mikä on </a:t>
            </a:r>
            <a:r>
              <a:rPr lang="fi-FI" sz="3200" dirty="0" smtClean="0"/>
              <a:t>lempivärisi ja </a:t>
            </a:r>
            <a:r>
              <a:rPr lang="fi-FI" sz="3200" dirty="0"/>
              <a:t>valmistaudu esittelemään se muille (apukysymykset).</a:t>
            </a:r>
            <a:endParaRPr lang="en-GB" sz="3200" dirty="0"/>
          </a:p>
          <a:p>
            <a:endParaRPr lang="fi-FI" sz="32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9746" y="1773396"/>
            <a:ext cx="3612772" cy="481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1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Mukautettu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FC000"/>
      </a:hlink>
      <a:folHlink>
        <a:srgbClr val="96A9A9"/>
      </a:folHlink>
    </a:clrScheme>
    <a:fontScheme name="Puutyyppi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540</TotalTime>
  <Words>272</Words>
  <Application>Microsoft Office PowerPoint</Application>
  <PresentationFormat>Laajakuva</PresentationFormat>
  <Paragraphs>55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Bradley Hand Bold</vt:lpstr>
      <vt:lpstr>Rockwell</vt:lpstr>
      <vt:lpstr>Rockwell Condensed</vt:lpstr>
      <vt:lpstr>Wingdings</vt:lpstr>
      <vt:lpstr>Puutyyppi</vt:lpstr>
      <vt:lpstr>LUKU-IPPO HUUMORINTAJUINEN VAATE</vt:lpstr>
      <vt:lpstr>1. motivointi</vt:lpstr>
      <vt:lpstr>SoCrative</vt:lpstr>
      <vt:lpstr>Tavoitteet</vt:lpstr>
      <vt:lpstr>2. Arki ja elämä</vt:lpstr>
      <vt:lpstr>APUKYSYMYKSET</vt:lpstr>
      <vt:lpstr>3. tiedonhaku </vt:lpstr>
      <vt:lpstr>4. Tiedonkäsittely ja soveltaminen</vt:lpstr>
      <vt:lpstr>5. itsearviointi</vt:lpstr>
      <vt:lpstr>6. Toimintakulttuurin arviointi</vt:lpstr>
      <vt:lpstr>Tarinakortti: Lisätehtävä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Innokas harrastus</dc:title>
  <dc:creator>Salla Venalainen</dc:creator>
  <cp:lastModifiedBy>Venäläinen Salla</cp:lastModifiedBy>
  <cp:revision>77</cp:revision>
  <dcterms:created xsi:type="dcterms:W3CDTF">2015-12-18T08:57:57Z</dcterms:created>
  <dcterms:modified xsi:type="dcterms:W3CDTF">2017-10-16T12:17:47Z</dcterms:modified>
</cp:coreProperties>
</file>