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4"/>
  </p:sldMasterIdLst>
  <p:sldIdLst>
    <p:sldId id="256" r:id="rId5"/>
    <p:sldId id="257" r:id="rId6"/>
    <p:sldId id="259" r:id="rId7"/>
    <p:sldId id="264" r:id="rId8"/>
    <p:sldId id="266" r:id="rId9"/>
    <p:sldId id="268" r:id="rId10"/>
    <p:sldId id="260" r:id="rId11"/>
    <p:sldId id="269" r:id="rId12"/>
    <p:sldId id="270" r:id="rId13"/>
    <p:sldId id="263" r:id="rId14"/>
    <p:sldId id="262"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7" autoAdjust="0"/>
    <p:restoredTop sz="94660"/>
  </p:normalViewPr>
  <p:slideViewPr>
    <p:cSldViewPr snapToGrid="0">
      <p:cViewPr varScale="1">
        <p:scale>
          <a:sx n="67" d="100"/>
          <a:sy n="67" d="100"/>
        </p:scale>
        <p:origin x="6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385833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141414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302608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405868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901207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168217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3520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02584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957351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34000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758026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10/4/2023</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864597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10/4/2023</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1805717562"/>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0" r:id="rId6"/>
    <p:sldLayoutId id="2147483675" r:id="rId7"/>
    <p:sldLayoutId id="2147483676" r:id="rId8"/>
    <p:sldLayoutId id="2147483677" r:id="rId9"/>
    <p:sldLayoutId id="2147483678" r:id="rId10"/>
    <p:sldLayoutId id="2147483679" r:id="rId11"/>
    <p:sldLayoutId id="2147483681"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kielikompassi.jyu.fi/puheviestinta/tietomajakka/maja_perusteita.s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F187B58-3857-4454-9C70-EFB475976F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Värikäs lamppu liike toiminnan kuvakkeet">
            <a:extLst>
              <a:ext uri="{FF2B5EF4-FFF2-40B4-BE49-F238E27FC236}">
                <a16:creationId xmlns:a16="http://schemas.microsoft.com/office/drawing/2014/main" id="{76524F67-9111-D09C-2836-9AB347E3B88E}"/>
              </a:ext>
            </a:extLst>
          </p:cNvPr>
          <p:cNvPicPr>
            <a:picLocks noChangeAspect="1"/>
          </p:cNvPicPr>
          <p:nvPr/>
        </p:nvPicPr>
        <p:blipFill rotWithShape="1">
          <a:blip r:embed="rId2"/>
          <a:srcRect t="11465" b="8178"/>
          <a:stretch/>
        </p:blipFill>
        <p:spPr>
          <a:xfrm>
            <a:off x="20" y="10"/>
            <a:ext cx="12191980" cy="6857990"/>
          </a:xfrm>
          <a:prstGeom prst="rect">
            <a:avLst/>
          </a:prstGeom>
        </p:spPr>
      </p:pic>
      <p:sp>
        <p:nvSpPr>
          <p:cNvPr id="11" name="Freeform: Shape 10">
            <a:extLst>
              <a:ext uri="{FF2B5EF4-FFF2-40B4-BE49-F238E27FC236}">
                <a16:creationId xmlns:a16="http://schemas.microsoft.com/office/drawing/2014/main" id="{4C5418A4-3935-49EA-B51C-5DDCBFAA39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8056" y="2813365"/>
            <a:ext cx="7450687" cy="3406460"/>
          </a:xfrm>
          <a:custGeom>
            <a:avLst/>
            <a:gdLst>
              <a:gd name="connsiteX0" fmla="*/ 6457914 w 7450687"/>
              <a:gd name="connsiteY0" fmla="*/ 0 h 3406460"/>
              <a:gd name="connsiteX1" fmla="*/ 6844288 w 7450687"/>
              <a:gd name="connsiteY1" fmla="*/ 233492 h 3406460"/>
              <a:gd name="connsiteX2" fmla="*/ 7386323 w 7450687"/>
              <a:gd name="connsiteY2" fmla="*/ 717155 h 3406460"/>
              <a:gd name="connsiteX3" fmla="*/ 7430798 w 7450687"/>
              <a:gd name="connsiteY3" fmla="*/ 1809564 h 3406460"/>
              <a:gd name="connsiteX4" fmla="*/ 7013848 w 7450687"/>
              <a:gd name="connsiteY4" fmla="*/ 3104890 h 3406460"/>
              <a:gd name="connsiteX5" fmla="*/ 6569101 w 7450687"/>
              <a:gd name="connsiteY5" fmla="*/ 3402314 h 3406460"/>
              <a:gd name="connsiteX6" fmla="*/ 3683807 w 7450687"/>
              <a:gd name="connsiteY6" fmla="*/ 3341162 h 3406460"/>
              <a:gd name="connsiteX7" fmla="*/ 1704683 w 7450687"/>
              <a:gd name="connsiteY7" fmla="*/ 2860279 h 3406460"/>
              <a:gd name="connsiteX8" fmla="*/ 2010446 w 7450687"/>
              <a:gd name="connsiteY8" fmla="*/ 2801907 h 3406460"/>
              <a:gd name="connsiteX9" fmla="*/ 1273834 w 7450687"/>
              <a:gd name="connsiteY9" fmla="*/ 2674041 h 3406460"/>
              <a:gd name="connsiteX10" fmla="*/ 1315530 w 7450687"/>
              <a:gd name="connsiteY10" fmla="*/ 2657363 h 3406460"/>
              <a:gd name="connsiteX11" fmla="*/ 1234919 w 7450687"/>
              <a:gd name="connsiteY11" fmla="*/ 2590651 h 3406460"/>
              <a:gd name="connsiteX12" fmla="*/ 904138 w 7450687"/>
              <a:gd name="connsiteY12" fmla="*/ 2485024 h 3406460"/>
              <a:gd name="connsiteX13" fmla="*/ 1315530 w 7450687"/>
              <a:gd name="connsiteY13" fmla="*/ 2307126 h 3406460"/>
              <a:gd name="connsiteX14" fmla="*/ 851326 w 7450687"/>
              <a:gd name="connsiteY14" fmla="*/ 2065294 h 3406460"/>
              <a:gd name="connsiteX15" fmla="*/ 615053 w 7450687"/>
              <a:gd name="connsiteY15" fmla="*/ 2006921 h 3406460"/>
              <a:gd name="connsiteX16" fmla="*/ 1393361 w 7450687"/>
              <a:gd name="connsiteY16" fmla="*/ 1703937 h 3406460"/>
              <a:gd name="connsiteX17" fmla="*/ 131391 w 7450687"/>
              <a:gd name="connsiteY17" fmla="*/ 1553835 h 3406460"/>
              <a:gd name="connsiteX18" fmla="*/ 234239 w 7450687"/>
              <a:gd name="connsiteY18" fmla="*/ 1492682 h 3406460"/>
              <a:gd name="connsiteX19" fmla="*/ 1018105 w 7450687"/>
              <a:gd name="connsiteY19" fmla="*/ 1509360 h 3406460"/>
              <a:gd name="connsiteX20" fmla="*/ 1148750 w 7450687"/>
              <a:gd name="connsiteY20" fmla="*/ 1462106 h 3406460"/>
              <a:gd name="connsiteX21" fmla="*/ 1018105 w 7450687"/>
              <a:gd name="connsiteY21" fmla="*/ 1387055 h 3406460"/>
              <a:gd name="connsiteX22" fmla="*/ 509426 w 7450687"/>
              <a:gd name="connsiteY22" fmla="*/ 1331461 h 3406460"/>
              <a:gd name="connsiteX23" fmla="*/ 376002 w 7450687"/>
              <a:gd name="connsiteY23" fmla="*/ 1206376 h 3406460"/>
              <a:gd name="connsiteX24" fmla="*/ 150849 w 7450687"/>
              <a:gd name="connsiteY24" fmla="*/ 1061833 h 3406460"/>
              <a:gd name="connsiteX25" fmla="*/ 306510 w 7450687"/>
              <a:gd name="connsiteY25" fmla="*/ 942308 h 3406460"/>
              <a:gd name="connsiteX26" fmla="*/ 53560 w 7450687"/>
              <a:gd name="connsiteY26" fmla="*/ 764409 h 3406460"/>
              <a:gd name="connsiteX27" fmla="*/ 125832 w 7450687"/>
              <a:gd name="connsiteY27" fmla="*/ 530917 h 3406460"/>
              <a:gd name="connsiteX28" fmla="*/ 551121 w 7450687"/>
              <a:gd name="connsiteY28" fmla="*/ 475324 h 3406460"/>
              <a:gd name="connsiteX29" fmla="*/ 1120952 w 7450687"/>
              <a:gd name="connsiteY29" fmla="*/ 394713 h 3406460"/>
              <a:gd name="connsiteX30" fmla="*/ 1693564 w 7450687"/>
              <a:gd name="connsiteY30" fmla="*/ 325221 h 3406460"/>
              <a:gd name="connsiteX31" fmla="*/ 2266175 w 7450687"/>
              <a:gd name="connsiteY31" fmla="*/ 325221 h 3406460"/>
              <a:gd name="connsiteX32" fmla="*/ 2430177 w 7450687"/>
              <a:gd name="connsiteY32" fmla="*/ 330781 h 3406460"/>
              <a:gd name="connsiteX33" fmla="*/ 2432956 w 7450687"/>
              <a:gd name="connsiteY33" fmla="*/ 330781 h 3406460"/>
              <a:gd name="connsiteX34" fmla="*/ 3144551 w 7450687"/>
              <a:gd name="connsiteY34" fmla="*/ 355798 h 3406460"/>
              <a:gd name="connsiteX35" fmla="*/ 3408619 w 7450687"/>
              <a:gd name="connsiteY35" fmla="*/ 358577 h 3406460"/>
              <a:gd name="connsiteX36" fmla="*/ 3981231 w 7450687"/>
              <a:gd name="connsiteY36" fmla="*/ 361357 h 3406460"/>
              <a:gd name="connsiteX37" fmla="*/ 4551063 w 7450687"/>
              <a:gd name="connsiteY37" fmla="*/ 350238 h 3406460"/>
              <a:gd name="connsiteX38" fmla="*/ 5129233 w 7450687"/>
              <a:gd name="connsiteY38" fmla="*/ 316882 h 3406460"/>
              <a:gd name="connsiteX39" fmla="*/ 5699065 w 7450687"/>
              <a:gd name="connsiteY39" fmla="*/ 272407 h 3406460"/>
              <a:gd name="connsiteX40" fmla="*/ 6063202 w 7450687"/>
              <a:gd name="connsiteY40" fmla="*/ 172339 h 3406460"/>
              <a:gd name="connsiteX41" fmla="*/ 6457914 w 7450687"/>
              <a:gd name="connsiteY41" fmla="*/ 0 h 3406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450687" h="3406460">
                <a:moveTo>
                  <a:pt x="6457914" y="0"/>
                </a:moveTo>
                <a:cubicBezTo>
                  <a:pt x="6560763" y="125085"/>
                  <a:pt x="6713644" y="161221"/>
                  <a:pt x="6844288" y="233492"/>
                </a:cubicBezTo>
                <a:cubicBezTo>
                  <a:pt x="6972153" y="289086"/>
                  <a:pt x="7336289" y="611527"/>
                  <a:pt x="7386323" y="717155"/>
                </a:cubicBezTo>
                <a:cubicBezTo>
                  <a:pt x="7475273" y="900613"/>
                  <a:pt x="7453035" y="1573293"/>
                  <a:pt x="7430798" y="1809564"/>
                </a:cubicBezTo>
                <a:cubicBezTo>
                  <a:pt x="7347408" y="2398855"/>
                  <a:pt x="7041645" y="3077093"/>
                  <a:pt x="7013848" y="3104890"/>
                </a:cubicBezTo>
                <a:cubicBezTo>
                  <a:pt x="6924899" y="3085432"/>
                  <a:pt x="6721983" y="3391196"/>
                  <a:pt x="6569101" y="3402314"/>
                </a:cubicBezTo>
                <a:cubicBezTo>
                  <a:pt x="6407881" y="3413434"/>
                  <a:pt x="4039604" y="3405095"/>
                  <a:pt x="3683807" y="3341162"/>
                </a:cubicBezTo>
                <a:cubicBezTo>
                  <a:pt x="1749158" y="2988144"/>
                  <a:pt x="1704683" y="2860279"/>
                  <a:pt x="1704683" y="2860279"/>
                </a:cubicBezTo>
                <a:cubicBezTo>
                  <a:pt x="1704683" y="2860279"/>
                  <a:pt x="1910378" y="2835262"/>
                  <a:pt x="2010446" y="2801907"/>
                </a:cubicBezTo>
                <a:cubicBezTo>
                  <a:pt x="1865904" y="2799126"/>
                  <a:pt x="1296072" y="2693500"/>
                  <a:pt x="1273834" y="2674041"/>
                </a:cubicBezTo>
                <a:cubicBezTo>
                  <a:pt x="1284954" y="2668482"/>
                  <a:pt x="1301632" y="2662923"/>
                  <a:pt x="1315530" y="2657363"/>
                </a:cubicBezTo>
                <a:cubicBezTo>
                  <a:pt x="1284954" y="2640686"/>
                  <a:pt x="1259936" y="2621228"/>
                  <a:pt x="1234919" y="2590651"/>
                </a:cubicBezTo>
                <a:cubicBezTo>
                  <a:pt x="1154309" y="2487804"/>
                  <a:pt x="1018105" y="2523940"/>
                  <a:pt x="904138" y="2485024"/>
                </a:cubicBezTo>
                <a:cubicBezTo>
                  <a:pt x="976410" y="2268210"/>
                  <a:pt x="1168208" y="2348820"/>
                  <a:pt x="1315530" y="2307126"/>
                </a:cubicBezTo>
                <a:cubicBezTo>
                  <a:pt x="929156" y="2179260"/>
                  <a:pt x="1004207" y="2112548"/>
                  <a:pt x="851326" y="2065294"/>
                </a:cubicBezTo>
                <a:cubicBezTo>
                  <a:pt x="659528" y="2006921"/>
                  <a:pt x="615053" y="2006921"/>
                  <a:pt x="615053" y="2006921"/>
                </a:cubicBezTo>
                <a:cubicBezTo>
                  <a:pt x="840206" y="1829023"/>
                  <a:pt x="1109834" y="2020820"/>
                  <a:pt x="1393361" y="1703937"/>
                </a:cubicBezTo>
                <a:cubicBezTo>
                  <a:pt x="1120952" y="1659463"/>
                  <a:pt x="306510" y="1637225"/>
                  <a:pt x="131391" y="1553835"/>
                </a:cubicBezTo>
                <a:cubicBezTo>
                  <a:pt x="198103" y="1584411"/>
                  <a:pt x="203663" y="1492682"/>
                  <a:pt x="234239" y="1492682"/>
                </a:cubicBezTo>
                <a:cubicBezTo>
                  <a:pt x="492748" y="1489903"/>
                  <a:pt x="756816" y="1542717"/>
                  <a:pt x="1018105" y="1509360"/>
                </a:cubicBezTo>
                <a:cubicBezTo>
                  <a:pt x="1065359" y="1506581"/>
                  <a:pt x="1140411" y="1531597"/>
                  <a:pt x="1148750" y="1462106"/>
                </a:cubicBezTo>
                <a:cubicBezTo>
                  <a:pt x="1157088" y="1375936"/>
                  <a:pt x="1059800" y="1395394"/>
                  <a:pt x="1018105" y="1387055"/>
                </a:cubicBezTo>
                <a:cubicBezTo>
                  <a:pt x="848545" y="1359258"/>
                  <a:pt x="681766" y="1348140"/>
                  <a:pt x="509426" y="1331461"/>
                </a:cubicBezTo>
                <a:cubicBezTo>
                  <a:pt x="437155" y="1323122"/>
                  <a:pt x="348206" y="1339800"/>
                  <a:pt x="376002" y="1206376"/>
                </a:cubicBezTo>
                <a:cubicBezTo>
                  <a:pt x="353764" y="1078512"/>
                  <a:pt x="220341" y="1122986"/>
                  <a:pt x="150849" y="1061833"/>
                </a:cubicBezTo>
                <a:cubicBezTo>
                  <a:pt x="184205" y="989562"/>
                  <a:pt x="278714" y="1039597"/>
                  <a:pt x="306510" y="942308"/>
                </a:cubicBezTo>
                <a:cubicBezTo>
                  <a:pt x="173086" y="972884"/>
                  <a:pt x="186985" y="761630"/>
                  <a:pt x="53560" y="764409"/>
                </a:cubicBezTo>
                <a:cubicBezTo>
                  <a:pt x="-57626" y="639324"/>
                  <a:pt x="22984" y="578171"/>
                  <a:pt x="125832" y="530917"/>
                </a:cubicBezTo>
                <a:cubicBezTo>
                  <a:pt x="259256" y="472544"/>
                  <a:pt x="406578" y="486442"/>
                  <a:pt x="551121" y="475324"/>
                </a:cubicBezTo>
                <a:cubicBezTo>
                  <a:pt x="742919" y="450306"/>
                  <a:pt x="926376" y="391934"/>
                  <a:pt x="1120952" y="394713"/>
                </a:cubicBezTo>
                <a:cubicBezTo>
                  <a:pt x="1304411" y="336340"/>
                  <a:pt x="1507326" y="400272"/>
                  <a:pt x="1693564" y="325221"/>
                </a:cubicBezTo>
                <a:cubicBezTo>
                  <a:pt x="1882582" y="325221"/>
                  <a:pt x="2074379" y="325221"/>
                  <a:pt x="2266175" y="325221"/>
                </a:cubicBezTo>
                <a:cubicBezTo>
                  <a:pt x="2321770" y="328001"/>
                  <a:pt x="2374582" y="328001"/>
                  <a:pt x="2430177" y="330781"/>
                </a:cubicBezTo>
                <a:cubicBezTo>
                  <a:pt x="2430177" y="330781"/>
                  <a:pt x="2432956" y="330781"/>
                  <a:pt x="2432956" y="330781"/>
                </a:cubicBezTo>
                <a:cubicBezTo>
                  <a:pt x="2672008" y="339120"/>
                  <a:pt x="2908279" y="344679"/>
                  <a:pt x="3144551" y="355798"/>
                </a:cubicBezTo>
                <a:cubicBezTo>
                  <a:pt x="3233500" y="355798"/>
                  <a:pt x="3319670" y="358577"/>
                  <a:pt x="3408619" y="358577"/>
                </a:cubicBezTo>
                <a:cubicBezTo>
                  <a:pt x="3597637" y="372475"/>
                  <a:pt x="3789434" y="380814"/>
                  <a:pt x="3981231" y="361357"/>
                </a:cubicBezTo>
                <a:cubicBezTo>
                  <a:pt x="4173028" y="378035"/>
                  <a:pt x="4359266" y="366917"/>
                  <a:pt x="4551063" y="350238"/>
                </a:cubicBezTo>
                <a:cubicBezTo>
                  <a:pt x="4745639" y="369696"/>
                  <a:pt x="4937437" y="341899"/>
                  <a:pt x="5129233" y="316882"/>
                </a:cubicBezTo>
                <a:cubicBezTo>
                  <a:pt x="5321031" y="328001"/>
                  <a:pt x="5512828" y="328001"/>
                  <a:pt x="5699065" y="272407"/>
                </a:cubicBezTo>
                <a:cubicBezTo>
                  <a:pt x="5840829" y="333560"/>
                  <a:pt x="5910321" y="133424"/>
                  <a:pt x="6063202" y="172339"/>
                </a:cubicBezTo>
                <a:cubicBezTo>
                  <a:pt x="6216084" y="214035"/>
                  <a:pt x="6324491" y="55593"/>
                  <a:pt x="6457914" y="0"/>
                </a:cubicBezTo>
                <a:close/>
              </a:path>
            </a:pathLst>
          </a:custGeom>
          <a:solidFill>
            <a:schemeClr val="bg1">
              <a:alpha val="8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Otsikko 1">
            <a:extLst>
              <a:ext uri="{FF2B5EF4-FFF2-40B4-BE49-F238E27FC236}">
                <a16:creationId xmlns:a16="http://schemas.microsoft.com/office/drawing/2014/main" id="{A0C8B2FE-EB52-C1B5-5811-C0A41B857497}"/>
              </a:ext>
            </a:extLst>
          </p:cNvPr>
          <p:cNvSpPr>
            <a:spLocks noGrp="1"/>
          </p:cNvSpPr>
          <p:nvPr>
            <p:ph type="ctrTitle"/>
          </p:nvPr>
        </p:nvSpPr>
        <p:spPr>
          <a:xfrm>
            <a:off x="6438986" y="3547277"/>
            <a:ext cx="4452181" cy="1341624"/>
          </a:xfrm>
        </p:spPr>
        <p:txBody>
          <a:bodyPr anchor="b">
            <a:normAutofit/>
          </a:bodyPr>
          <a:lstStyle/>
          <a:p>
            <a:r>
              <a:rPr lang="fi-FI" sz="4000" dirty="0"/>
              <a:t>Asiantuntijan viestintätaidot</a:t>
            </a:r>
          </a:p>
        </p:txBody>
      </p:sp>
      <p:sp>
        <p:nvSpPr>
          <p:cNvPr id="3" name="Alaotsikko 2">
            <a:extLst>
              <a:ext uri="{FF2B5EF4-FFF2-40B4-BE49-F238E27FC236}">
                <a16:creationId xmlns:a16="http://schemas.microsoft.com/office/drawing/2014/main" id="{A1C29C1B-C359-5847-18DF-8C4875884291}"/>
              </a:ext>
            </a:extLst>
          </p:cNvPr>
          <p:cNvSpPr>
            <a:spLocks noGrp="1"/>
          </p:cNvSpPr>
          <p:nvPr>
            <p:ph type="subTitle" idx="1"/>
          </p:nvPr>
        </p:nvSpPr>
        <p:spPr>
          <a:xfrm>
            <a:off x="6565110" y="4945656"/>
            <a:ext cx="3957144" cy="646785"/>
          </a:xfrm>
        </p:spPr>
        <p:txBody>
          <a:bodyPr>
            <a:normAutofit/>
          </a:bodyPr>
          <a:lstStyle/>
          <a:p>
            <a:r>
              <a:rPr lang="fi-FI" sz="2000" dirty="0"/>
              <a:t>LUENNOT v: Esiintymistaidot</a:t>
            </a:r>
          </a:p>
        </p:txBody>
      </p:sp>
    </p:spTree>
    <p:extLst>
      <p:ext uri="{BB962C8B-B14F-4D97-AF65-F5344CB8AC3E}">
        <p14:creationId xmlns:p14="http://schemas.microsoft.com/office/powerpoint/2010/main" val="528367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0565B1-FE9A-FF32-F49A-093F37B609AD}"/>
              </a:ext>
            </a:extLst>
          </p:cNvPr>
          <p:cNvSpPr>
            <a:spLocks noGrp="1"/>
          </p:cNvSpPr>
          <p:nvPr>
            <p:ph type="title"/>
          </p:nvPr>
        </p:nvSpPr>
        <p:spPr>
          <a:xfrm>
            <a:off x="838200" y="365126"/>
            <a:ext cx="10515600" cy="1206500"/>
          </a:xfrm>
        </p:spPr>
        <p:txBody>
          <a:bodyPr/>
          <a:lstStyle/>
          <a:p>
            <a:r>
              <a:rPr lang="fi-FI" dirty="0"/>
              <a:t>Esiintymisharjoitus II</a:t>
            </a:r>
          </a:p>
        </p:txBody>
      </p:sp>
      <p:sp>
        <p:nvSpPr>
          <p:cNvPr id="3" name="Sisällön paikkamerkki 2">
            <a:extLst>
              <a:ext uri="{FF2B5EF4-FFF2-40B4-BE49-F238E27FC236}">
                <a16:creationId xmlns:a16="http://schemas.microsoft.com/office/drawing/2014/main" id="{8C57D30B-5E45-4028-1713-B3F1E3424556}"/>
              </a:ext>
            </a:extLst>
          </p:cNvPr>
          <p:cNvSpPr>
            <a:spLocks noGrp="1"/>
          </p:cNvSpPr>
          <p:nvPr>
            <p:ph idx="1"/>
          </p:nvPr>
        </p:nvSpPr>
        <p:spPr>
          <a:xfrm>
            <a:off x="838200" y="1447800"/>
            <a:ext cx="6477000" cy="5114925"/>
          </a:xfrm>
        </p:spPr>
        <p:txBody>
          <a:bodyPr>
            <a:normAutofit fontScale="85000" lnSpcReduction="10000"/>
          </a:bodyPr>
          <a:lstStyle/>
          <a:p>
            <a:pPr>
              <a:lnSpc>
                <a:spcPct val="170000"/>
              </a:lnSpc>
            </a:pPr>
            <a:r>
              <a:rPr lang="fi-FI" dirty="0"/>
              <a:t>Harjoitellaan luokan edessä seisomista ja katseen alla olemista (noin 4 henkilön ryhmissä)</a:t>
            </a:r>
          </a:p>
          <a:p>
            <a:pPr lvl="1">
              <a:lnSpc>
                <a:spcPct val="170000"/>
              </a:lnSpc>
            </a:pPr>
            <a:r>
              <a:rPr lang="fi-FI" dirty="0"/>
              <a:t>Kehittäkää täysin hatusta heitetty idea tai keksintö, jonka esittelette muille. Idea saa olla kuinka humoristinen tahansa. Pitäkää muiden edessä hyvin lyhyt mainospuhe ideasta ja jakakaa jokaiselle jotakin sanottavaa. Olkaa mahdollisimman innoissanne ideastanne!</a:t>
            </a:r>
          </a:p>
          <a:p>
            <a:endParaRPr lang="fi-FI" dirty="0"/>
          </a:p>
        </p:txBody>
      </p:sp>
      <p:sp>
        <p:nvSpPr>
          <p:cNvPr id="4" name="Ellipsi 3">
            <a:extLst>
              <a:ext uri="{FF2B5EF4-FFF2-40B4-BE49-F238E27FC236}">
                <a16:creationId xmlns:a16="http://schemas.microsoft.com/office/drawing/2014/main" id="{545CADCF-6D7D-C639-AB32-431DB6B033C9}"/>
              </a:ext>
            </a:extLst>
          </p:cNvPr>
          <p:cNvSpPr/>
          <p:nvPr/>
        </p:nvSpPr>
        <p:spPr>
          <a:xfrm>
            <a:off x="7543800" y="295275"/>
            <a:ext cx="4318000" cy="633666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i-FI" sz="2000" i="1" dirty="0"/>
              <a:t>MALLI:</a:t>
            </a:r>
          </a:p>
          <a:p>
            <a:pPr algn="ctr"/>
            <a:r>
              <a:rPr lang="fi-FI" sz="2000" i="1" dirty="0"/>
              <a:t>A: Hyvät kurssilaiset, nyt se on täällä! Olemme kehittäneet upouuden keksinnön!</a:t>
            </a:r>
          </a:p>
          <a:p>
            <a:pPr algn="ctr"/>
            <a:r>
              <a:rPr lang="fi-FI" sz="2000" i="1" dirty="0"/>
              <a:t>B: Näinhän se on. Ja mitäkö keksintömme tekee?</a:t>
            </a:r>
          </a:p>
          <a:p>
            <a:pPr algn="ctr"/>
            <a:r>
              <a:rPr lang="fi-FI" sz="2000" i="1" dirty="0"/>
              <a:t>C: Keksintömme on </a:t>
            </a:r>
            <a:r>
              <a:rPr lang="fi-FI" sz="2000" i="1" dirty="0" err="1"/>
              <a:t>Opparimasiina</a:t>
            </a:r>
            <a:r>
              <a:rPr lang="fi-FI" sz="2000" i="1" dirty="0"/>
              <a:t> 2.0, joka säästää sinut koko kirjoittamisvaivalta!</a:t>
            </a:r>
          </a:p>
          <a:p>
            <a:pPr algn="ctr"/>
            <a:r>
              <a:rPr lang="fi-FI" sz="2000" i="1" dirty="0"/>
              <a:t>D: Ota meihin </a:t>
            </a:r>
            <a:r>
              <a:rPr lang="fi-FI" sz="2000" i="1" dirty="0" err="1"/>
              <a:t>yhteytttä</a:t>
            </a:r>
            <a:r>
              <a:rPr lang="fi-FI" sz="2000" i="1" dirty="0"/>
              <a:t> ja testaa ensimmäisenä </a:t>
            </a:r>
            <a:r>
              <a:rPr lang="fi-FI" sz="2000" i="1" dirty="0" err="1"/>
              <a:t>Opparimasiina</a:t>
            </a:r>
            <a:r>
              <a:rPr lang="fi-FI" sz="2000" i="1" dirty="0"/>
              <a:t> 2.0! </a:t>
            </a:r>
          </a:p>
        </p:txBody>
      </p:sp>
    </p:spTree>
    <p:extLst>
      <p:ext uri="{BB962C8B-B14F-4D97-AF65-F5344CB8AC3E}">
        <p14:creationId xmlns:p14="http://schemas.microsoft.com/office/powerpoint/2010/main" val="731121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0565B1-FE9A-FF32-F49A-093F37B609AD}"/>
              </a:ext>
            </a:extLst>
          </p:cNvPr>
          <p:cNvSpPr>
            <a:spLocks noGrp="1"/>
          </p:cNvSpPr>
          <p:nvPr>
            <p:ph type="title"/>
          </p:nvPr>
        </p:nvSpPr>
        <p:spPr/>
        <p:txBody>
          <a:bodyPr/>
          <a:lstStyle/>
          <a:p>
            <a:r>
              <a:rPr lang="fi-FI"/>
              <a:t>LÄHTEET</a:t>
            </a:r>
            <a:endParaRPr lang="fi-FI" dirty="0"/>
          </a:p>
        </p:txBody>
      </p:sp>
      <p:sp>
        <p:nvSpPr>
          <p:cNvPr id="3" name="Sisällön paikkamerkki 2">
            <a:extLst>
              <a:ext uri="{FF2B5EF4-FFF2-40B4-BE49-F238E27FC236}">
                <a16:creationId xmlns:a16="http://schemas.microsoft.com/office/drawing/2014/main" id="{8C57D30B-5E45-4028-1713-B3F1E3424556}"/>
              </a:ext>
            </a:extLst>
          </p:cNvPr>
          <p:cNvSpPr>
            <a:spLocks noGrp="1"/>
          </p:cNvSpPr>
          <p:nvPr>
            <p:ph idx="1"/>
          </p:nvPr>
        </p:nvSpPr>
        <p:spPr>
          <a:xfrm>
            <a:off x="838200" y="1476375"/>
            <a:ext cx="10515600" cy="4695825"/>
          </a:xfrm>
        </p:spPr>
        <p:txBody>
          <a:bodyPr>
            <a:normAutofit fontScale="92500"/>
          </a:bodyPr>
          <a:lstStyle/>
          <a:p>
            <a:pPr>
              <a:lnSpc>
                <a:spcPct val="150000"/>
              </a:lnSpc>
            </a:pPr>
            <a:r>
              <a:rPr lang="fi-FI" dirty="0"/>
              <a:t>Andersson, S. Kylänpää, E. 2002. Käytännön puheviestintä. Jyväskylä: Gummerus.</a:t>
            </a:r>
          </a:p>
          <a:p>
            <a:pPr>
              <a:lnSpc>
                <a:spcPct val="150000"/>
              </a:lnSpc>
            </a:pPr>
            <a:r>
              <a:rPr lang="fi-FI" dirty="0"/>
              <a:t>Kunelius, R. 2009.Viestinnän vallassa. 5. painos. Helsinki: WSOY.</a:t>
            </a:r>
          </a:p>
          <a:p>
            <a:pPr>
              <a:lnSpc>
                <a:spcPct val="150000"/>
              </a:lnSpc>
            </a:pPr>
            <a:r>
              <a:rPr lang="fi-FI" dirty="0"/>
              <a:t>Jyväskylän yliopisto. Kielikompassi</a:t>
            </a:r>
            <a:r>
              <a:rPr lang="fi-FI"/>
              <a:t>: Esiintyminen. </a:t>
            </a:r>
            <a:r>
              <a:rPr lang="fi-FI" dirty="0"/>
              <a:t>Viitattu: 28.8.2023. Saatavissa: </a:t>
            </a:r>
            <a:r>
              <a:rPr lang="fi-FI" dirty="0">
                <a:hlinkClick r:id="rId2"/>
              </a:rPr>
              <a:t>https://kielikompassi.jyu.fi/puheviestinta/tietomajakka/maja_perusteita.shtml</a:t>
            </a:r>
            <a:endParaRPr lang="fi-FI" dirty="0"/>
          </a:p>
          <a:p>
            <a:pPr>
              <a:lnSpc>
                <a:spcPct val="150000"/>
              </a:lnSpc>
            </a:pPr>
            <a:endParaRPr lang="fi-FI" dirty="0"/>
          </a:p>
        </p:txBody>
      </p:sp>
    </p:spTree>
    <p:extLst>
      <p:ext uri="{BB962C8B-B14F-4D97-AF65-F5344CB8AC3E}">
        <p14:creationId xmlns:p14="http://schemas.microsoft.com/office/powerpoint/2010/main" val="1024220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F03AFA-27B4-A211-DA1B-6E692242743A}"/>
              </a:ext>
            </a:extLst>
          </p:cNvPr>
          <p:cNvSpPr>
            <a:spLocks noGrp="1"/>
          </p:cNvSpPr>
          <p:nvPr>
            <p:ph type="title"/>
          </p:nvPr>
        </p:nvSpPr>
        <p:spPr/>
        <p:txBody>
          <a:bodyPr/>
          <a:lstStyle/>
          <a:p>
            <a:r>
              <a:rPr lang="fi-FI" dirty="0"/>
              <a:t>Esiintymistaidot</a:t>
            </a:r>
          </a:p>
        </p:txBody>
      </p:sp>
      <p:sp>
        <p:nvSpPr>
          <p:cNvPr id="3" name="Sisällön paikkamerkki 2">
            <a:extLst>
              <a:ext uri="{FF2B5EF4-FFF2-40B4-BE49-F238E27FC236}">
                <a16:creationId xmlns:a16="http://schemas.microsoft.com/office/drawing/2014/main" id="{0456681A-B9F2-E24F-93E7-68B8D505C3D6}"/>
              </a:ext>
            </a:extLst>
          </p:cNvPr>
          <p:cNvSpPr>
            <a:spLocks noGrp="1"/>
          </p:cNvSpPr>
          <p:nvPr>
            <p:ph idx="1"/>
          </p:nvPr>
        </p:nvSpPr>
        <p:spPr>
          <a:xfrm>
            <a:off x="838200" y="1438275"/>
            <a:ext cx="10515600" cy="4733925"/>
          </a:xfrm>
        </p:spPr>
        <p:txBody>
          <a:bodyPr/>
          <a:lstStyle/>
          <a:p>
            <a:pPr>
              <a:lnSpc>
                <a:spcPct val="150000"/>
              </a:lnSpc>
            </a:pPr>
            <a:r>
              <a:rPr lang="fi-FI" sz="2400" dirty="0"/>
              <a:t>Mieti omia esiintymistaitojasi? Millaisissa asioissa olet hyvä? Missä tarvitset vielä harjoitusta?</a:t>
            </a:r>
          </a:p>
          <a:p>
            <a:pPr>
              <a:lnSpc>
                <a:spcPct val="150000"/>
              </a:lnSpc>
            </a:pPr>
            <a:r>
              <a:rPr lang="fi-FI" sz="2400" dirty="0"/>
              <a:t>Kirjoita </a:t>
            </a:r>
            <a:r>
              <a:rPr lang="fi-FI" sz="2400" dirty="0" err="1"/>
              <a:t>Padletiin</a:t>
            </a:r>
            <a:r>
              <a:rPr lang="fi-FI" sz="2400" dirty="0"/>
              <a:t> omat vahvuutesi ja heikkoutesi esiintyjänä. (Muista, että kaikilla on molempia.) Kirjoita kumpikin postaus omanaan. Voit tehdä useampiakin postauksia.</a:t>
            </a:r>
          </a:p>
          <a:p>
            <a:endParaRPr lang="fi-FI" dirty="0"/>
          </a:p>
        </p:txBody>
      </p:sp>
    </p:spTree>
    <p:extLst>
      <p:ext uri="{BB962C8B-B14F-4D97-AF65-F5344CB8AC3E}">
        <p14:creationId xmlns:p14="http://schemas.microsoft.com/office/powerpoint/2010/main" val="3677817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Graphic 1">
            <a:extLst>
              <a:ext uri="{FF2B5EF4-FFF2-40B4-BE49-F238E27FC236}">
                <a16:creationId xmlns:a16="http://schemas.microsoft.com/office/drawing/2014/main" id="{0D57E7FA-E8FC-45AC-868F-CDC814493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2599854" y="527562"/>
            <a:ext cx="6992292" cy="5102484"/>
          </a:xfrm>
          <a:custGeom>
            <a:avLst/>
            <a:gdLst/>
            <a:ahLst/>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useBgFill="1">
        <p:nvSpPr>
          <p:cNvPr id="11" name="Rectangle 10">
            <a:extLst>
              <a:ext uri="{FF2B5EF4-FFF2-40B4-BE49-F238E27FC236}">
                <a16:creationId xmlns:a16="http://schemas.microsoft.com/office/drawing/2014/main" id="{8F187B58-3857-4454-9C70-EFB475976F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Sisällön paikkamerkki 3">
            <a:extLst>
              <a:ext uri="{FF2B5EF4-FFF2-40B4-BE49-F238E27FC236}">
                <a16:creationId xmlns:a16="http://schemas.microsoft.com/office/drawing/2014/main" id="{51C68337-6910-DD4E-5AF2-462E89D63822}"/>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8257" b="1743"/>
          <a:stretch/>
        </p:blipFill>
        <p:spPr>
          <a:xfrm>
            <a:off x="20" y="10"/>
            <a:ext cx="12191980" cy="6857990"/>
          </a:xfrm>
          <a:prstGeom prst="rect">
            <a:avLst/>
          </a:prstGeom>
        </p:spPr>
      </p:pic>
      <p:sp>
        <p:nvSpPr>
          <p:cNvPr id="13" name="Freeform: Shape 12">
            <a:extLst>
              <a:ext uri="{FF2B5EF4-FFF2-40B4-BE49-F238E27FC236}">
                <a16:creationId xmlns:a16="http://schemas.microsoft.com/office/drawing/2014/main" id="{4C5418A4-3935-49EA-B51C-5DDCBFAA39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8056" y="2813365"/>
            <a:ext cx="7450687" cy="3406460"/>
          </a:xfrm>
          <a:custGeom>
            <a:avLst/>
            <a:gdLst>
              <a:gd name="connsiteX0" fmla="*/ 6457914 w 7450687"/>
              <a:gd name="connsiteY0" fmla="*/ 0 h 3406460"/>
              <a:gd name="connsiteX1" fmla="*/ 6844288 w 7450687"/>
              <a:gd name="connsiteY1" fmla="*/ 233492 h 3406460"/>
              <a:gd name="connsiteX2" fmla="*/ 7386323 w 7450687"/>
              <a:gd name="connsiteY2" fmla="*/ 717155 h 3406460"/>
              <a:gd name="connsiteX3" fmla="*/ 7430798 w 7450687"/>
              <a:gd name="connsiteY3" fmla="*/ 1809564 h 3406460"/>
              <a:gd name="connsiteX4" fmla="*/ 7013848 w 7450687"/>
              <a:gd name="connsiteY4" fmla="*/ 3104890 h 3406460"/>
              <a:gd name="connsiteX5" fmla="*/ 6569101 w 7450687"/>
              <a:gd name="connsiteY5" fmla="*/ 3402314 h 3406460"/>
              <a:gd name="connsiteX6" fmla="*/ 3683807 w 7450687"/>
              <a:gd name="connsiteY6" fmla="*/ 3341162 h 3406460"/>
              <a:gd name="connsiteX7" fmla="*/ 1704683 w 7450687"/>
              <a:gd name="connsiteY7" fmla="*/ 2860279 h 3406460"/>
              <a:gd name="connsiteX8" fmla="*/ 2010446 w 7450687"/>
              <a:gd name="connsiteY8" fmla="*/ 2801907 h 3406460"/>
              <a:gd name="connsiteX9" fmla="*/ 1273834 w 7450687"/>
              <a:gd name="connsiteY9" fmla="*/ 2674041 h 3406460"/>
              <a:gd name="connsiteX10" fmla="*/ 1315530 w 7450687"/>
              <a:gd name="connsiteY10" fmla="*/ 2657363 h 3406460"/>
              <a:gd name="connsiteX11" fmla="*/ 1234919 w 7450687"/>
              <a:gd name="connsiteY11" fmla="*/ 2590651 h 3406460"/>
              <a:gd name="connsiteX12" fmla="*/ 904138 w 7450687"/>
              <a:gd name="connsiteY12" fmla="*/ 2485024 h 3406460"/>
              <a:gd name="connsiteX13" fmla="*/ 1315530 w 7450687"/>
              <a:gd name="connsiteY13" fmla="*/ 2307126 h 3406460"/>
              <a:gd name="connsiteX14" fmla="*/ 851326 w 7450687"/>
              <a:gd name="connsiteY14" fmla="*/ 2065294 h 3406460"/>
              <a:gd name="connsiteX15" fmla="*/ 615053 w 7450687"/>
              <a:gd name="connsiteY15" fmla="*/ 2006921 h 3406460"/>
              <a:gd name="connsiteX16" fmla="*/ 1393361 w 7450687"/>
              <a:gd name="connsiteY16" fmla="*/ 1703937 h 3406460"/>
              <a:gd name="connsiteX17" fmla="*/ 131391 w 7450687"/>
              <a:gd name="connsiteY17" fmla="*/ 1553835 h 3406460"/>
              <a:gd name="connsiteX18" fmla="*/ 234239 w 7450687"/>
              <a:gd name="connsiteY18" fmla="*/ 1492682 h 3406460"/>
              <a:gd name="connsiteX19" fmla="*/ 1018105 w 7450687"/>
              <a:gd name="connsiteY19" fmla="*/ 1509360 h 3406460"/>
              <a:gd name="connsiteX20" fmla="*/ 1148750 w 7450687"/>
              <a:gd name="connsiteY20" fmla="*/ 1462106 h 3406460"/>
              <a:gd name="connsiteX21" fmla="*/ 1018105 w 7450687"/>
              <a:gd name="connsiteY21" fmla="*/ 1387055 h 3406460"/>
              <a:gd name="connsiteX22" fmla="*/ 509426 w 7450687"/>
              <a:gd name="connsiteY22" fmla="*/ 1331461 h 3406460"/>
              <a:gd name="connsiteX23" fmla="*/ 376002 w 7450687"/>
              <a:gd name="connsiteY23" fmla="*/ 1206376 h 3406460"/>
              <a:gd name="connsiteX24" fmla="*/ 150849 w 7450687"/>
              <a:gd name="connsiteY24" fmla="*/ 1061833 h 3406460"/>
              <a:gd name="connsiteX25" fmla="*/ 306510 w 7450687"/>
              <a:gd name="connsiteY25" fmla="*/ 942308 h 3406460"/>
              <a:gd name="connsiteX26" fmla="*/ 53560 w 7450687"/>
              <a:gd name="connsiteY26" fmla="*/ 764409 h 3406460"/>
              <a:gd name="connsiteX27" fmla="*/ 125832 w 7450687"/>
              <a:gd name="connsiteY27" fmla="*/ 530917 h 3406460"/>
              <a:gd name="connsiteX28" fmla="*/ 551121 w 7450687"/>
              <a:gd name="connsiteY28" fmla="*/ 475324 h 3406460"/>
              <a:gd name="connsiteX29" fmla="*/ 1120952 w 7450687"/>
              <a:gd name="connsiteY29" fmla="*/ 394713 h 3406460"/>
              <a:gd name="connsiteX30" fmla="*/ 1693564 w 7450687"/>
              <a:gd name="connsiteY30" fmla="*/ 325221 h 3406460"/>
              <a:gd name="connsiteX31" fmla="*/ 2266175 w 7450687"/>
              <a:gd name="connsiteY31" fmla="*/ 325221 h 3406460"/>
              <a:gd name="connsiteX32" fmla="*/ 2430177 w 7450687"/>
              <a:gd name="connsiteY32" fmla="*/ 330781 h 3406460"/>
              <a:gd name="connsiteX33" fmla="*/ 2432956 w 7450687"/>
              <a:gd name="connsiteY33" fmla="*/ 330781 h 3406460"/>
              <a:gd name="connsiteX34" fmla="*/ 3144551 w 7450687"/>
              <a:gd name="connsiteY34" fmla="*/ 355798 h 3406460"/>
              <a:gd name="connsiteX35" fmla="*/ 3408619 w 7450687"/>
              <a:gd name="connsiteY35" fmla="*/ 358577 h 3406460"/>
              <a:gd name="connsiteX36" fmla="*/ 3981231 w 7450687"/>
              <a:gd name="connsiteY36" fmla="*/ 361357 h 3406460"/>
              <a:gd name="connsiteX37" fmla="*/ 4551063 w 7450687"/>
              <a:gd name="connsiteY37" fmla="*/ 350238 h 3406460"/>
              <a:gd name="connsiteX38" fmla="*/ 5129233 w 7450687"/>
              <a:gd name="connsiteY38" fmla="*/ 316882 h 3406460"/>
              <a:gd name="connsiteX39" fmla="*/ 5699065 w 7450687"/>
              <a:gd name="connsiteY39" fmla="*/ 272407 h 3406460"/>
              <a:gd name="connsiteX40" fmla="*/ 6063202 w 7450687"/>
              <a:gd name="connsiteY40" fmla="*/ 172339 h 3406460"/>
              <a:gd name="connsiteX41" fmla="*/ 6457914 w 7450687"/>
              <a:gd name="connsiteY41" fmla="*/ 0 h 3406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450687" h="3406460">
                <a:moveTo>
                  <a:pt x="6457914" y="0"/>
                </a:moveTo>
                <a:cubicBezTo>
                  <a:pt x="6560763" y="125085"/>
                  <a:pt x="6713644" y="161221"/>
                  <a:pt x="6844288" y="233492"/>
                </a:cubicBezTo>
                <a:cubicBezTo>
                  <a:pt x="6972153" y="289086"/>
                  <a:pt x="7336289" y="611527"/>
                  <a:pt x="7386323" y="717155"/>
                </a:cubicBezTo>
                <a:cubicBezTo>
                  <a:pt x="7475273" y="900613"/>
                  <a:pt x="7453035" y="1573293"/>
                  <a:pt x="7430798" y="1809564"/>
                </a:cubicBezTo>
                <a:cubicBezTo>
                  <a:pt x="7347408" y="2398855"/>
                  <a:pt x="7041645" y="3077093"/>
                  <a:pt x="7013848" y="3104890"/>
                </a:cubicBezTo>
                <a:cubicBezTo>
                  <a:pt x="6924899" y="3085432"/>
                  <a:pt x="6721983" y="3391196"/>
                  <a:pt x="6569101" y="3402314"/>
                </a:cubicBezTo>
                <a:cubicBezTo>
                  <a:pt x="6407881" y="3413434"/>
                  <a:pt x="4039604" y="3405095"/>
                  <a:pt x="3683807" y="3341162"/>
                </a:cubicBezTo>
                <a:cubicBezTo>
                  <a:pt x="1749158" y="2988144"/>
                  <a:pt x="1704683" y="2860279"/>
                  <a:pt x="1704683" y="2860279"/>
                </a:cubicBezTo>
                <a:cubicBezTo>
                  <a:pt x="1704683" y="2860279"/>
                  <a:pt x="1910378" y="2835262"/>
                  <a:pt x="2010446" y="2801907"/>
                </a:cubicBezTo>
                <a:cubicBezTo>
                  <a:pt x="1865904" y="2799126"/>
                  <a:pt x="1296072" y="2693500"/>
                  <a:pt x="1273834" y="2674041"/>
                </a:cubicBezTo>
                <a:cubicBezTo>
                  <a:pt x="1284954" y="2668482"/>
                  <a:pt x="1301632" y="2662923"/>
                  <a:pt x="1315530" y="2657363"/>
                </a:cubicBezTo>
                <a:cubicBezTo>
                  <a:pt x="1284954" y="2640686"/>
                  <a:pt x="1259936" y="2621228"/>
                  <a:pt x="1234919" y="2590651"/>
                </a:cubicBezTo>
                <a:cubicBezTo>
                  <a:pt x="1154309" y="2487804"/>
                  <a:pt x="1018105" y="2523940"/>
                  <a:pt x="904138" y="2485024"/>
                </a:cubicBezTo>
                <a:cubicBezTo>
                  <a:pt x="976410" y="2268210"/>
                  <a:pt x="1168208" y="2348820"/>
                  <a:pt x="1315530" y="2307126"/>
                </a:cubicBezTo>
                <a:cubicBezTo>
                  <a:pt x="929156" y="2179260"/>
                  <a:pt x="1004207" y="2112548"/>
                  <a:pt x="851326" y="2065294"/>
                </a:cubicBezTo>
                <a:cubicBezTo>
                  <a:pt x="659528" y="2006921"/>
                  <a:pt x="615053" y="2006921"/>
                  <a:pt x="615053" y="2006921"/>
                </a:cubicBezTo>
                <a:cubicBezTo>
                  <a:pt x="840206" y="1829023"/>
                  <a:pt x="1109834" y="2020820"/>
                  <a:pt x="1393361" y="1703937"/>
                </a:cubicBezTo>
                <a:cubicBezTo>
                  <a:pt x="1120952" y="1659463"/>
                  <a:pt x="306510" y="1637225"/>
                  <a:pt x="131391" y="1553835"/>
                </a:cubicBezTo>
                <a:cubicBezTo>
                  <a:pt x="198103" y="1584411"/>
                  <a:pt x="203663" y="1492682"/>
                  <a:pt x="234239" y="1492682"/>
                </a:cubicBezTo>
                <a:cubicBezTo>
                  <a:pt x="492748" y="1489903"/>
                  <a:pt x="756816" y="1542717"/>
                  <a:pt x="1018105" y="1509360"/>
                </a:cubicBezTo>
                <a:cubicBezTo>
                  <a:pt x="1065359" y="1506581"/>
                  <a:pt x="1140411" y="1531597"/>
                  <a:pt x="1148750" y="1462106"/>
                </a:cubicBezTo>
                <a:cubicBezTo>
                  <a:pt x="1157088" y="1375936"/>
                  <a:pt x="1059800" y="1395394"/>
                  <a:pt x="1018105" y="1387055"/>
                </a:cubicBezTo>
                <a:cubicBezTo>
                  <a:pt x="848545" y="1359258"/>
                  <a:pt x="681766" y="1348140"/>
                  <a:pt x="509426" y="1331461"/>
                </a:cubicBezTo>
                <a:cubicBezTo>
                  <a:pt x="437155" y="1323122"/>
                  <a:pt x="348206" y="1339800"/>
                  <a:pt x="376002" y="1206376"/>
                </a:cubicBezTo>
                <a:cubicBezTo>
                  <a:pt x="353764" y="1078512"/>
                  <a:pt x="220341" y="1122986"/>
                  <a:pt x="150849" y="1061833"/>
                </a:cubicBezTo>
                <a:cubicBezTo>
                  <a:pt x="184205" y="989562"/>
                  <a:pt x="278714" y="1039597"/>
                  <a:pt x="306510" y="942308"/>
                </a:cubicBezTo>
                <a:cubicBezTo>
                  <a:pt x="173086" y="972884"/>
                  <a:pt x="186985" y="761630"/>
                  <a:pt x="53560" y="764409"/>
                </a:cubicBezTo>
                <a:cubicBezTo>
                  <a:pt x="-57626" y="639324"/>
                  <a:pt x="22984" y="578171"/>
                  <a:pt x="125832" y="530917"/>
                </a:cubicBezTo>
                <a:cubicBezTo>
                  <a:pt x="259256" y="472544"/>
                  <a:pt x="406578" y="486442"/>
                  <a:pt x="551121" y="475324"/>
                </a:cubicBezTo>
                <a:cubicBezTo>
                  <a:pt x="742919" y="450306"/>
                  <a:pt x="926376" y="391934"/>
                  <a:pt x="1120952" y="394713"/>
                </a:cubicBezTo>
                <a:cubicBezTo>
                  <a:pt x="1304411" y="336340"/>
                  <a:pt x="1507326" y="400272"/>
                  <a:pt x="1693564" y="325221"/>
                </a:cubicBezTo>
                <a:cubicBezTo>
                  <a:pt x="1882582" y="325221"/>
                  <a:pt x="2074379" y="325221"/>
                  <a:pt x="2266175" y="325221"/>
                </a:cubicBezTo>
                <a:cubicBezTo>
                  <a:pt x="2321770" y="328001"/>
                  <a:pt x="2374582" y="328001"/>
                  <a:pt x="2430177" y="330781"/>
                </a:cubicBezTo>
                <a:cubicBezTo>
                  <a:pt x="2430177" y="330781"/>
                  <a:pt x="2432956" y="330781"/>
                  <a:pt x="2432956" y="330781"/>
                </a:cubicBezTo>
                <a:cubicBezTo>
                  <a:pt x="2672008" y="339120"/>
                  <a:pt x="2908279" y="344679"/>
                  <a:pt x="3144551" y="355798"/>
                </a:cubicBezTo>
                <a:cubicBezTo>
                  <a:pt x="3233500" y="355798"/>
                  <a:pt x="3319670" y="358577"/>
                  <a:pt x="3408619" y="358577"/>
                </a:cubicBezTo>
                <a:cubicBezTo>
                  <a:pt x="3597637" y="372475"/>
                  <a:pt x="3789434" y="380814"/>
                  <a:pt x="3981231" y="361357"/>
                </a:cubicBezTo>
                <a:cubicBezTo>
                  <a:pt x="4173028" y="378035"/>
                  <a:pt x="4359266" y="366917"/>
                  <a:pt x="4551063" y="350238"/>
                </a:cubicBezTo>
                <a:cubicBezTo>
                  <a:pt x="4745639" y="369696"/>
                  <a:pt x="4937437" y="341899"/>
                  <a:pt x="5129233" y="316882"/>
                </a:cubicBezTo>
                <a:cubicBezTo>
                  <a:pt x="5321031" y="328001"/>
                  <a:pt x="5512828" y="328001"/>
                  <a:pt x="5699065" y="272407"/>
                </a:cubicBezTo>
                <a:cubicBezTo>
                  <a:pt x="5840829" y="333560"/>
                  <a:pt x="5910321" y="133424"/>
                  <a:pt x="6063202" y="172339"/>
                </a:cubicBezTo>
                <a:cubicBezTo>
                  <a:pt x="6216084" y="214035"/>
                  <a:pt x="6324491" y="55593"/>
                  <a:pt x="6457914" y="0"/>
                </a:cubicBezTo>
                <a:close/>
              </a:path>
            </a:pathLst>
          </a:custGeom>
          <a:solidFill>
            <a:schemeClr val="bg1">
              <a:alpha val="8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Otsikko 1">
            <a:extLst>
              <a:ext uri="{FF2B5EF4-FFF2-40B4-BE49-F238E27FC236}">
                <a16:creationId xmlns:a16="http://schemas.microsoft.com/office/drawing/2014/main" id="{B4D7B489-8C34-8E73-1B59-9F7F8F9F342B}"/>
              </a:ext>
            </a:extLst>
          </p:cNvPr>
          <p:cNvSpPr>
            <a:spLocks noGrp="1"/>
          </p:cNvSpPr>
          <p:nvPr>
            <p:ph type="title"/>
          </p:nvPr>
        </p:nvSpPr>
        <p:spPr>
          <a:xfrm>
            <a:off x="6438986" y="3547277"/>
            <a:ext cx="4452181" cy="1341624"/>
          </a:xfrm>
        </p:spPr>
        <p:txBody>
          <a:bodyPr vert="horz" lIns="91440" tIns="45720" rIns="91440" bIns="45720" rtlCol="0" anchor="b">
            <a:normAutofit/>
          </a:bodyPr>
          <a:lstStyle/>
          <a:p>
            <a:r>
              <a:rPr lang="en-US" i="1" dirty="0" err="1"/>
              <a:t>Esiintymisjännitys</a:t>
            </a:r>
            <a:endParaRPr lang="en-US" i="1" dirty="0"/>
          </a:p>
        </p:txBody>
      </p:sp>
    </p:spTree>
    <p:extLst>
      <p:ext uri="{BB962C8B-B14F-4D97-AF65-F5344CB8AC3E}">
        <p14:creationId xmlns:p14="http://schemas.microsoft.com/office/powerpoint/2010/main" val="2299530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0565B1-FE9A-FF32-F49A-093F37B609AD}"/>
              </a:ext>
            </a:extLst>
          </p:cNvPr>
          <p:cNvSpPr>
            <a:spLocks noGrp="1"/>
          </p:cNvSpPr>
          <p:nvPr>
            <p:ph type="title"/>
          </p:nvPr>
        </p:nvSpPr>
        <p:spPr/>
        <p:txBody>
          <a:bodyPr/>
          <a:lstStyle/>
          <a:p>
            <a:r>
              <a:rPr lang="fi-FI" dirty="0"/>
              <a:t>PORINAHETKI: Esiintymisjännitys</a:t>
            </a:r>
          </a:p>
        </p:txBody>
      </p:sp>
      <p:sp>
        <p:nvSpPr>
          <p:cNvPr id="3" name="Sisällön paikkamerkki 2">
            <a:extLst>
              <a:ext uri="{FF2B5EF4-FFF2-40B4-BE49-F238E27FC236}">
                <a16:creationId xmlns:a16="http://schemas.microsoft.com/office/drawing/2014/main" id="{8C57D30B-5E45-4028-1713-B3F1E3424556}"/>
              </a:ext>
            </a:extLst>
          </p:cNvPr>
          <p:cNvSpPr>
            <a:spLocks noGrp="1"/>
          </p:cNvSpPr>
          <p:nvPr>
            <p:ph idx="1"/>
          </p:nvPr>
        </p:nvSpPr>
        <p:spPr>
          <a:xfrm>
            <a:off x="704850" y="1690688"/>
            <a:ext cx="10648950" cy="4481512"/>
          </a:xfrm>
        </p:spPr>
        <p:txBody>
          <a:bodyPr>
            <a:normAutofit fontScale="77500" lnSpcReduction="20000"/>
          </a:bodyPr>
          <a:lstStyle/>
          <a:p>
            <a:pPr lvl="1">
              <a:lnSpc>
                <a:spcPct val="160000"/>
              </a:lnSpc>
            </a:pPr>
            <a:r>
              <a:rPr lang="fi-FI" sz="2800" dirty="0"/>
              <a:t> Mistä luulet esiintymisjännityksen johtuvan? Mitä syitä siihen voi olla?</a:t>
            </a:r>
          </a:p>
          <a:p>
            <a:pPr lvl="1">
              <a:lnSpc>
                <a:spcPct val="160000"/>
              </a:lnSpc>
            </a:pPr>
            <a:r>
              <a:rPr lang="fi-FI" sz="2800" dirty="0"/>
              <a:t> Mitä hyvää jännittämisessä on? Mitä ongelmia se voi saada aikaan?</a:t>
            </a:r>
          </a:p>
          <a:p>
            <a:pPr lvl="1">
              <a:lnSpc>
                <a:spcPct val="160000"/>
              </a:lnSpc>
            </a:pPr>
            <a:r>
              <a:rPr lang="fi-FI" sz="2800" dirty="0"/>
              <a:t> Millä tavoin esiintymisjännitys voi näkyä tai tuntua?</a:t>
            </a:r>
          </a:p>
          <a:p>
            <a:pPr lvl="1">
              <a:lnSpc>
                <a:spcPct val="160000"/>
              </a:lnSpc>
            </a:pPr>
            <a:r>
              <a:rPr lang="fi-FI" sz="2800" dirty="0"/>
              <a:t> Suomessa jatkuvaa esiintymisjännitystä on n. 25 % väestöstä, mutta Yhdysvalloissa vain 15 % kokee olevansa esiintymisjännittäjiä. Mikä voi olla syynä näihin eroihin?</a:t>
            </a:r>
          </a:p>
          <a:p>
            <a:pPr lvl="1">
              <a:lnSpc>
                <a:spcPct val="160000"/>
              </a:lnSpc>
            </a:pPr>
            <a:r>
              <a:rPr lang="fi-FI" sz="2800" dirty="0"/>
              <a:t>Miten yleisön jäsen voi auttaa puheenpitäjää?</a:t>
            </a:r>
          </a:p>
          <a:p>
            <a:endParaRPr lang="fi-FI" dirty="0"/>
          </a:p>
        </p:txBody>
      </p:sp>
    </p:spTree>
    <p:extLst>
      <p:ext uri="{BB962C8B-B14F-4D97-AF65-F5344CB8AC3E}">
        <p14:creationId xmlns:p14="http://schemas.microsoft.com/office/powerpoint/2010/main" val="3152140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0565B1-FE9A-FF32-F49A-093F37B609AD}"/>
              </a:ext>
            </a:extLst>
          </p:cNvPr>
          <p:cNvSpPr>
            <a:spLocks noGrp="1"/>
          </p:cNvSpPr>
          <p:nvPr>
            <p:ph type="title"/>
          </p:nvPr>
        </p:nvSpPr>
        <p:spPr/>
        <p:txBody>
          <a:bodyPr/>
          <a:lstStyle/>
          <a:p>
            <a:r>
              <a:rPr lang="fi-FI" dirty="0"/>
              <a:t>Esiintymisjännitys</a:t>
            </a:r>
          </a:p>
        </p:txBody>
      </p:sp>
      <p:sp>
        <p:nvSpPr>
          <p:cNvPr id="3" name="Sisällön paikkamerkki 2">
            <a:extLst>
              <a:ext uri="{FF2B5EF4-FFF2-40B4-BE49-F238E27FC236}">
                <a16:creationId xmlns:a16="http://schemas.microsoft.com/office/drawing/2014/main" id="{8C57D30B-5E45-4028-1713-B3F1E3424556}"/>
              </a:ext>
            </a:extLst>
          </p:cNvPr>
          <p:cNvSpPr>
            <a:spLocks noGrp="1"/>
          </p:cNvSpPr>
          <p:nvPr>
            <p:ph idx="1"/>
          </p:nvPr>
        </p:nvSpPr>
        <p:spPr>
          <a:xfrm>
            <a:off x="704850" y="1409701"/>
            <a:ext cx="10648950" cy="5083174"/>
          </a:xfrm>
        </p:spPr>
        <p:txBody>
          <a:bodyPr>
            <a:normAutofit fontScale="92500"/>
          </a:bodyPr>
          <a:lstStyle/>
          <a:p>
            <a:pPr lvl="1">
              <a:lnSpc>
                <a:spcPct val="150000"/>
              </a:lnSpc>
            </a:pPr>
            <a:r>
              <a:rPr lang="fi-FI" sz="2200" dirty="0"/>
              <a:t> Biologinen reaktio = autonominen hermosto reagoi ja keho alkaa tuottaa adrenaliinia</a:t>
            </a:r>
          </a:p>
          <a:p>
            <a:pPr lvl="2">
              <a:lnSpc>
                <a:spcPct val="150000"/>
              </a:lnSpc>
            </a:pPr>
            <a:r>
              <a:rPr lang="fi-FI" sz="2200" dirty="0"/>
              <a:t> </a:t>
            </a:r>
            <a:r>
              <a:rPr lang="fi-FI" sz="1900" dirty="0"/>
              <a:t>keho valmistautuu suoritukseen, ”virittäytyy”</a:t>
            </a:r>
          </a:p>
          <a:p>
            <a:pPr lvl="2">
              <a:lnSpc>
                <a:spcPct val="150000"/>
              </a:lnSpc>
            </a:pPr>
            <a:r>
              <a:rPr lang="fi-FI" sz="1900" dirty="0"/>
              <a:t> esiintymisjännitys ei ole sairaus, eikä sitä tarvitse parantaa: tärkeintä on, että sen kanssa pärjää</a:t>
            </a:r>
          </a:p>
          <a:p>
            <a:pPr lvl="1">
              <a:lnSpc>
                <a:spcPct val="150000"/>
              </a:lnSpc>
            </a:pPr>
            <a:r>
              <a:rPr lang="fi-FI" sz="2200" dirty="0"/>
              <a:t> Suomessa jatkuvaa esiintymisjännitystä on n. 25 % väestöstä, mutta 70 % jännittää esiintymistä ainakin toisinaan</a:t>
            </a:r>
          </a:p>
          <a:p>
            <a:pPr lvl="1">
              <a:lnSpc>
                <a:spcPct val="150000"/>
              </a:lnSpc>
            </a:pPr>
            <a:r>
              <a:rPr lang="fi-FI" sz="2400" dirty="0"/>
              <a:t>Yksi aikuisten tavallisimpia pelkoja</a:t>
            </a:r>
          </a:p>
          <a:p>
            <a:pPr lvl="1">
              <a:lnSpc>
                <a:spcPct val="150000"/>
              </a:lnSpc>
            </a:pPr>
            <a:r>
              <a:rPr lang="fi-FI" sz="2200" dirty="0"/>
              <a:t>Tavallisimmat fyysiset merkit: hikoilu, käsien tai jalkojen tärinä, huimauksen tunne</a:t>
            </a:r>
          </a:p>
          <a:p>
            <a:pPr lvl="1">
              <a:lnSpc>
                <a:spcPct val="150000"/>
              </a:lnSpc>
            </a:pPr>
            <a:r>
              <a:rPr lang="fi-FI" sz="2200" dirty="0"/>
              <a:t>Muita näkyviä elementtejä: toisto, änkytys ja pakkoliikkeet</a:t>
            </a:r>
          </a:p>
          <a:p>
            <a:pPr lvl="2"/>
            <a:endParaRPr lang="fi-FI" sz="2200" dirty="0"/>
          </a:p>
          <a:p>
            <a:pPr marL="457200" lvl="1" indent="0">
              <a:buNone/>
            </a:pPr>
            <a:endParaRPr lang="fi-FI" dirty="0"/>
          </a:p>
          <a:p>
            <a:endParaRPr lang="fi-FI" dirty="0"/>
          </a:p>
        </p:txBody>
      </p:sp>
      <p:sp>
        <p:nvSpPr>
          <p:cNvPr id="4" name="Ellipsi 3">
            <a:extLst>
              <a:ext uri="{FF2B5EF4-FFF2-40B4-BE49-F238E27FC236}">
                <a16:creationId xmlns:a16="http://schemas.microsoft.com/office/drawing/2014/main" id="{B6390312-18FB-5994-490C-184DC5B3710A}"/>
              </a:ext>
            </a:extLst>
          </p:cNvPr>
          <p:cNvSpPr/>
          <p:nvPr/>
        </p:nvSpPr>
        <p:spPr>
          <a:xfrm>
            <a:off x="8115300" y="647699"/>
            <a:ext cx="3771900" cy="220027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1" algn="ctr"/>
            <a:r>
              <a:rPr lang="fi-FI" b="1" dirty="0"/>
              <a:t>Mark Twain</a:t>
            </a:r>
            <a:r>
              <a:rPr lang="fi-FI" dirty="0"/>
              <a:t>: </a:t>
            </a:r>
          </a:p>
          <a:p>
            <a:pPr lvl="1" algn="ctr"/>
            <a:r>
              <a:rPr lang="fi-FI" dirty="0"/>
              <a:t>”Maailmassa on kahdentyyppisiä puhujia: niitä, jotka jännittävät, ja niitä, jotka valehtelevat.”</a:t>
            </a:r>
          </a:p>
        </p:txBody>
      </p:sp>
      <p:sp>
        <p:nvSpPr>
          <p:cNvPr id="5" name="Ellipsi 4">
            <a:extLst>
              <a:ext uri="{FF2B5EF4-FFF2-40B4-BE49-F238E27FC236}">
                <a16:creationId xmlns:a16="http://schemas.microsoft.com/office/drawing/2014/main" id="{14099F35-E3FD-3198-26E9-A78CEF55556E}"/>
              </a:ext>
            </a:extLst>
          </p:cNvPr>
          <p:cNvSpPr/>
          <p:nvPr/>
        </p:nvSpPr>
        <p:spPr>
          <a:xfrm>
            <a:off x="600075" y="3838576"/>
            <a:ext cx="3790950" cy="235267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i-FI" sz="1800" b="1" dirty="0"/>
              <a:t>Lorenz Backman</a:t>
            </a:r>
            <a:r>
              <a:rPr lang="fi-FI" sz="1800" dirty="0"/>
              <a:t>: ”Aluksi en mielestäni ollut televisiossa kovinkaan hyvä, mutta ajan myötä opin sen työn.”</a:t>
            </a:r>
          </a:p>
        </p:txBody>
      </p:sp>
    </p:spTree>
    <p:extLst>
      <p:ext uri="{BB962C8B-B14F-4D97-AF65-F5344CB8AC3E}">
        <p14:creationId xmlns:p14="http://schemas.microsoft.com/office/powerpoint/2010/main" val="3057768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0565B1-FE9A-FF32-F49A-093F37B609AD}"/>
              </a:ext>
            </a:extLst>
          </p:cNvPr>
          <p:cNvSpPr>
            <a:spLocks noGrp="1"/>
          </p:cNvSpPr>
          <p:nvPr>
            <p:ph type="title"/>
          </p:nvPr>
        </p:nvSpPr>
        <p:spPr/>
        <p:txBody>
          <a:bodyPr/>
          <a:lstStyle/>
          <a:p>
            <a:r>
              <a:rPr lang="fi-FI" dirty="0"/>
              <a:t>PORINAHETKI: KUN ESITYS JÄNNITTÄÄ…</a:t>
            </a:r>
          </a:p>
        </p:txBody>
      </p:sp>
      <p:sp>
        <p:nvSpPr>
          <p:cNvPr id="3" name="Sisällön paikkamerkki 2">
            <a:extLst>
              <a:ext uri="{FF2B5EF4-FFF2-40B4-BE49-F238E27FC236}">
                <a16:creationId xmlns:a16="http://schemas.microsoft.com/office/drawing/2014/main" id="{8C57D30B-5E45-4028-1713-B3F1E3424556}"/>
              </a:ext>
            </a:extLst>
          </p:cNvPr>
          <p:cNvSpPr>
            <a:spLocks noGrp="1"/>
          </p:cNvSpPr>
          <p:nvPr>
            <p:ph idx="1"/>
          </p:nvPr>
        </p:nvSpPr>
        <p:spPr>
          <a:xfrm>
            <a:off x="838200" y="1524000"/>
            <a:ext cx="10515600" cy="4648200"/>
          </a:xfrm>
        </p:spPr>
        <p:txBody>
          <a:bodyPr>
            <a:normAutofit fontScale="92500"/>
          </a:bodyPr>
          <a:lstStyle/>
          <a:p>
            <a:pPr lvl="1">
              <a:lnSpc>
                <a:spcPct val="150000"/>
              </a:lnSpc>
            </a:pPr>
            <a:r>
              <a:rPr lang="fi-FI" sz="2800" dirty="0"/>
              <a:t>Kuinka tsempata itsensä lavalle?</a:t>
            </a:r>
          </a:p>
          <a:p>
            <a:pPr lvl="1">
              <a:lnSpc>
                <a:spcPct val="150000"/>
              </a:lnSpc>
            </a:pPr>
            <a:r>
              <a:rPr lang="fi-FI" sz="2800" dirty="0"/>
              <a:t>Kuinka peittää käsien/jalkojen tärinää?</a:t>
            </a:r>
          </a:p>
          <a:p>
            <a:pPr lvl="1">
              <a:lnSpc>
                <a:spcPct val="150000"/>
              </a:lnSpc>
            </a:pPr>
            <a:r>
              <a:rPr lang="fi-FI" sz="2800" dirty="0"/>
              <a:t>Miten helpottaa jännityshikoilua?</a:t>
            </a:r>
          </a:p>
          <a:p>
            <a:pPr lvl="1">
              <a:lnSpc>
                <a:spcPct val="150000"/>
              </a:lnSpc>
            </a:pPr>
            <a:r>
              <a:rPr lang="fi-FI" sz="2800" dirty="0"/>
              <a:t>Kuinka ehkäistä puheen virheitä kuten toistoa ja änkytystä?</a:t>
            </a:r>
          </a:p>
          <a:p>
            <a:pPr lvl="1">
              <a:lnSpc>
                <a:spcPct val="150000"/>
              </a:lnSpc>
            </a:pPr>
            <a:r>
              <a:rPr lang="fi-FI" sz="2800" dirty="0"/>
              <a:t>Miten päästä eroon pakkoliikkeistä?</a:t>
            </a:r>
          </a:p>
          <a:p>
            <a:pPr lvl="1">
              <a:lnSpc>
                <a:spcPct val="150000"/>
              </a:lnSpc>
            </a:pPr>
            <a:r>
              <a:rPr lang="fi-FI" sz="2800" dirty="0"/>
              <a:t>Entä tarvitseeko näitä kaikkia parantaa? Miksi tai miksi ei?</a:t>
            </a:r>
          </a:p>
          <a:p>
            <a:endParaRPr lang="fi-FI" dirty="0"/>
          </a:p>
        </p:txBody>
      </p:sp>
    </p:spTree>
    <p:extLst>
      <p:ext uri="{BB962C8B-B14F-4D97-AF65-F5344CB8AC3E}">
        <p14:creationId xmlns:p14="http://schemas.microsoft.com/office/powerpoint/2010/main" val="2803758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0565B1-FE9A-FF32-F49A-093F37B609AD}"/>
              </a:ext>
            </a:extLst>
          </p:cNvPr>
          <p:cNvSpPr>
            <a:spLocks noGrp="1"/>
          </p:cNvSpPr>
          <p:nvPr>
            <p:ph type="title"/>
          </p:nvPr>
        </p:nvSpPr>
        <p:spPr/>
        <p:txBody>
          <a:bodyPr/>
          <a:lstStyle/>
          <a:p>
            <a:r>
              <a:rPr lang="fi-FI" dirty="0"/>
              <a:t>NEUVOJA: Kun jännittää…</a:t>
            </a:r>
          </a:p>
        </p:txBody>
      </p:sp>
      <p:sp>
        <p:nvSpPr>
          <p:cNvPr id="3" name="Sisällön paikkamerkki 2">
            <a:extLst>
              <a:ext uri="{FF2B5EF4-FFF2-40B4-BE49-F238E27FC236}">
                <a16:creationId xmlns:a16="http://schemas.microsoft.com/office/drawing/2014/main" id="{8C57D30B-5E45-4028-1713-B3F1E3424556}"/>
              </a:ext>
            </a:extLst>
          </p:cNvPr>
          <p:cNvSpPr>
            <a:spLocks noGrp="1"/>
          </p:cNvSpPr>
          <p:nvPr>
            <p:ph idx="1"/>
          </p:nvPr>
        </p:nvSpPr>
        <p:spPr>
          <a:xfrm>
            <a:off x="838200" y="1523999"/>
            <a:ext cx="10515600" cy="4968875"/>
          </a:xfrm>
        </p:spPr>
        <p:txBody>
          <a:bodyPr>
            <a:normAutofit fontScale="92500"/>
          </a:bodyPr>
          <a:lstStyle/>
          <a:p>
            <a:pPr>
              <a:lnSpc>
                <a:spcPct val="150000"/>
              </a:lnSpc>
            </a:pPr>
            <a:r>
              <a:rPr lang="fi-FI" sz="2200" b="1" dirty="0"/>
              <a:t>SUURIMMAT ESTEET OVAT OMASSA MIELESSÄSI</a:t>
            </a:r>
          </a:p>
          <a:p>
            <a:pPr>
              <a:lnSpc>
                <a:spcPct val="150000"/>
              </a:lnSpc>
            </a:pPr>
            <a:r>
              <a:rPr lang="fi-FI" sz="2200" dirty="0"/>
              <a:t>Älä yritä olla täydellinen - aseta pieniä tavoitteita</a:t>
            </a:r>
          </a:p>
          <a:p>
            <a:pPr lvl="1">
              <a:lnSpc>
                <a:spcPct val="150000"/>
              </a:lnSpc>
            </a:pPr>
            <a:r>
              <a:rPr lang="fi-FI" sz="2200" dirty="0"/>
              <a:t>Esimerkiksi: Tällä kertaa hengitän, puhun koko tekstin läpi ja otan välillä katsekontaktia.</a:t>
            </a:r>
          </a:p>
          <a:p>
            <a:pPr>
              <a:lnSpc>
                <a:spcPct val="150000"/>
              </a:lnSpc>
            </a:pPr>
            <a:r>
              <a:rPr lang="fi-FI" sz="2200" dirty="0"/>
              <a:t>Kohtaa sekä heikkoutesi, että vahvuutesi puhujana – kaikilla on molempia</a:t>
            </a:r>
          </a:p>
          <a:p>
            <a:pPr>
              <a:lnSpc>
                <a:spcPct val="150000"/>
              </a:lnSpc>
            </a:pPr>
            <a:r>
              <a:rPr lang="fi-FI" sz="2200" dirty="0"/>
              <a:t>Hyväksy se, että olet esiintymisjännittäjä – et ole yksin</a:t>
            </a:r>
          </a:p>
          <a:p>
            <a:pPr>
              <a:lnSpc>
                <a:spcPct val="150000"/>
              </a:lnSpc>
            </a:pPr>
            <a:r>
              <a:rPr lang="fi-FI" sz="2200" dirty="0"/>
              <a:t>Muista, että tarkkailet itseäsi aina enemmän ja lähempää kuin kukaan muu </a:t>
            </a:r>
          </a:p>
          <a:p>
            <a:pPr lvl="1">
              <a:lnSpc>
                <a:spcPct val="150000"/>
              </a:lnSpc>
            </a:pPr>
            <a:r>
              <a:rPr lang="fi-FI" sz="2200" dirty="0"/>
              <a:t>Useimmat jännittämisen piirteesi eivät näy muille tai nämä eivät kiinnitä niihin huomiota</a:t>
            </a:r>
          </a:p>
          <a:p>
            <a:endParaRPr lang="fi-FI" dirty="0"/>
          </a:p>
        </p:txBody>
      </p:sp>
    </p:spTree>
    <p:extLst>
      <p:ext uri="{BB962C8B-B14F-4D97-AF65-F5344CB8AC3E}">
        <p14:creationId xmlns:p14="http://schemas.microsoft.com/office/powerpoint/2010/main" val="3417657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0565B1-FE9A-FF32-F49A-093F37B609AD}"/>
              </a:ext>
            </a:extLst>
          </p:cNvPr>
          <p:cNvSpPr>
            <a:spLocks noGrp="1"/>
          </p:cNvSpPr>
          <p:nvPr>
            <p:ph type="title"/>
          </p:nvPr>
        </p:nvSpPr>
        <p:spPr/>
        <p:txBody>
          <a:bodyPr/>
          <a:lstStyle/>
          <a:p>
            <a:r>
              <a:rPr lang="fi-FI" dirty="0"/>
              <a:t>NEUVOJA: Kun jännittää…</a:t>
            </a:r>
          </a:p>
        </p:txBody>
      </p:sp>
      <p:sp>
        <p:nvSpPr>
          <p:cNvPr id="3" name="Sisällön paikkamerkki 2">
            <a:extLst>
              <a:ext uri="{FF2B5EF4-FFF2-40B4-BE49-F238E27FC236}">
                <a16:creationId xmlns:a16="http://schemas.microsoft.com/office/drawing/2014/main" id="{8C57D30B-5E45-4028-1713-B3F1E3424556}"/>
              </a:ext>
            </a:extLst>
          </p:cNvPr>
          <p:cNvSpPr>
            <a:spLocks noGrp="1"/>
          </p:cNvSpPr>
          <p:nvPr>
            <p:ph idx="1"/>
          </p:nvPr>
        </p:nvSpPr>
        <p:spPr>
          <a:xfrm>
            <a:off x="723900" y="1428751"/>
            <a:ext cx="10629900" cy="5429249"/>
          </a:xfrm>
        </p:spPr>
        <p:txBody>
          <a:bodyPr>
            <a:normAutofit fontScale="55000" lnSpcReduction="20000"/>
          </a:bodyPr>
          <a:lstStyle/>
          <a:p>
            <a:pPr lvl="1">
              <a:lnSpc>
                <a:spcPct val="170000"/>
              </a:lnSpc>
            </a:pPr>
            <a:r>
              <a:rPr lang="fi-FI" sz="3600" dirty="0"/>
              <a:t>Puhuttavan tekstin voi lukea paperilta - on parempi lukea paperilta kuin jättää puhumatta</a:t>
            </a:r>
          </a:p>
          <a:p>
            <a:pPr lvl="1">
              <a:lnSpc>
                <a:spcPct val="170000"/>
              </a:lnSpc>
            </a:pPr>
            <a:r>
              <a:rPr lang="fi-FI" sz="3600" dirty="0"/>
              <a:t>Puhu hitaammin kuin normaalisti </a:t>
            </a:r>
          </a:p>
          <a:p>
            <a:pPr lvl="1">
              <a:lnSpc>
                <a:spcPct val="170000"/>
              </a:lnSpc>
            </a:pPr>
            <a:r>
              <a:rPr lang="fi-FI" sz="3600" dirty="0"/>
              <a:t>Madalla ääntäsi </a:t>
            </a:r>
          </a:p>
          <a:p>
            <a:pPr lvl="1">
              <a:lnSpc>
                <a:spcPct val="170000"/>
              </a:lnSpc>
            </a:pPr>
            <a:r>
              <a:rPr lang="fi-FI" sz="3600" dirty="0"/>
              <a:t>Älä pelkää pitää taukoja. Parin sekunnin hiljaisuus oikeassa kohdassa on vain vaikuttava.</a:t>
            </a:r>
          </a:p>
          <a:p>
            <a:pPr lvl="1">
              <a:lnSpc>
                <a:spcPct val="170000"/>
              </a:lnSpc>
            </a:pPr>
            <a:r>
              <a:rPr lang="fi-FI" sz="3600" dirty="0"/>
              <a:t>Jos katsekontakti yleisöön tuntuu vaikealta, voit katsoa muita näiden taukojen kohdalla</a:t>
            </a:r>
          </a:p>
          <a:p>
            <a:pPr lvl="2">
              <a:lnSpc>
                <a:spcPct val="170000"/>
              </a:lnSpc>
            </a:pPr>
            <a:r>
              <a:rPr lang="fi-FI" sz="3600" dirty="0"/>
              <a:t>Jos vieraat kasvot tuntuvat hankalilta, sovi tukihenkilöstä yleisön joukkoon: ystävän hyväksyvä nyökkäys ja hymy voivat helpottaa puheen jatkamista</a:t>
            </a:r>
          </a:p>
          <a:p>
            <a:endParaRPr lang="fi-FI" dirty="0"/>
          </a:p>
        </p:txBody>
      </p:sp>
    </p:spTree>
    <p:extLst>
      <p:ext uri="{BB962C8B-B14F-4D97-AF65-F5344CB8AC3E}">
        <p14:creationId xmlns:p14="http://schemas.microsoft.com/office/powerpoint/2010/main" val="1583210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0565B1-FE9A-FF32-F49A-093F37B609AD}"/>
              </a:ext>
            </a:extLst>
          </p:cNvPr>
          <p:cNvSpPr>
            <a:spLocks noGrp="1"/>
          </p:cNvSpPr>
          <p:nvPr>
            <p:ph type="title"/>
          </p:nvPr>
        </p:nvSpPr>
        <p:spPr>
          <a:xfrm>
            <a:off x="838200" y="171451"/>
            <a:ext cx="10515600" cy="1276349"/>
          </a:xfrm>
        </p:spPr>
        <p:txBody>
          <a:bodyPr/>
          <a:lstStyle/>
          <a:p>
            <a:r>
              <a:rPr lang="fi-FI" dirty="0"/>
              <a:t>Esiintymisharjoitus I</a:t>
            </a:r>
          </a:p>
        </p:txBody>
      </p:sp>
      <p:sp>
        <p:nvSpPr>
          <p:cNvPr id="3" name="Sisällön paikkamerkki 2">
            <a:extLst>
              <a:ext uri="{FF2B5EF4-FFF2-40B4-BE49-F238E27FC236}">
                <a16:creationId xmlns:a16="http://schemas.microsoft.com/office/drawing/2014/main" id="{8C57D30B-5E45-4028-1713-B3F1E3424556}"/>
              </a:ext>
            </a:extLst>
          </p:cNvPr>
          <p:cNvSpPr>
            <a:spLocks noGrp="1"/>
          </p:cNvSpPr>
          <p:nvPr>
            <p:ph idx="1"/>
          </p:nvPr>
        </p:nvSpPr>
        <p:spPr>
          <a:xfrm>
            <a:off x="590550" y="1209676"/>
            <a:ext cx="11163300" cy="5283200"/>
          </a:xfrm>
        </p:spPr>
        <p:txBody>
          <a:bodyPr>
            <a:normAutofit fontScale="92500" lnSpcReduction="10000"/>
          </a:bodyPr>
          <a:lstStyle/>
          <a:p>
            <a:pPr>
              <a:lnSpc>
                <a:spcPct val="150000"/>
              </a:lnSpc>
            </a:pPr>
            <a:r>
              <a:rPr lang="fi-FI" dirty="0"/>
              <a:t>Harjoitellaan tekstin lukemista (noin 4 henkilön ryhmissä)</a:t>
            </a:r>
          </a:p>
          <a:p>
            <a:pPr lvl="1">
              <a:lnSpc>
                <a:spcPct val="150000"/>
              </a:lnSpc>
            </a:pPr>
            <a:r>
              <a:rPr lang="fi-FI" dirty="0"/>
              <a:t>Saat opettajalta omaa alaasi koskevan tekstin, joka on tarkoitus esitellä tai lukea muille minirepresentaationa omalle pikkuryhmälle. Sisältö ei ole sinulle todennäköisesti tuttu, eikä sen kuulukaan olla. Keskity sisällön  sijaan seuraaviin asioihin:</a:t>
            </a:r>
          </a:p>
          <a:p>
            <a:pPr lvl="2">
              <a:lnSpc>
                <a:spcPct val="150000"/>
              </a:lnSpc>
            </a:pPr>
            <a:r>
              <a:rPr lang="fi-FI" dirty="0"/>
              <a:t>Mieti, missä kohtaa pidät taukoja. Pohdi, mitkä osat sanot paperiin katsomatta. Merkitse tarvittaessa.</a:t>
            </a:r>
          </a:p>
          <a:p>
            <a:pPr lvl="2">
              <a:lnSpc>
                <a:spcPct val="150000"/>
              </a:lnSpc>
            </a:pPr>
            <a:r>
              <a:rPr lang="fi-FI" dirty="0"/>
              <a:t>Kun aloitat, seiso rauhassa muiden edessä ja nyökkää yleisölle ennen kuin alat puhua.</a:t>
            </a:r>
          </a:p>
          <a:p>
            <a:pPr lvl="2">
              <a:lnSpc>
                <a:spcPct val="150000"/>
              </a:lnSpc>
            </a:pPr>
            <a:r>
              <a:rPr lang="fi-FI" dirty="0"/>
              <a:t>Lue rauhallisesti, jopa tavallista hitaammin. Mieti äänen voimakkuutta.</a:t>
            </a:r>
          </a:p>
          <a:p>
            <a:pPr lvl="2">
              <a:lnSpc>
                <a:spcPct val="150000"/>
              </a:lnSpc>
            </a:pPr>
            <a:r>
              <a:rPr lang="fi-FI" dirty="0"/>
              <a:t>Pysähdy välillä ja ota katsekontakteja yleisöösi.</a:t>
            </a:r>
          </a:p>
          <a:p>
            <a:pPr lvl="1"/>
            <a:endParaRPr lang="fi-FI" dirty="0"/>
          </a:p>
        </p:txBody>
      </p:sp>
    </p:spTree>
    <p:extLst>
      <p:ext uri="{BB962C8B-B14F-4D97-AF65-F5344CB8AC3E}">
        <p14:creationId xmlns:p14="http://schemas.microsoft.com/office/powerpoint/2010/main" val="2236301820"/>
      </p:ext>
    </p:extLst>
  </p:cSld>
  <p:clrMapOvr>
    <a:masterClrMapping/>
  </p:clrMapOvr>
</p:sld>
</file>

<file path=ppt/theme/theme1.xml><?xml version="1.0" encoding="utf-8"?>
<a:theme xmlns:a="http://schemas.openxmlformats.org/drawingml/2006/main" name="BrushVTI">
  <a:themeElements>
    <a:clrScheme name="AnalogousFromRegularSeedRightStep">
      <a:dk1>
        <a:srgbClr val="000000"/>
      </a:dk1>
      <a:lt1>
        <a:srgbClr val="FFFFFF"/>
      </a:lt1>
      <a:dk2>
        <a:srgbClr val="412724"/>
      </a:dk2>
      <a:lt2>
        <a:srgbClr val="E2E8E4"/>
      </a:lt2>
      <a:accent1>
        <a:srgbClr val="D739AE"/>
      </a:accent1>
      <a:accent2>
        <a:srgbClr val="C5275A"/>
      </a:accent2>
      <a:accent3>
        <a:srgbClr val="D74839"/>
      </a:accent3>
      <a:accent4>
        <a:srgbClr val="C57827"/>
      </a:accent4>
      <a:accent5>
        <a:srgbClr val="B0A72F"/>
      </a:accent5>
      <a:accent6>
        <a:srgbClr val="81B223"/>
      </a:accent6>
      <a:hlink>
        <a:srgbClr val="31944B"/>
      </a:hlink>
      <a:folHlink>
        <a:srgbClr val="7F7F7F"/>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dcc5e25-42e6-4213-8478-9558cf1ab99b">
      <Terms xmlns="http://schemas.microsoft.com/office/infopath/2007/PartnerControls"/>
    </lcf76f155ced4ddcb4097134ff3c332f>
    <TaxCatchAll xmlns="236d4268-8b96-4441-b9e3-cc7e4f02a9b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ACDA99F91CEB2479911F010C884DE8C" ma:contentTypeVersion="9" ma:contentTypeDescription="Create a new document." ma:contentTypeScope="" ma:versionID="e039cfc9db75a9684c4fb81ed5981b21">
  <xsd:schema xmlns:xsd="http://www.w3.org/2001/XMLSchema" xmlns:xs="http://www.w3.org/2001/XMLSchema" xmlns:p="http://schemas.microsoft.com/office/2006/metadata/properties" xmlns:ns2="fdcc5e25-42e6-4213-8478-9558cf1ab99b" xmlns:ns3="236d4268-8b96-4441-b9e3-cc7e4f02a9b9" targetNamespace="http://schemas.microsoft.com/office/2006/metadata/properties" ma:root="true" ma:fieldsID="86e4444a0ec60d455707701b7622764f" ns2:_="" ns3:_="">
    <xsd:import namespace="fdcc5e25-42e6-4213-8478-9558cf1ab99b"/>
    <xsd:import namespace="236d4268-8b96-4441-b9e3-cc7e4f02a9b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cc5e25-42e6-4213-8478-9558cf1ab9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2703ad23-8153-45da-8605-685a98b05156"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6d4268-8b96-4441-b9e3-cc7e4f02a9b9"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3d022bb-127f-4b90-b35f-d87db6284e74}" ma:internalName="TaxCatchAll" ma:showField="CatchAllData" ma:web="236d4268-8b96-4441-b9e3-cc7e4f02a9b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52FAB6-2FE1-4436-A0F3-507A3C4B5729}">
  <ds:schemaRefs>
    <ds:schemaRef ds:uri="http://schemas.microsoft.com/office/2006/metadata/properties"/>
    <ds:schemaRef ds:uri="http://purl.org/dc/elements/1.1/"/>
    <ds:schemaRef ds:uri="http://purl.org/dc/terms/"/>
    <ds:schemaRef ds:uri="http://schemas.openxmlformats.org/package/2006/metadata/core-properties"/>
    <ds:schemaRef ds:uri="http://purl.org/dc/dcmitype/"/>
    <ds:schemaRef ds:uri="http://schemas.microsoft.com/office/infopath/2007/PartnerControls"/>
    <ds:schemaRef ds:uri="fdcc5e25-42e6-4213-8478-9558cf1ab99b"/>
    <ds:schemaRef ds:uri="http://schemas.microsoft.com/office/2006/documentManagement/types"/>
    <ds:schemaRef ds:uri="236d4268-8b96-4441-b9e3-cc7e4f02a9b9"/>
    <ds:schemaRef ds:uri="http://www.w3.org/XML/1998/namespace"/>
  </ds:schemaRefs>
</ds:datastoreItem>
</file>

<file path=customXml/itemProps2.xml><?xml version="1.0" encoding="utf-8"?>
<ds:datastoreItem xmlns:ds="http://schemas.openxmlformats.org/officeDocument/2006/customXml" ds:itemID="{D8E13B7F-77C1-4FC9-B787-B0CB4BA77AC7}">
  <ds:schemaRefs>
    <ds:schemaRef ds:uri="http://schemas.microsoft.com/sharepoint/v3/contenttype/forms"/>
  </ds:schemaRefs>
</ds:datastoreItem>
</file>

<file path=customXml/itemProps3.xml><?xml version="1.0" encoding="utf-8"?>
<ds:datastoreItem xmlns:ds="http://schemas.openxmlformats.org/officeDocument/2006/customXml" ds:itemID="{2E9F8044-128B-4B48-A01F-F75AE80BC2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cc5e25-42e6-4213-8478-9558cf1ab99b"/>
    <ds:schemaRef ds:uri="236d4268-8b96-4441-b9e3-cc7e4f02a9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d97530e-8f27-4137-a2a9-5cb4dcf26f2e}" enabled="0" method="" siteId="{9d97530e-8f27-4137-a2a9-5cb4dcf26f2e}" removed="1"/>
</clbl:labelList>
</file>

<file path=docProps/app.xml><?xml version="1.0" encoding="utf-8"?>
<Properties xmlns="http://schemas.openxmlformats.org/officeDocument/2006/extended-properties" xmlns:vt="http://schemas.openxmlformats.org/officeDocument/2006/docPropsVTypes">
  <TotalTime>60</TotalTime>
  <Words>704</Words>
  <Application>Microsoft Office PowerPoint</Application>
  <PresentationFormat>Widescreen</PresentationFormat>
  <Paragraphs>65</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Century Gothic</vt:lpstr>
      <vt:lpstr>BrushVTI</vt:lpstr>
      <vt:lpstr>Asiantuntijan viestintätaidot</vt:lpstr>
      <vt:lpstr>Esiintymistaidot</vt:lpstr>
      <vt:lpstr>Esiintymisjännitys</vt:lpstr>
      <vt:lpstr>PORINAHETKI: Esiintymisjännitys</vt:lpstr>
      <vt:lpstr>Esiintymisjännitys</vt:lpstr>
      <vt:lpstr>PORINAHETKI: KUN ESITYS JÄNNITTÄÄ…</vt:lpstr>
      <vt:lpstr>NEUVOJA: Kun jännittää…</vt:lpstr>
      <vt:lpstr>NEUVOJA: Kun jännittää…</vt:lpstr>
      <vt:lpstr>Esiintymisharjoitus I</vt:lpstr>
      <vt:lpstr>Esiintymisharjoitus II</vt:lpstr>
      <vt:lpstr>LÄHTEET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Asiantuntijan viestintätaidot</dc:title>
  <dc:creator>Noora Kukkonen</dc:creator>
  <cp:lastModifiedBy>Heli Piironen</cp:lastModifiedBy>
  <cp:revision>8</cp:revision>
  <dcterms:created xsi:type="dcterms:W3CDTF">2023-08-24T07:20:05Z</dcterms:created>
  <dcterms:modified xsi:type="dcterms:W3CDTF">2023-10-04T12:00:35Z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0x010100EACDA99F91CEB2479911F010C884DE8C</vt:lpwstr>
  </property>
</Properties>
</file>