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ZegFBTMAOnw4es3aHWzt7+Uky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5"/>
  </p:normalViewPr>
  <p:slideViewPr>
    <p:cSldViewPr snapToGrid="0" snapToObjects="1">
      <p:cViewPr varScale="1">
        <p:scale>
          <a:sx n="99" d="100"/>
          <a:sy n="99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96951eea3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96951eea3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96951eea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96951eea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96951eea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796951eea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dirty="0"/>
              <a:t>4. Veden kiertokulku, sateet ja meriveden liikkeet</a:t>
            </a:r>
            <a:endParaRPr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sz="2400" dirty="0"/>
              <a:t>Vesikehä (</a:t>
            </a:r>
            <a:r>
              <a:rPr lang="fi-FI" sz="2400" dirty="0" err="1"/>
              <a:t>hydrosfääri</a:t>
            </a:r>
            <a:r>
              <a:rPr lang="fi-FI" sz="2400" dirty="0"/>
              <a:t>): </a:t>
            </a:r>
            <a:endParaRPr sz="24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fi-FI" dirty="0"/>
              <a:t>meret 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fi-FI" dirty="0"/>
              <a:t>mantereiden ja ilmakehän vesi</a:t>
            </a: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sz="2400" dirty="0"/>
              <a:t>Maapallon vesi:  </a:t>
            </a:r>
            <a:endParaRPr sz="24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fi-FI" dirty="0"/>
              <a:t>valtamerten suolainen vesi n. 97 %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fi-FI" dirty="0"/>
              <a:t>suolaton eli makea vesi n. 3 %</a:t>
            </a: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sz="2400" dirty="0"/>
              <a:t>Veden kiertokulku: </a:t>
            </a:r>
            <a:endParaRPr sz="2400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fi-FI" dirty="0"/>
              <a:t>veden olomuodon muutokset ja liike vesivarastosta toiseen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fi-FI" dirty="0"/>
              <a:t>Auringon lämpöenergia ja Maan painovoima saavat veden liikkeelle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0A7755A-27AE-CA4A-9EB0-FD6FE2CFD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96951eea3_1_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3600" dirty="0"/>
              <a:t>Absoluuttinen kosteus ja suhteellinen kosteus</a:t>
            </a:r>
            <a:endParaRPr sz="3600" dirty="0"/>
          </a:p>
        </p:txBody>
      </p:sp>
      <p:sp>
        <p:nvSpPr>
          <p:cNvPr id="141" name="Google Shape;141;g796951eea3_1_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dirty="0"/>
              <a:t>Absoluuttinen kosteus on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dirty="0"/>
              <a:t>ilman sisältämä todellinen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dirty="0"/>
              <a:t>vesihöyrymäärä, siis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dirty="0"/>
              <a:t>tietyssä ilmatilavuudessa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dirty="0"/>
              <a:t>olevan vesihöyryn massa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dirty="0"/>
              <a:t>ilmoitettuna esimerkiksi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dirty="0"/>
              <a:t>grammoina kuutiometriä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2400" dirty="0"/>
              <a:t>kohden. </a:t>
            </a:r>
            <a:endParaRPr sz="2400" dirty="0"/>
          </a:p>
        </p:txBody>
      </p:sp>
      <p:sp>
        <p:nvSpPr>
          <p:cNvPr id="142" name="Google Shape;142;g796951eea3_1_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500"/>
              <a:t>Suhteellinen ilmankosteus</a:t>
            </a:r>
            <a:endParaRPr sz="2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500"/>
              <a:t>on prosenttiluku, joka</a:t>
            </a:r>
            <a:endParaRPr sz="2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500"/>
              <a:t>ilmaisee, kuinka paljon</a:t>
            </a:r>
            <a:endParaRPr sz="2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500"/>
              <a:t>ilmassa on vesihöyryä</a:t>
            </a:r>
            <a:endParaRPr sz="2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500"/>
              <a:t>siihen nähden, mitä</a:t>
            </a:r>
            <a:endParaRPr sz="2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500"/>
              <a:t>kyseisessä lämpötilassa</a:t>
            </a:r>
            <a:endParaRPr sz="2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500"/>
              <a:t>voi olla enimmillään</a:t>
            </a:r>
            <a:endParaRPr sz="2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500"/>
              <a:t>vesihöyrynä.</a:t>
            </a:r>
            <a:endParaRPr sz="25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1E70EE-0CEA-594B-BFA6-8AF38B47D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>
            <a:spLocks noGrp="1"/>
          </p:cNvSpPr>
          <p:nvPr>
            <p:ph type="title"/>
          </p:nvPr>
        </p:nvSpPr>
        <p:spPr>
          <a:xfrm>
            <a:off x="374561" y="-141668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i-FI" sz="3600" dirty="0" err="1"/>
              <a:t>Konvektiosade</a:t>
            </a:r>
            <a:endParaRPr sz="3600" dirty="0"/>
          </a:p>
        </p:txBody>
      </p:sp>
      <p:sp>
        <p:nvSpPr>
          <p:cNvPr id="149" name="Google Shape;149;p9"/>
          <p:cNvSpPr txBox="1">
            <a:spLocks noGrp="1"/>
          </p:cNvSpPr>
          <p:nvPr>
            <p:ph type="body" idx="1"/>
          </p:nvPr>
        </p:nvSpPr>
        <p:spPr>
          <a:xfrm>
            <a:off x="838200" y="2199113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EA77946-E5E2-C347-9079-902383A8D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131" y="933545"/>
            <a:ext cx="8319753" cy="589142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2C54495-4FF1-4F45-8D37-818F3D4AE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>
            <a:spLocks noGrp="1"/>
          </p:cNvSpPr>
          <p:nvPr>
            <p:ph type="title"/>
          </p:nvPr>
        </p:nvSpPr>
        <p:spPr>
          <a:xfrm>
            <a:off x="838200" y="-114989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/>
              <a:t>Orografinen</a:t>
            </a:r>
            <a:r>
              <a:rPr lang="fi-FI" dirty="0"/>
              <a:t> sade eli vuoristosade</a:t>
            </a:r>
            <a:endParaRPr dirty="0"/>
          </a:p>
        </p:txBody>
      </p:sp>
      <p:sp>
        <p:nvSpPr>
          <p:cNvPr id="156" name="Google Shape;15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BE03F38-AEF7-8749-AC65-BB3E5FDB5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97" y="921453"/>
            <a:ext cx="11032628" cy="541288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115FE54-3E66-274E-80C8-76433880D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>
            <a:spLocks noGrp="1"/>
          </p:cNvSpPr>
          <p:nvPr>
            <p:ph type="title"/>
          </p:nvPr>
        </p:nvSpPr>
        <p:spPr>
          <a:xfrm>
            <a:off x="735425" y="58697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Rintamasade</a:t>
            </a:r>
            <a:endParaRPr dirty="0"/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524259" y="2272016"/>
            <a:ext cx="8726766" cy="198189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F5908B5-78E1-544C-8690-F327AAE24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0252"/>
            <a:ext cx="12192000" cy="261366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198C500-F909-B940-B9CA-21EE22254B91}"/>
              </a:ext>
            </a:extLst>
          </p:cNvPr>
          <p:cNvSpPr txBox="1"/>
          <p:nvPr/>
        </p:nvSpPr>
        <p:spPr>
          <a:xfrm>
            <a:off x="735425" y="4754109"/>
            <a:ext cx="6086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/>
              <a:t>Kylmä rintama </a:t>
            </a:r>
            <a:r>
              <a:rPr lang="fi-FI" sz="2000" dirty="0"/>
              <a:t>= kylmän ilmamassan etureuna</a:t>
            </a:r>
          </a:p>
          <a:p>
            <a:r>
              <a:rPr lang="fi-FI" sz="2000" b="1" dirty="0"/>
              <a:t>Lämmin rintama </a:t>
            </a:r>
            <a:r>
              <a:rPr lang="fi-FI" sz="2000" dirty="0"/>
              <a:t>= lämpimän ilmamassan etureuna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13FECFF-2ED5-9543-A2CC-32171BCE7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"/>
          <p:cNvSpPr txBox="1">
            <a:spLocks noGrp="1"/>
          </p:cNvSpPr>
          <p:nvPr>
            <p:ph type="title"/>
          </p:nvPr>
        </p:nvSpPr>
        <p:spPr>
          <a:xfrm>
            <a:off x="438955" y="339368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 dirty="0"/>
              <a:t>Sateisuus</a:t>
            </a:r>
            <a:br>
              <a:rPr lang="fi-FI" sz="3600" dirty="0"/>
            </a:br>
            <a:r>
              <a:rPr lang="fi-FI" sz="3600" dirty="0"/>
              <a:t>eri ilmanpaine-</a:t>
            </a:r>
            <a:br>
              <a:rPr lang="fi-FI" sz="3600" dirty="0"/>
            </a:br>
            <a:r>
              <a:rPr lang="fi-FI" sz="3600" dirty="0"/>
              <a:t>alueilla</a:t>
            </a:r>
            <a:endParaRPr sz="3600" dirty="0"/>
          </a:p>
        </p:txBody>
      </p:sp>
      <p:sp>
        <p:nvSpPr>
          <p:cNvPr id="171" name="Google Shape;171;p12"/>
          <p:cNvSpPr txBox="1">
            <a:spLocks noGrp="1"/>
          </p:cNvSpPr>
          <p:nvPr>
            <p:ph type="body" idx="1"/>
          </p:nvPr>
        </p:nvSpPr>
        <p:spPr>
          <a:xfrm>
            <a:off x="834636" y="2778661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F396E80-17C1-AC41-BC28-3595BA092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273" y="0"/>
            <a:ext cx="4580325" cy="68580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2829ECA-0777-FD48-9A5B-C0731E445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 txBox="1">
            <a:spLocks noGrp="1"/>
          </p:cNvSpPr>
          <p:nvPr>
            <p:ph type="title"/>
          </p:nvPr>
        </p:nvSpPr>
        <p:spPr>
          <a:xfrm>
            <a:off x="1616631" y="-9758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Sateiden jakautuminen maapallolla</a:t>
            </a:r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7A16E1E-8AAF-8D49-A4C3-320FA8BE8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755" y="1027975"/>
            <a:ext cx="9658489" cy="564417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FFB6E14-DD7F-6244-AFD0-BF9EB36A2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96951eea3_0_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fi-FI" dirty="0"/>
              <a:t>Vaasan ja </a:t>
            </a:r>
            <a:r>
              <a:rPr lang="fi-FI" dirty="0" err="1"/>
              <a:t>Cherrapunjin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ilmastodiagrammit</a:t>
            </a:r>
            <a:endParaRPr dirty="0"/>
          </a:p>
        </p:txBody>
      </p:sp>
      <p:sp>
        <p:nvSpPr>
          <p:cNvPr id="184" name="Google Shape;184;g796951eea3_0_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94E690B-9253-9343-BBF9-13A08F191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824" y="3759225"/>
            <a:ext cx="3076205" cy="309877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9F4201D-2F36-2441-9060-603A1E8B7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074" y="0"/>
            <a:ext cx="2017940" cy="68580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D73EF71-11B0-B641-AD1A-450DD8496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"/>
          <p:cNvSpPr txBox="1">
            <a:spLocks noGrp="1"/>
          </p:cNvSpPr>
          <p:nvPr>
            <p:ph type="title"/>
          </p:nvPr>
        </p:nvSpPr>
        <p:spPr>
          <a:xfrm>
            <a:off x="710742" y="15532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000" dirty="0"/>
              <a:t>Maapallon suurimmat aavikot</a:t>
            </a:r>
            <a:endParaRPr sz="4000" dirty="0"/>
          </a:p>
        </p:txBody>
      </p:sp>
      <p:sp>
        <p:nvSpPr>
          <p:cNvPr id="192" name="Google Shape;192;p14"/>
          <p:cNvSpPr txBox="1">
            <a:spLocks noGrp="1"/>
          </p:cNvSpPr>
          <p:nvPr>
            <p:ph type="body" idx="1"/>
          </p:nvPr>
        </p:nvSpPr>
        <p:spPr>
          <a:xfrm>
            <a:off x="838200" y="2894572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AC482A6-E530-4C4E-860A-D16A8C652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16" y="1152229"/>
            <a:ext cx="10698051" cy="538245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FD850B6-D786-8F4F-A0B7-B1CB25B93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 txBox="1">
            <a:spLocks noGrp="1"/>
          </p:cNvSpPr>
          <p:nvPr>
            <p:ph type="title"/>
          </p:nvPr>
        </p:nvSpPr>
        <p:spPr>
          <a:xfrm>
            <a:off x="2898819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Luxorin ilmastodiagrammi</a:t>
            </a:r>
            <a:endParaRPr dirty="0"/>
          </a:p>
        </p:txBody>
      </p:sp>
      <p:sp>
        <p:nvSpPr>
          <p:cNvPr id="199" name="Google Shape;199;p15"/>
          <p:cNvSpPr txBox="1">
            <a:spLocks noGrp="1"/>
          </p:cNvSpPr>
          <p:nvPr>
            <p:ph type="body" idx="1"/>
          </p:nvPr>
        </p:nvSpPr>
        <p:spPr>
          <a:xfrm>
            <a:off x="838200" y="290745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2F2D434-C163-9147-98D7-EBB846527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011" y="1196912"/>
            <a:ext cx="5487977" cy="55323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0963414-FF8C-0645-9051-8FB060D1A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Merenpohjan pinnanmuotoja</a:t>
            </a:r>
            <a:endParaRPr dirty="0"/>
          </a:p>
        </p:txBody>
      </p:sp>
      <p:sp>
        <p:nvSpPr>
          <p:cNvPr id="206" name="Google Shape;206;p16"/>
          <p:cNvSpPr txBox="1">
            <a:spLocks noGrp="1"/>
          </p:cNvSpPr>
          <p:nvPr>
            <p:ph type="body" idx="1"/>
          </p:nvPr>
        </p:nvSpPr>
        <p:spPr>
          <a:xfrm>
            <a:off x="941231" y="2862056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86EC278-3122-BE49-AC1F-B0C5C055D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555" y="1226250"/>
            <a:ext cx="9182058" cy="529689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2472FF4-6FB9-8843-B738-1AA048C7D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775854" y="612844"/>
            <a:ext cx="10640291" cy="615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fi-FI" sz="3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Sateen synnyn edellytykset: </a:t>
            </a:r>
            <a:endParaRPr sz="3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urier New"/>
              <a:buChar char="o"/>
            </a:pPr>
            <a:r>
              <a:rPr lang="fi-FI" sz="3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suhteellinen kosteus 100 %</a:t>
            </a:r>
            <a:endParaRPr sz="3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urier New"/>
              <a:buChar char="o"/>
            </a:pPr>
            <a:r>
              <a:rPr lang="fi-FI" sz="3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tiivistymishiukkasia</a:t>
            </a:r>
          </a:p>
          <a:p>
            <a:pPr marL="800100" marR="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urier New"/>
              <a:buChar char="o"/>
            </a:pPr>
            <a:endParaRPr sz="3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fi-FI" sz="3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Sadetta esiintyy alueilla, joilla kostea ilma kohoaa ja jäähtyy. </a:t>
            </a:r>
          </a:p>
          <a:p>
            <a:pPr marL="3429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endParaRPr sz="3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fi-FI" sz="3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Sadetyypit: </a:t>
            </a:r>
            <a:endParaRPr sz="3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urier New"/>
              <a:buChar char="o"/>
            </a:pPr>
            <a:r>
              <a:rPr lang="fi-FI" sz="3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konvektiosateet</a:t>
            </a:r>
            <a:endParaRPr sz="3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urier New"/>
              <a:buChar char="o"/>
            </a:pPr>
            <a:r>
              <a:rPr lang="fi-FI" sz="3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orografiset</a:t>
            </a:r>
            <a:r>
              <a:rPr lang="fi-FI" sz="3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sateet</a:t>
            </a:r>
            <a:endParaRPr sz="3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urier New"/>
              <a:buChar char="o"/>
            </a:pPr>
            <a:r>
              <a:rPr lang="fi-FI" sz="3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rintamasateet</a:t>
            </a:r>
            <a:endParaRPr sz="3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60BC6F5-5FA2-E64C-B746-DC175E623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Valtameret ja</a:t>
            </a:r>
            <a:br>
              <a:rPr lang="fi-FI" dirty="0"/>
            </a:br>
            <a:r>
              <a:rPr lang="fi-FI" dirty="0"/>
              <a:t>sivumeret</a:t>
            </a:r>
            <a:endParaRPr dirty="0"/>
          </a:p>
        </p:txBody>
      </p:sp>
      <p:sp>
        <p:nvSpPr>
          <p:cNvPr id="213" name="Google Shape;213;p17"/>
          <p:cNvSpPr txBox="1">
            <a:spLocks noGrp="1"/>
          </p:cNvSpPr>
          <p:nvPr>
            <p:ph type="body" idx="1"/>
          </p:nvPr>
        </p:nvSpPr>
        <p:spPr>
          <a:xfrm>
            <a:off x="914336" y="250680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5204D56-A6C6-D04A-8689-F55EC79AD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879" y="124405"/>
            <a:ext cx="3836368" cy="660918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1F1B23A-27FC-E547-B4E8-659E32D8F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Valtamerien pintaosien merivirrat</a:t>
            </a:r>
            <a:endParaRPr dirty="0"/>
          </a:p>
        </p:txBody>
      </p:sp>
      <p:sp>
        <p:nvSpPr>
          <p:cNvPr id="220" name="Google Shape;220;p18"/>
          <p:cNvSpPr txBox="1">
            <a:spLocks noGrp="1"/>
          </p:cNvSpPr>
          <p:nvPr>
            <p:ph type="body" idx="1"/>
          </p:nvPr>
        </p:nvSpPr>
        <p:spPr>
          <a:xfrm>
            <a:off x="924650" y="166280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1501F6A-6971-2642-AB4F-697F1E5D8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79" y="994082"/>
            <a:ext cx="9316088" cy="568863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82BAD6D-3376-D740-AFC4-04E8E3E99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Valtamerien </a:t>
            </a:r>
            <a:r>
              <a:rPr lang="fi-FI" dirty="0"/>
              <a:t>jätepyörteet</a:t>
            </a:r>
            <a:endParaRPr dirty="0"/>
          </a:p>
        </p:txBody>
      </p:sp>
      <p:sp>
        <p:nvSpPr>
          <p:cNvPr id="227" name="Google Shape;227;p19"/>
          <p:cNvSpPr txBox="1">
            <a:spLocks noGrp="1"/>
          </p:cNvSpPr>
          <p:nvPr>
            <p:ph type="body" idx="1"/>
          </p:nvPr>
        </p:nvSpPr>
        <p:spPr>
          <a:xfrm>
            <a:off x="838200" y="334254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D4B3A80-B435-F04E-AC48-E8578FE22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57" y="1174373"/>
            <a:ext cx="10311685" cy="528473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6C1D12A-CB6A-D04B-B484-F9724813A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>
            <a:spLocks noGrp="1"/>
          </p:cNvSpPr>
          <p:nvPr>
            <p:ph type="title"/>
          </p:nvPr>
        </p:nvSpPr>
        <p:spPr>
          <a:xfrm>
            <a:off x="838200" y="-2659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Valtamerien pystyvirtausten synty</a:t>
            </a:r>
            <a:endParaRPr dirty="0"/>
          </a:p>
        </p:txBody>
      </p:sp>
      <p:sp>
        <p:nvSpPr>
          <p:cNvPr id="234" name="Google Shape;234;p20"/>
          <p:cNvSpPr txBox="1">
            <a:spLocks noGrp="1"/>
          </p:cNvSpPr>
          <p:nvPr>
            <p:ph type="body" idx="1"/>
          </p:nvPr>
        </p:nvSpPr>
        <p:spPr>
          <a:xfrm>
            <a:off x="838200" y="3074876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56A86BA-FB9C-4E41-829D-2C41F3AFC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659" y="1122616"/>
            <a:ext cx="9886682" cy="555507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8AA71B1-FB2C-9942-8CF0-A3504EFD6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Meriveden vajoaminen ja kumpuaminen</a:t>
            </a:r>
            <a:endParaRPr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464EF1E-FF58-1C45-95AB-524EB5439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2258"/>
            <a:ext cx="12192000" cy="33147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C38E3E0-233F-6346-A4E9-5CC0EB068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96951eea3_0_3"/>
          <p:cNvSpPr/>
          <p:nvPr/>
        </p:nvSpPr>
        <p:spPr>
          <a:xfrm>
            <a:off x="840509" y="151180"/>
            <a:ext cx="10640400" cy="5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Sateisimmat alueet: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fi-FI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konvektiosateiden</a:t>
            </a: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alueet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lämpimien merivirtojen alueet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monsuunialueet</a:t>
            </a:r>
          </a:p>
          <a:p>
            <a:pPr marL="40640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Vähäsateisimmat alueet: </a:t>
            </a:r>
          </a:p>
          <a:p>
            <a:pPr marL="3429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pysyvien korkeapaineiden alueet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kylmien merivirtojen alueet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mantereiden keskiosat</a:t>
            </a:r>
          </a:p>
          <a:p>
            <a:pPr marL="800100" marR="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Planetaariset tuulet saavat merten pintaosien vedet liikkeelle -&gt; merivirrat -&gt; vaikutus ilmastoihin</a:t>
            </a:r>
          </a:p>
          <a:p>
            <a:pPr marL="3429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fi-FI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Tuulet ja meriveden tiheyserot -&gt; merien pystyvirtaukset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5772A1C-D6DA-0244-8FFD-34FDB6F2D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548" y="2881746"/>
            <a:ext cx="11334865" cy="1089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612E0CC-FBDC-8744-9DD7-383CFCB32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943225" y="380025"/>
            <a:ext cx="10350900" cy="109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Veden olomuotojen muutokset</a:t>
            </a:r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78525" y="1696837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B84D2A2-05F5-C64C-A133-5DBB6EF2C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682" y="1394939"/>
            <a:ext cx="7833986" cy="495499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F1690A3-A85A-8D4F-8A91-01CE67FA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Veden kiertokulku</a:t>
            </a:r>
            <a:endParaRPr dirty="0"/>
          </a:p>
        </p:txBody>
      </p:sp>
      <p:sp>
        <p:nvSpPr>
          <p:cNvPr id="114" name="Google Shape;114;p5"/>
          <p:cNvSpPr txBox="1">
            <a:spLocks noGrp="1"/>
          </p:cNvSpPr>
          <p:nvPr>
            <p:ph type="body" idx="1"/>
          </p:nvPr>
        </p:nvSpPr>
        <p:spPr>
          <a:xfrm>
            <a:off x="838200" y="190635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DDBF263-DD2F-034B-96CC-09CBAF4F2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66037"/>
            <a:ext cx="10788203" cy="538061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66BA575-EF91-9D41-AB49-DB3B47E38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968CDD2-B344-A145-A19A-42174D234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0150"/>
            <a:ext cx="12192000" cy="44577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297F175-C292-9143-9139-40EF3F100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2589727" y="-25758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Maaperän vesi ja pohjavesi</a:t>
            </a:r>
            <a:endParaRPr dirty="0"/>
          </a:p>
        </p:txBody>
      </p:sp>
      <p:sp>
        <p:nvSpPr>
          <p:cNvPr id="128" name="Google Shape;128;p7"/>
          <p:cNvSpPr txBox="1">
            <a:spLocks noGrp="1"/>
          </p:cNvSpPr>
          <p:nvPr>
            <p:ph type="body" idx="1"/>
          </p:nvPr>
        </p:nvSpPr>
        <p:spPr>
          <a:xfrm>
            <a:off x="838200" y="2455333"/>
            <a:ext cx="10515600" cy="372149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70FB86E-1C69-0648-A1F9-C439A776A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842" y="998113"/>
            <a:ext cx="8696012" cy="567958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B751818-C704-FF4D-A34A-108AD7094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>
            <a:spLocks noGrp="1"/>
          </p:cNvSpPr>
          <p:nvPr>
            <p:ph type="title"/>
          </p:nvPr>
        </p:nvSpPr>
        <p:spPr>
          <a:xfrm>
            <a:off x="838199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Kyllästyskosteus ja kastelämpötila</a:t>
            </a:r>
            <a:endParaRPr dirty="0"/>
          </a:p>
        </p:txBody>
      </p:sp>
      <p:sp>
        <p:nvSpPr>
          <p:cNvPr id="135" name="Google Shape;135;p8"/>
          <p:cNvSpPr txBox="1">
            <a:spLocks noGrp="1"/>
          </p:cNvSpPr>
          <p:nvPr>
            <p:ph type="body" idx="1"/>
          </p:nvPr>
        </p:nvSpPr>
        <p:spPr>
          <a:xfrm>
            <a:off x="838200" y="2598358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0CB91C7-496C-7148-83CE-32573C21D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837" y="1126006"/>
            <a:ext cx="6845280" cy="567730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EB78793-3B0F-F842-8C8E-2522C16C2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996" y="5980198"/>
            <a:ext cx="1463004" cy="8778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235</Words>
  <Application>Microsoft Macintosh PowerPoint</Application>
  <PresentationFormat>Laajakuva</PresentationFormat>
  <Paragraphs>75</Paragraphs>
  <Slides>24</Slides>
  <Notes>24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8" baseType="lpstr">
      <vt:lpstr>Arial</vt:lpstr>
      <vt:lpstr>Calibri</vt:lpstr>
      <vt:lpstr>Courier New</vt:lpstr>
      <vt:lpstr>Office-teema</vt:lpstr>
      <vt:lpstr>4. Veden kiertokulku, sateet ja meriveden liikkeet</vt:lpstr>
      <vt:lpstr>PowerPoint-esitys</vt:lpstr>
      <vt:lpstr>PowerPoint-esitys</vt:lpstr>
      <vt:lpstr>PowerPoint-esitys</vt:lpstr>
      <vt:lpstr>Veden olomuotojen muutokset</vt:lpstr>
      <vt:lpstr>Veden kiertokulku</vt:lpstr>
      <vt:lpstr>PowerPoint-esitys</vt:lpstr>
      <vt:lpstr>Maaperän vesi ja pohjavesi</vt:lpstr>
      <vt:lpstr>Kyllästyskosteus ja kastelämpötila</vt:lpstr>
      <vt:lpstr>Absoluuttinen kosteus ja suhteellinen kosteus</vt:lpstr>
      <vt:lpstr>Konvektiosade</vt:lpstr>
      <vt:lpstr>Orografinen sade eli vuoristosade</vt:lpstr>
      <vt:lpstr>Rintamasade</vt:lpstr>
      <vt:lpstr>Sateisuus eri ilmanpaine- alueilla</vt:lpstr>
      <vt:lpstr>Sateiden jakautuminen maapallolla</vt:lpstr>
      <vt:lpstr>Vaasan ja Cherrapunjin  ilmastodiagrammit</vt:lpstr>
      <vt:lpstr>Maapallon suurimmat aavikot</vt:lpstr>
      <vt:lpstr>Luxorin ilmastodiagrammi</vt:lpstr>
      <vt:lpstr>Merenpohjan pinnanmuotoja</vt:lpstr>
      <vt:lpstr>Valtameret ja sivumeret</vt:lpstr>
      <vt:lpstr>Valtamerien pintaosien merivirrat</vt:lpstr>
      <vt:lpstr>Valtamerien jätepyörteet</vt:lpstr>
      <vt:lpstr>Valtamerien pystyvirtausten synty</vt:lpstr>
      <vt:lpstr>Meriveden vajoaminen ja kumpuaminen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Veden kiertokulku, sateet ja meriveden liikkeet</dc:title>
  <dc:creator>Heikki Jutila</dc:creator>
  <cp:lastModifiedBy>Villa, Jenni E</cp:lastModifiedBy>
  <cp:revision>12</cp:revision>
  <dcterms:created xsi:type="dcterms:W3CDTF">2021-01-02T15:35:45Z</dcterms:created>
  <dcterms:modified xsi:type="dcterms:W3CDTF">2021-02-22T12:09:24Z</dcterms:modified>
</cp:coreProperties>
</file>