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304" r:id="rId3"/>
    <p:sldId id="315" r:id="rId4"/>
    <p:sldId id="316" r:id="rId5"/>
    <p:sldId id="317" r:id="rId6"/>
    <p:sldId id="318" r:id="rId7"/>
    <p:sldId id="319" r:id="rId8"/>
    <p:sldId id="320" r:id="rId9"/>
    <p:sldId id="322" r:id="rId10"/>
    <p:sldId id="323" r:id="rId11"/>
    <p:sldId id="324" r:id="rId12"/>
    <p:sldId id="334" r:id="rId13"/>
    <p:sldId id="325" r:id="rId14"/>
    <p:sldId id="326" r:id="rId15"/>
    <p:sldId id="328" r:id="rId16"/>
    <p:sldId id="330" r:id="rId17"/>
    <p:sldId id="327" r:id="rId18"/>
    <p:sldId id="331" r:id="rId19"/>
    <p:sldId id="332" r:id="rId20"/>
    <p:sldId id="356" r:id="rId21"/>
    <p:sldId id="349" r:id="rId22"/>
    <p:sldId id="355" r:id="rId23"/>
    <p:sldId id="373" r:id="rId24"/>
    <p:sldId id="351" r:id="rId25"/>
    <p:sldId id="348" r:id="rId26"/>
    <p:sldId id="350" r:id="rId27"/>
    <p:sldId id="352" r:id="rId28"/>
    <p:sldId id="354" r:id="rId29"/>
    <p:sldId id="353" r:id="rId30"/>
    <p:sldId id="357" r:id="rId31"/>
    <p:sldId id="374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72" r:id="rId41"/>
    <p:sldId id="370" r:id="rId42"/>
    <p:sldId id="375" r:id="rId43"/>
    <p:sldId id="360" r:id="rId4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4690"/>
  </p:normalViewPr>
  <p:slideViewPr>
    <p:cSldViewPr snapToGrid="0" snapToObjects="1">
      <p:cViewPr varScale="1">
        <p:scale>
          <a:sx n="105" d="100"/>
          <a:sy n="105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00E24-F828-D84F-9E25-A45E68AAC47C}" type="datetimeFigureOut">
              <a:rPr lang="fi-FI" smtClean="0"/>
              <a:t>24.3.2019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830CA-2887-D749-B3B0-B96F560506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019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673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975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2926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7333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062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2250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067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9380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4699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904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77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6252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81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1659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6751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251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999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2607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5051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1063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7895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878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6035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6035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0256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650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74872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80993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8985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23500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62657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61564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4722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100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23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274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9558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5322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5CF02-1E2E-034B-B952-42C82E179FE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32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B00BE-A432-BF4E-BE82-3E4932820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0351815-B33C-F84F-B523-39BC2DF15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63E6D2-A4CC-A144-A094-E82DB642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3FE0-ED51-3E4E-9664-C87AB4922A6A}" type="datetimeFigureOut">
              <a:rPr lang="fi-FI" smtClean="0"/>
              <a:t>24.3.2019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0C11B-5526-0B40-B95A-FC6E6631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467665-47D3-1D4B-9E37-7BB45BF4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1809-0FA2-014B-ADA3-2BE654F24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81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D31F8C-A1DD-B64A-9618-998DFD80F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3D47696-55DE-A14C-8C7C-B0DD479AE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1D7E7E-5653-6044-9ED4-5A4D75E6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3FE0-ED51-3E4E-9664-C87AB4922A6A}" type="datetimeFigureOut">
              <a:rPr lang="fi-FI" smtClean="0"/>
              <a:t>24.3.2019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E2A58F-DB60-8E47-949C-C9D1152B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F86A05-32A3-9347-8284-CECBCA56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1809-0FA2-014B-ADA3-2BE654F24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825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DE2660B-5E14-2B47-B796-CE1CAF910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A16D9ED-0F8F-D74D-B657-A1E917EE6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75A36C-FDC7-194E-8C87-74801C94D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3FE0-ED51-3E4E-9664-C87AB4922A6A}" type="datetimeFigureOut">
              <a:rPr lang="fi-FI" smtClean="0"/>
              <a:t>24.3.2019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2CB654-9C60-4A4E-B61F-90E195B7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11A245-9FD9-824E-9706-2E75F475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1809-0FA2-014B-ADA3-2BE654F24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316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95EA16-A09D-8545-B5A5-9B1A3C19A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B955E4-EC66-C541-8332-DD5D3493D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151C86-9636-1744-932E-18B5127F8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3FE0-ED51-3E4E-9664-C87AB4922A6A}" type="datetimeFigureOut">
              <a:rPr lang="fi-FI" smtClean="0"/>
              <a:t>24.3.2019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131807-5070-8A48-A10C-43124623F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D47556-2644-2C49-8300-A15E1EAD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1809-0FA2-014B-ADA3-2BE654F24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582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39BCD7-92BF-6049-953C-DCADD51B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1D75F7-2B76-7847-8F5F-BAD0340E8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F5BB6F-6777-DB47-B09C-EBC32048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3FE0-ED51-3E4E-9664-C87AB4922A6A}" type="datetimeFigureOut">
              <a:rPr lang="fi-FI" smtClean="0"/>
              <a:t>24.3.2019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2B7B3E-0AC0-9E43-A554-FD874EE6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294B52-E07B-1A49-A743-54C7CB93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1809-0FA2-014B-ADA3-2BE654F24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05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10FFC-5638-F44B-A44A-FC0BBC5D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3404BC-CAF5-2B41-83FC-03A511663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3742011-217B-E241-B576-1908DBCEF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F2F73BE-8752-0041-BA18-36A7ACEF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3FE0-ED51-3E4E-9664-C87AB4922A6A}" type="datetimeFigureOut">
              <a:rPr lang="fi-FI" smtClean="0"/>
              <a:t>24.3.2019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AF073F1-95F7-4740-9FF5-4B8BB33A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CA4054-3E6F-F545-B0E8-3BD8B473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1809-0FA2-014B-ADA3-2BE654F24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28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FF8B5C-C9FC-B34C-8A9C-9309840FC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55D652B-7F85-1544-B3D8-F30076DEE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4F4ECC-3527-A74F-9D8A-D53002CA1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C8E942-0C2B-E340-93FF-7EA1483F8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C3B6DED-4214-644E-8C11-9B7A97AB8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608680-F02F-2441-9BDA-1AD9216B8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3FE0-ED51-3E4E-9664-C87AB4922A6A}" type="datetimeFigureOut">
              <a:rPr lang="fi-FI" smtClean="0"/>
              <a:t>24.3.2019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6162448-E896-2B4A-AABF-BC08754C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FD79EA7-5E95-1149-9A85-9FD9EB52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1809-0FA2-014B-ADA3-2BE654F24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77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05D46A-B711-2A46-A938-2916376C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A711E-97D9-174C-B1FD-C2AC7840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3FE0-ED51-3E4E-9664-C87AB4922A6A}" type="datetimeFigureOut">
              <a:rPr lang="fi-FI" smtClean="0"/>
              <a:t>24.3.2019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1693DE0-3727-8042-9A0A-F2CF047C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E42A4EE-155C-5549-8C8A-4FACEA11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1809-0FA2-014B-ADA3-2BE654F24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270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2AD6E50-9B62-7B41-B081-DF6091FB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3FE0-ED51-3E4E-9664-C87AB4922A6A}" type="datetimeFigureOut">
              <a:rPr lang="fi-FI" smtClean="0"/>
              <a:t>24.3.2019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E109280-C755-AC4A-837A-E2D565C9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0A4E54C-0C05-6E43-8BA1-A58B5115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1809-0FA2-014B-ADA3-2BE654F24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26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59C22E-BD11-7B4F-969C-2454F3BB6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CF00F5-A95F-FD47-89FF-0423C7664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02B8D23-59D7-E54D-A9F0-DACA528A9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7AC43E-C217-8143-8375-4F9D5131B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3FE0-ED51-3E4E-9664-C87AB4922A6A}" type="datetimeFigureOut">
              <a:rPr lang="fi-FI" smtClean="0"/>
              <a:t>24.3.2019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BFAE90B-158B-6640-883A-8F110990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E52F75-9322-814C-AEA6-B6D2F9E7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1809-0FA2-014B-ADA3-2BE654F24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719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1D2738-0A83-9B49-B26A-24C882D3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498CC66-B1BC-4447-A7BF-3107A0216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1480A4-D9D4-0E4F-BD83-87EF61293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8973393-C5C2-A04A-8C89-03B2A22CC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3FE0-ED51-3E4E-9664-C87AB4922A6A}" type="datetimeFigureOut">
              <a:rPr lang="fi-FI" smtClean="0"/>
              <a:t>24.3.2019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CA70946-7010-B742-A698-AEC296A6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E428B20-CAAA-904A-9170-E555DCCC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E1809-0FA2-014B-ADA3-2BE654F24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08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C5B046D-D22F-3B43-A1A4-6C9B03B1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2460E4-856F-4142-B21D-38E7FB2A0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78CA15-4BEB-D940-ADE3-110C76E32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E3FE0-ED51-3E4E-9664-C87AB4922A6A}" type="datetimeFigureOut">
              <a:rPr lang="fi-FI" smtClean="0"/>
              <a:t>24.3.2019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FAB594-4C1A-9049-A032-DAAF93A3D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DD2CD5-90DB-924C-A50A-19CE800ED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E1809-0FA2-014B-ADA3-2BE654F248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2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nqWQnbvjuQ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G3VfKlfDE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xmz3RcNNBE" TargetMode="External"/><Relationship Id="rId4" Type="http://schemas.openxmlformats.org/officeDocument/2006/relationships/hyperlink" Target="https://www.youtube.com/watch?v=I8P80A8vy9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IHm-Dvzzbo" TargetMode="External"/><Relationship Id="rId4" Type="http://schemas.openxmlformats.org/officeDocument/2006/relationships/hyperlink" Target="https://www.youtube.com/watch?v=ADeU6qz37B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8Z8PVETVPwc" TargetMode="External"/><Relationship Id="rId5" Type="http://schemas.openxmlformats.org/officeDocument/2006/relationships/hyperlink" Target="https://www.youtube.com/watch?v=C725mY2qAnI" TargetMode="External"/><Relationship Id="rId4" Type="http://schemas.openxmlformats.org/officeDocument/2006/relationships/hyperlink" Target="https://www.youtube.com/watch?v=va8VDBGcKS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GxBx8Rzzr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2WWFWvKdZnc" TargetMode="External"/><Relationship Id="rId5" Type="http://schemas.openxmlformats.org/officeDocument/2006/relationships/hyperlink" Target="https://www.youtube.com/watch?v=dZ4VL2u6Yw4" TargetMode="External"/><Relationship Id="rId4" Type="http://schemas.openxmlformats.org/officeDocument/2006/relationships/hyperlink" Target="https://www.youtube.com/watch?v=Y38ZTJ_pzM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TXI2fhwGp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jcF1L5tsvU" TargetMode="External"/><Relationship Id="rId4" Type="http://schemas.openxmlformats.org/officeDocument/2006/relationships/hyperlink" Target="https://www.youtube.com/watch?v=sGbPXYLqCv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Zgo9g8v76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7SkrYF8lCU" TargetMode="External"/><Relationship Id="rId4" Type="http://schemas.openxmlformats.org/officeDocument/2006/relationships/hyperlink" Target="https://www.youtube.com/watch?v=1xPq6W1EoI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uYNJwfpRGl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uqMUO7qno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D_1Z8iUDho" TargetMode="External"/><Relationship Id="rId4" Type="http://schemas.openxmlformats.org/officeDocument/2006/relationships/hyperlink" Target="https://www.youtube.com/watch?v=3kymapFpPd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bpP3Sxp-1U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y1lWiHHHFY" TargetMode="External"/><Relationship Id="rId4" Type="http://schemas.openxmlformats.org/officeDocument/2006/relationships/hyperlink" Target="https://www.youtube.com/watch?v=G2zxzaWgVR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8FlHiArWvk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S38PiZ2-RA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5PzJhU8iI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C2oPyjoy8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G5cKN7Xkzk&amp;t=1s" TargetMode="External"/><Relationship Id="rId4" Type="http://schemas.openxmlformats.org/officeDocument/2006/relationships/hyperlink" Target="https://www.youtube.com/watch?v=tTUZswZHsWQ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rOsGpCmEw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UvyHuse6buY" TargetMode="External"/><Relationship Id="rId4" Type="http://schemas.openxmlformats.org/officeDocument/2006/relationships/hyperlink" Target="https://www.youtube.com/watch?v=t42a-bHwfs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rt-Hy2j8aA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54VMAmjNSk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5V9KwppMf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AfjozJVub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5Jk30-1kKI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JCoA92y24A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y5K8ApSzhI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d9VKoPrIDA&amp;t=115s" TargetMode="External"/><Relationship Id="rId2" Type="http://schemas.openxmlformats.org/officeDocument/2006/relationships/hyperlink" Target="https://www.youtube.com/watch?v=usz3uSTgST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fEHPej-q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AiEVjW-GNA&amp;list=PLWHM_5Tid2KDf41aeDb-q_sV_Blb4mS5t&amp;index=2" TargetMode="External"/><Relationship Id="rId4" Type="http://schemas.openxmlformats.org/officeDocument/2006/relationships/hyperlink" Target="https://www.youtube.com/watch?v=VFUos9sYbH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Frl8kuGNC0" TargetMode="External"/><Relationship Id="rId4" Type="http://schemas.openxmlformats.org/officeDocument/2006/relationships/hyperlink" Target="https://www.youtube.com/watch?v=7x530xSkAd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iaSle49Ros&amp;t=0s" TargetMode="External"/><Relationship Id="rId5" Type="http://schemas.openxmlformats.org/officeDocument/2006/relationships/hyperlink" Target="https://www.youtube.com/watch?v=kKLGG1JimAU" TargetMode="External"/><Relationship Id="rId4" Type="http://schemas.openxmlformats.org/officeDocument/2006/relationships/hyperlink" Target="https://www.youtube.com/watch?v=2mURti-s0j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_r_dWenKh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qy_czC8F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W0DfsCzfq4" TargetMode="External"/><Relationship Id="rId4" Type="http://schemas.openxmlformats.org/officeDocument/2006/relationships/hyperlink" Target="https://www.youtube.com/watch?v=v1V7EwR5w2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B60773-1104-AC41-B02E-148157ABA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Musikaalit 2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F73DA25-2968-6140-B2FB-B1EB262FF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38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Saturday</a:t>
            </a:r>
            <a:r>
              <a:rPr lang="fi-FI" dirty="0"/>
              <a:t> </a:t>
            </a:r>
            <a:r>
              <a:rPr lang="fi-FI" dirty="0" err="1"/>
              <a:t>Night</a:t>
            </a:r>
            <a:r>
              <a:rPr lang="fi-FI" dirty="0"/>
              <a:t> Fever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Tanssielokuva v. 1977</a:t>
            </a:r>
          </a:p>
          <a:p>
            <a:r>
              <a:rPr lang="fi-FI" dirty="0"/>
              <a:t>Teki pääosanesittäjästä John Travoltasta tähden</a:t>
            </a:r>
          </a:p>
          <a:p>
            <a:r>
              <a:rPr lang="fi-FI" dirty="0"/>
              <a:t>Monia palkintoja ja arvostelumenestys, alkuperäisversiota ”siistittiin”</a:t>
            </a:r>
          </a:p>
          <a:p>
            <a:r>
              <a:rPr lang="fi-FI" dirty="0"/>
              <a:t>Levitti </a:t>
            </a:r>
            <a:r>
              <a:rPr lang="fi-FI" dirty="0" err="1"/>
              <a:t>disco-musiikin</a:t>
            </a:r>
            <a:r>
              <a:rPr lang="fi-FI" dirty="0"/>
              <a:t> tyylin kaikkialle</a:t>
            </a:r>
          </a:p>
          <a:p>
            <a:r>
              <a:rPr lang="fi-FI" dirty="0"/>
              <a:t>Musiikki: </a:t>
            </a:r>
            <a:r>
              <a:rPr lang="fi-FI" dirty="0" err="1"/>
              <a:t>Gibbin</a:t>
            </a:r>
            <a:r>
              <a:rPr lang="fi-FI" dirty="0"/>
              <a:t> veljekset ym.</a:t>
            </a:r>
          </a:p>
          <a:p>
            <a:r>
              <a:rPr lang="fi-FI" dirty="0"/>
              <a:t>Paljon lainattu ja parodioitu 70-luvun ikoninen musiikkielokuva, ”</a:t>
            </a:r>
            <a:r>
              <a:rPr lang="fi-FI" dirty="0" err="1"/>
              <a:t>disco-kuningas</a:t>
            </a:r>
            <a:r>
              <a:rPr lang="fi-FI" dirty="0"/>
              <a:t>” ja arkitodellisuus</a:t>
            </a:r>
          </a:p>
          <a:p>
            <a:r>
              <a:rPr lang="fi-FI" dirty="0"/>
              <a:t>Lauluja: </a:t>
            </a:r>
            <a:r>
              <a:rPr lang="fi-FI" dirty="0" err="1"/>
              <a:t>Stayin</a:t>
            </a:r>
            <a:r>
              <a:rPr lang="fi-FI" dirty="0"/>
              <a:t>’ </a:t>
            </a:r>
            <a:r>
              <a:rPr lang="fi-FI" dirty="0" err="1"/>
              <a:t>alive</a:t>
            </a:r>
            <a:r>
              <a:rPr lang="fi-FI" dirty="0"/>
              <a:t>, How Deep is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love</a:t>
            </a:r>
            <a:r>
              <a:rPr lang="fi-FI" dirty="0"/>
              <a:t>, </a:t>
            </a:r>
            <a:r>
              <a:rPr lang="fi-FI" b="1" dirty="0" err="1"/>
              <a:t>Night</a:t>
            </a:r>
            <a:r>
              <a:rPr lang="fi-FI" b="1" dirty="0"/>
              <a:t> Fever</a:t>
            </a:r>
            <a:r>
              <a:rPr lang="fi-FI" dirty="0"/>
              <a:t>,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a </a:t>
            </a:r>
            <a:r>
              <a:rPr lang="fi-FI" dirty="0" err="1"/>
              <a:t>woman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dancin</a:t>
            </a:r>
            <a:r>
              <a:rPr lang="fi-FI" dirty="0"/>
              <a:t>’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0" y="0"/>
            <a:ext cx="1587500" cy="2362200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D1840DD6-2FD8-9B45-8A31-466897EB6C0A}"/>
              </a:ext>
            </a:extLst>
          </p:cNvPr>
          <p:cNvSpPr/>
          <p:nvPr/>
        </p:nvSpPr>
        <p:spPr>
          <a:xfrm>
            <a:off x="8831834" y="58155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222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Broadwayn musikaalit 1960-70-luvuilla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Uudenlaisia henkilöhahmoja, realistisia tai jopa kyynisiä musikaalien päähenkilöinä</a:t>
            </a:r>
          </a:p>
          <a:p>
            <a:r>
              <a:rPr lang="fi-FI" dirty="0"/>
              <a:t>Perinteinen juonellinen musikaali saa rinnalleen ”</a:t>
            </a:r>
            <a:r>
              <a:rPr lang="fi-FI" dirty="0" err="1"/>
              <a:t>Concept</a:t>
            </a:r>
            <a:r>
              <a:rPr lang="fi-FI" dirty="0"/>
              <a:t> </a:t>
            </a:r>
            <a:r>
              <a:rPr lang="fi-FI" dirty="0" err="1"/>
              <a:t>musical</a:t>
            </a:r>
            <a:r>
              <a:rPr lang="fi-FI" dirty="0"/>
              <a:t>”, kokeilevan musikaalin (Stephen </a:t>
            </a:r>
            <a:r>
              <a:rPr lang="fi-FI" dirty="0" err="1"/>
              <a:t>Sondheim</a:t>
            </a:r>
            <a:r>
              <a:rPr lang="fi-FI" dirty="0"/>
              <a:t>, Bob </a:t>
            </a:r>
            <a:r>
              <a:rPr lang="fi-FI" dirty="0" err="1"/>
              <a:t>Fosse</a:t>
            </a:r>
            <a:r>
              <a:rPr lang="fi-FI" dirty="0"/>
              <a:t>, Harold </a:t>
            </a:r>
            <a:r>
              <a:rPr lang="fi-FI" dirty="0" err="1"/>
              <a:t>Prince</a:t>
            </a:r>
            <a:r>
              <a:rPr lang="fi-FI" dirty="0"/>
              <a:t> </a:t>
            </a:r>
            <a:r>
              <a:rPr lang="fi-FI" dirty="0" err="1"/>
              <a:t>ohj.-tuott</a:t>
            </a:r>
            <a:r>
              <a:rPr lang="fi-FI" dirty="0"/>
              <a:t>.)</a:t>
            </a:r>
          </a:p>
          <a:p>
            <a:r>
              <a:rPr lang="fi-FI" dirty="0"/>
              <a:t>Etsiydytään vaudevillen ja kabareen pariin, toisaalta </a:t>
            </a:r>
            <a:r>
              <a:rPr lang="fi-FI" dirty="0" err="1"/>
              <a:t>tanssikoregrafiat</a:t>
            </a:r>
            <a:r>
              <a:rPr lang="fi-FI" dirty="0"/>
              <a:t> entistä merkittävimmiksi (Bob </a:t>
            </a:r>
            <a:r>
              <a:rPr lang="fi-FI" dirty="0" err="1"/>
              <a:t>Fosse</a:t>
            </a:r>
            <a:r>
              <a:rPr lang="fi-FI" dirty="0"/>
              <a:t>, Michael Bennett)</a:t>
            </a:r>
          </a:p>
          <a:p>
            <a:r>
              <a:rPr lang="fi-FI" dirty="0"/>
              <a:t>Eurooppalainen taide-elokuva antaa vaikutteita (Bergman, Fellini)</a:t>
            </a:r>
          </a:p>
          <a:p>
            <a:r>
              <a:rPr lang="fi-FI" dirty="0"/>
              <a:t>Toisaalta myös perinteisiä musikaaleja menestyy (</a:t>
            </a:r>
            <a:r>
              <a:rPr lang="fi-FI" dirty="0" err="1"/>
              <a:t>Mame</a:t>
            </a:r>
            <a:r>
              <a:rPr lang="fi-FI" dirty="0"/>
              <a:t>, Annie)</a:t>
            </a:r>
          </a:p>
          <a:p>
            <a:r>
              <a:rPr lang="fi-FI" dirty="0"/>
              <a:t>1970-luvun lopulta retrospektiiviset musikaalit (</a:t>
            </a:r>
            <a:r>
              <a:rPr lang="fi-FI" dirty="0" err="1"/>
              <a:t>Catalogue</a:t>
            </a:r>
            <a:r>
              <a:rPr lang="fi-FI" dirty="0"/>
              <a:t> tai jukebox </a:t>
            </a:r>
            <a:r>
              <a:rPr lang="fi-FI" dirty="0" err="1"/>
              <a:t>musical</a:t>
            </a:r>
            <a:r>
              <a:rPr lang="fi-FI" dirty="0"/>
              <a:t>) yleistyvät</a:t>
            </a:r>
          </a:p>
        </p:txBody>
      </p:sp>
    </p:spTree>
    <p:extLst>
      <p:ext uri="{BB962C8B-B14F-4D97-AF65-F5344CB8AC3E}">
        <p14:creationId xmlns:p14="http://schemas.microsoft.com/office/powerpoint/2010/main" val="41195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Sweet</a:t>
            </a:r>
            <a:r>
              <a:rPr lang="fi-FI" dirty="0"/>
              <a:t> </a:t>
            </a:r>
            <a:r>
              <a:rPr lang="fi-FI" dirty="0" err="1"/>
              <a:t>Charity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Musiikki ja laulutekstit: </a:t>
            </a:r>
            <a:r>
              <a:rPr lang="fi-FI" dirty="0" err="1"/>
              <a:t>Cy</a:t>
            </a:r>
            <a:r>
              <a:rPr lang="fi-FI" dirty="0"/>
              <a:t> Coleman ja </a:t>
            </a:r>
            <a:r>
              <a:rPr lang="fi-FI" dirty="0" err="1"/>
              <a:t>Dorothy</a:t>
            </a:r>
            <a:r>
              <a:rPr lang="fi-FI" dirty="0"/>
              <a:t> </a:t>
            </a:r>
            <a:r>
              <a:rPr lang="fi-FI" dirty="0" err="1"/>
              <a:t>Fields</a:t>
            </a:r>
            <a:endParaRPr lang="fi-FI" dirty="0"/>
          </a:p>
          <a:p>
            <a:r>
              <a:rPr lang="fi-FI" dirty="0"/>
              <a:t>Libretto: Neil Simon, Fellinin elokuva </a:t>
            </a:r>
            <a:r>
              <a:rPr lang="fi-FI" dirty="0" err="1"/>
              <a:t>Cabirian</a:t>
            </a:r>
            <a:r>
              <a:rPr lang="fi-FI" dirty="0"/>
              <a:t> yöt lähtökohtana</a:t>
            </a:r>
          </a:p>
          <a:p>
            <a:r>
              <a:rPr lang="fi-FI" dirty="0"/>
              <a:t>Ensi-ilta Broadwaylla 1/1966, 608 esitystä</a:t>
            </a:r>
          </a:p>
          <a:p>
            <a:r>
              <a:rPr lang="fi-FI" dirty="0"/>
              <a:t>Ohjaus ja Koreografia: Bob </a:t>
            </a:r>
            <a:r>
              <a:rPr lang="fi-FI" dirty="0" err="1"/>
              <a:t>Fosse</a:t>
            </a:r>
            <a:endParaRPr lang="fi-FI" dirty="0"/>
          </a:p>
          <a:p>
            <a:r>
              <a:rPr lang="fi-FI" dirty="0"/>
              <a:t>Pääosissa: </a:t>
            </a:r>
            <a:r>
              <a:rPr lang="fi-FI" dirty="0" err="1"/>
              <a:t>Gwen</a:t>
            </a:r>
            <a:r>
              <a:rPr lang="fi-FI" dirty="0"/>
              <a:t> </a:t>
            </a:r>
            <a:r>
              <a:rPr lang="fi-FI" dirty="0" err="1"/>
              <a:t>Verdon</a:t>
            </a:r>
            <a:r>
              <a:rPr lang="fi-FI" dirty="0"/>
              <a:t>, John </a:t>
            </a:r>
            <a:r>
              <a:rPr lang="fi-FI" dirty="0" err="1"/>
              <a:t>McMartin</a:t>
            </a:r>
            <a:endParaRPr lang="fi-FI" dirty="0"/>
          </a:p>
          <a:p>
            <a:r>
              <a:rPr lang="fi-FI" dirty="0"/>
              <a:t>Elokuvaversio v. 1969, </a:t>
            </a:r>
            <a:r>
              <a:rPr lang="fi-FI" dirty="0" err="1"/>
              <a:t>Fossen</a:t>
            </a:r>
            <a:r>
              <a:rPr lang="fi-FI" dirty="0"/>
              <a:t> ohjaus, pääosassa </a:t>
            </a:r>
            <a:r>
              <a:rPr lang="fi-FI" dirty="0" err="1"/>
              <a:t>Shirley</a:t>
            </a:r>
            <a:r>
              <a:rPr lang="fi-FI" dirty="0"/>
              <a:t> </a:t>
            </a:r>
            <a:r>
              <a:rPr lang="fi-FI" dirty="0" err="1"/>
              <a:t>MacLaine</a:t>
            </a:r>
            <a:endParaRPr lang="fi-FI" dirty="0"/>
          </a:p>
          <a:p>
            <a:r>
              <a:rPr lang="fi-FI" dirty="0"/>
              <a:t>Juoni: Yökerholaulajatar </a:t>
            </a:r>
            <a:r>
              <a:rPr lang="fi-FI" dirty="0" err="1"/>
              <a:t>Charity</a:t>
            </a:r>
            <a:r>
              <a:rPr lang="fi-FI" dirty="0"/>
              <a:t> </a:t>
            </a:r>
            <a:r>
              <a:rPr lang="fi-FI" dirty="0" err="1"/>
              <a:t>Hope</a:t>
            </a:r>
            <a:r>
              <a:rPr lang="fi-FI" dirty="0"/>
              <a:t> Valentine etsii todellista rakkautta</a:t>
            </a:r>
          </a:p>
          <a:p>
            <a:r>
              <a:rPr lang="fi-FI" dirty="0"/>
              <a:t>Lauluja: </a:t>
            </a:r>
            <a:r>
              <a:rPr lang="fi-FI" b="1" dirty="0"/>
              <a:t>Big </a:t>
            </a:r>
            <a:r>
              <a:rPr lang="fi-FI" b="1" dirty="0" err="1"/>
              <a:t>Spender</a:t>
            </a:r>
            <a:r>
              <a:rPr lang="fi-FI" dirty="0"/>
              <a:t>, </a:t>
            </a:r>
            <a:r>
              <a:rPr lang="fi-FI" dirty="0" err="1"/>
              <a:t>There’s</a:t>
            </a:r>
            <a:r>
              <a:rPr lang="fi-FI" dirty="0"/>
              <a:t> </a:t>
            </a:r>
            <a:r>
              <a:rPr lang="fi-FI" dirty="0" err="1"/>
              <a:t>gotta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something</a:t>
            </a:r>
            <a:r>
              <a:rPr lang="fi-FI" dirty="0"/>
              <a:t>, </a:t>
            </a:r>
            <a:r>
              <a:rPr lang="fi-FI" dirty="0" err="1"/>
              <a:t>Rich</a:t>
            </a:r>
            <a:r>
              <a:rPr lang="fi-FI" dirty="0"/>
              <a:t> </a:t>
            </a:r>
            <a:r>
              <a:rPr lang="fi-FI" dirty="0" err="1"/>
              <a:t>man’s</a:t>
            </a:r>
            <a:r>
              <a:rPr lang="fi-FI" dirty="0"/>
              <a:t> </a:t>
            </a:r>
            <a:r>
              <a:rPr lang="fi-FI" dirty="0" err="1"/>
              <a:t>Frug</a:t>
            </a:r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600" y="0"/>
            <a:ext cx="1168400" cy="1701800"/>
          </a:xfrm>
          <a:prstGeom prst="rect">
            <a:avLst/>
          </a:prstGeom>
        </p:spPr>
      </p:pic>
      <p:sp>
        <p:nvSpPr>
          <p:cNvPr id="4" name="Toimintopainike: Filmi 3">
            <a:hlinkClick r:id="rId4" highlightClick="1"/>
            <a:extLst>
              <a:ext uri="{FF2B5EF4-FFF2-40B4-BE49-F238E27FC236}">
                <a16:creationId xmlns:a16="http://schemas.microsoft.com/office/drawing/2014/main" id="{FF47C4FC-084C-C242-B81A-1B75C0DD5A83}"/>
              </a:ext>
            </a:extLst>
          </p:cNvPr>
          <p:cNvSpPr/>
          <p:nvPr/>
        </p:nvSpPr>
        <p:spPr>
          <a:xfrm>
            <a:off x="8266176" y="577958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434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Cabaret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Musiikki ja laulutekstit: John </a:t>
            </a:r>
            <a:r>
              <a:rPr lang="fi-FI" dirty="0" err="1"/>
              <a:t>Kander</a:t>
            </a:r>
            <a:r>
              <a:rPr lang="fi-FI" dirty="0"/>
              <a:t> &amp;Fred </a:t>
            </a:r>
            <a:r>
              <a:rPr lang="fi-FI" dirty="0" err="1"/>
              <a:t>Ebb</a:t>
            </a:r>
            <a:endParaRPr lang="fi-FI" dirty="0"/>
          </a:p>
          <a:p>
            <a:r>
              <a:rPr lang="fi-FI" dirty="0"/>
              <a:t>Libretto: Joe </a:t>
            </a:r>
            <a:r>
              <a:rPr lang="fi-FI" dirty="0" err="1"/>
              <a:t>Masteroff</a:t>
            </a:r>
            <a:r>
              <a:rPr lang="fi-FI" dirty="0"/>
              <a:t> (Christopher </a:t>
            </a:r>
            <a:r>
              <a:rPr lang="fi-FI" dirty="0" err="1"/>
              <a:t>Isherwoodin</a:t>
            </a:r>
            <a:r>
              <a:rPr lang="fi-FI" dirty="0"/>
              <a:t> kirja kokemuksistaan Berliinissä)</a:t>
            </a:r>
          </a:p>
          <a:p>
            <a:r>
              <a:rPr lang="fi-FI" dirty="0"/>
              <a:t>Ensi-ilta Broadwaylla 11/1966, 1165 esitystä</a:t>
            </a:r>
          </a:p>
          <a:p>
            <a:r>
              <a:rPr lang="fi-FI" dirty="0"/>
              <a:t>Tuottaja, ohjaaja Harold </a:t>
            </a:r>
            <a:r>
              <a:rPr lang="fi-FI" dirty="0" err="1"/>
              <a:t>Prince</a:t>
            </a:r>
            <a:endParaRPr lang="fi-FI" dirty="0"/>
          </a:p>
          <a:p>
            <a:r>
              <a:rPr lang="fi-FI" dirty="0"/>
              <a:t>Pääosissa: </a:t>
            </a:r>
            <a:r>
              <a:rPr lang="fi-FI" dirty="0" err="1"/>
              <a:t>Jill</a:t>
            </a:r>
            <a:r>
              <a:rPr lang="fi-FI" dirty="0"/>
              <a:t> </a:t>
            </a:r>
            <a:r>
              <a:rPr lang="fi-FI" dirty="0" err="1"/>
              <a:t>Hawort</a:t>
            </a:r>
            <a:r>
              <a:rPr lang="fi-FI" dirty="0"/>
              <a:t>, </a:t>
            </a:r>
            <a:r>
              <a:rPr lang="fi-FI" dirty="0" err="1"/>
              <a:t>Bert</a:t>
            </a:r>
            <a:r>
              <a:rPr lang="fi-FI" dirty="0"/>
              <a:t> </a:t>
            </a:r>
            <a:r>
              <a:rPr lang="fi-FI" dirty="0" err="1"/>
              <a:t>Convy</a:t>
            </a:r>
            <a:r>
              <a:rPr lang="fi-FI" dirty="0"/>
              <a:t>, </a:t>
            </a:r>
            <a:r>
              <a:rPr lang="fi-FI" dirty="0" err="1"/>
              <a:t>Lotte</a:t>
            </a:r>
            <a:r>
              <a:rPr lang="fi-FI" dirty="0"/>
              <a:t> </a:t>
            </a:r>
            <a:r>
              <a:rPr lang="fi-FI" dirty="0" err="1"/>
              <a:t>Lenya</a:t>
            </a:r>
            <a:r>
              <a:rPr lang="fi-FI" dirty="0"/>
              <a:t>, Jack </a:t>
            </a:r>
            <a:r>
              <a:rPr lang="fi-FI" dirty="0" err="1"/>
              <a:t>Gilford</a:t>
            </a:r>
            <a:r>
              <a:rPr lang="fi-FI" dirty="0"/>
              <a:t>, Joel </a:t>
            </a:r>
            <a:r>
              <a:rPr lang="fi-FI" dirty="0" err="1"/>
              <a:t>Grey</a:t>
            </a:r>
            <a:endParaRPr lang="fi-FI" dirty="0"/>
          </a:p>
          <a:p>
            <a:r>
              <a:rPr lang="fi-FI" dirty="0"/>
              <a:t>Uudenlainen musikaali, juoni ja kabaree-esitykset sekoittuivat toisiinsa</a:t>
            </a:r>
          </a:p>
          <a:p>
            <a:r>
              <a:rPr lang="fi-FI" dirty="0"/>
              <a:t>Elokuvaversio v. 1972 (Bob </a:t>
            </a:r>
            <a:r>
              <a:rPr lang="fi-FI" dirty="0" err="1"/>
              <a:t>Fossen</a:t>
            </a:r>
            <a:r>
              <a:rPr lang="fi-FI" dirty="0"/>
              <a:t> ohj.): Lisa Minnelli, Michael York, Joel </a:t>
            </a:r>
            <a:r>
              <a:rPr lang="fi-FI" dirty="0" err="1"/>
              <a:t>Grey</a:t>
            </a:r>
            <a:endParaRPr lang="fi-FI" dirty="0"/>
          </a:p>
          <a:p>
            <a:r>
              <a:rPr lang="fi-FI" dirty="0"/>
              <a:t>Juoni: Sally </a:t>
            </a:r>
            <a:r>
              <a:rPr lang="fi-FI" dirty="0" err="1"/>
              <a:t>Bowles</a:t>
            </a:r>
            <a:r>
              <a:rPr lang="fi-FI" dirty="0"/>
              <a:t> laulaa Berliinin dekadentissa kabareessa ja tapailee amerikkalaista kirjailijaa sekä muita miehiä natsien </a:t>
            </a:r>
            <a:r>
              <a:rPr lang="fi-FI" dirty="0" err="1"/>
              <a:t>valtaanousun</a:t>
            </a:r>
            <a:r>
              <a:rPr lang="fi-FI" dirty="0"/>
              <a:t> kynnyksellä 30-luvulla</a:t>
            </a:r>
          </a:p>
          <a:p>
            <a:r>
              <a:rPr lang="fi-FI" dirty="0"/>
              <a:t>Lauluja: </a:t>
            </a:r>
            <a:r>
              <a:rPr lang="fi-FI" dirty="0" err="1"/>
              <a:t>Willkommen</a:t>
            </a:r>
            <a:r>
              <a:rPr lang="fi-FI" dirty="0"/>
              <a:t>, </a:t>
            </a: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tell</a:t>
            </a:r>
            <a:r>
              <a:rPr lang="fi-FI" dirty="0"/>
              <a:t> </a:t>
            </a:r>
            <a:r>
              <a:rPr lang="fi-FI" dirty="0" err="1"/>
              <a:t>Mama</a:t>
            </a:r>
            <a:r>
              <a:rPr lang="fi-FI" dirty="0"/>
              <a:t>, </a:t>
            </a:r>
            <a:r>
              <a:rPr lang="fi-FI" b="1" dirty="0" err="1"/>
              <a:t>Mein</a:t>
            </a:r>
            <a:r>
              <a:rPr lang="fi-FI" b="1" dirty="0"/>
              <a:t> </a:t>
            </a:r>
            <a:r>
              <a:rPr lang="fi-FI" b="1" dirty="0" err="1"/>
              <a:t>Herr</a:t>
            </a:r>
            <a:r>
              <a:rPr lang="fi-FI" dirty="0"/>
              <a:t>, Telephone Song, </a:t>
            </a:r>
            <a:r>
              <a:rPr lang="fi-FI" b="1" dirty="0"/>
              <a:t>Money</a:t>
            </a:r>
            <a:r>
              <a:rPr lang="fi-FI" dirty="0"/>
              <a:t>,  </a:t>
            </a:r>
            <a:r>
              <a:rPr lang="fi-FI" dirty="0" err="1"/>
              <a:t>Tomorrow</a:t>
            </a:r>
            <a:r>
              <a:rPr lang="fi-FI" dirty="0"/>
              <a:t> </a:t>
            </a:r>
            <a:r>
              <a:rPr lang="fi-FI" dirty="0" err="1"/>
              <a:t>belongs</a:t>
            </a:r>
            <a:r>
              <a:rPr lang="fi-FI" dirty="0"/>
              <a:t> to me, Cabaret</a:t>
            </a:r>
          </a:p>
          <a:p>
            <a:r>
              <a:rPr lang="fi-FI" dirty="0"/>
              <a:t>Säännöllisesti uusintaproduktioita Broadwaylla ja Lontoossa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162" y="-1"/>
            <a:ext cx="1975839" cy="1605369"/>
          </a:xfrm>
          <a:prstGeom prst="rect">
            <a:avLst/>
          </a:prstGeom>
        </p:spPr>
      </p:pic>
      <p:sp>
        <p:nvSpPr>
          <p:cNvPr id="4" name="Toimintopainike: Filmi 3">
            <a:hlinkClick r:id="rId4" highlightClick="1"/>
            <a:extLst>
              <a:ext uri="{FF2B5EF4-FFF2-40B4-BE49-F238E27FC236}">
                <a16:creationId xmlns:a16="http://schemas.microsoft.com/office/drawing/2014/main" id="{4C526669-B735-9A44-B798-AB7E23935002}"/>
              </a:ext>
            </a:extLst>
          </p:cNvPr>
          <p:cNvSpPr/>
          <p:nvPr/>
        </p:nvSpPr>
        <p:spPr>
          <a:xfrm>
            <a:off x="10984992" y="545827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oimintopainike: Filmi 4">
            <a:hlinkClick r:id="rId5" highlightClick="1"/>
            <a:extLst>
              <a:ext uri="{FF2B5EF4-FFF2-40B4-BE49-F238E27FC236}">
                <a16:creationId xmlns:a16="http://schemas.microsoft.com/office/drawing/2014/main" id="{909BBF7C-1390-8340-ABEF-AC138F609612}"/>
              </a:ext>
            </a:extLst>
          </p:cNvPr>
          <p:cNvSpPr/>
          <p:nvPr/>
        </p:nvSpPr>
        <p:spPr>
          <a:xfrm>
            <a:off x="8997696" y="545827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86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Pippin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Musiikki ja laulutekstit: Stephen </a:t>
            </a:r>
            <a:r>
              <a:rPr lang="fi-FI" dirty="0" err="1"/>
              <a:t>Schwarz</a:t>
            </a:r>
            <a:endParaRPr lang="fi-FI" dirty="0"/>
          </a:p>
          <a:p>
            <a:r>
              <a:rPr lang="fi-FI" dirty="0"/>
              <a:t>Libretto: Roger O. </a:t>
            </a:r>
            <a:r>
              <a:rPr lang="fi-FI" dirty="0" err="1"/>
              <a:t>Hirsch</a:t>
            </a:r>
            <a:r>
              <a:rPr lang="fi-FI" dirty="0"/>
              <a:t>, Bob </a:t>
            </a:r>
            <a:r>
              <a:rPr lang="fi-FI" dirty="0" err="1"/>
              <a:t>Fosse</a:t>
            </a:r>
            <a:endParaRPr lang="fi-FI" dirty="0"/>
          </a:p>
          <a:p>
            <a:r>
              <a:rPr lang="fi-FI" dirty="0"/>
              <a:t>Ensi-ilta Broadwaylla: 8/1972, 1944 esitystä</a:t>
            </a:r>
          </a:p>
          <a:p>
            <a:r>
              <a:rPr lang="fi-FI" dirty="0"/>
              <a:t>Ohjaus ja Koreografi: Bob </a:t>
            </a:r>
            <a:r>
              <a:rPr lang="fi-FI" dirty="0" err="1"/>
              <a:t>Fosse</a:t>
            </a:r>
            <a:endParaRPr lang="fi-FI" dirty="0"/>
          </a:p>
          <a:p>
            <a:r>
              <a:rPr lang="fi-FI" dirty="0"/>
              <a:t>Pääosissa: Eric Berry, </a:t>
            </a:r>
            <a:r>
              <a:rPr lang="fi-FI" dirty="0" err="1"/>
              <a:t>Jill</a:t>
            </a:r>
            <a:r>
              <a:rPr lang="fi-FI" dirty="0"/>
              <a:t> </a:t>
            </a:r>
            <a:r>
              <a:rPr lang="fi-FI" dirty="0" err="1"/>
              <a:t>Clayburgh</a:t>
            </a:r>
            <a:r>
              <a:rPr lang="fi-FI" dirty="0"/>
              <a:t>, </a:t>
            </a:r>
            <a:r>
              <a:rPr lang="fi-FI" dirty="0" err="1"/>
              <a:t>Leland</a:t>
            </a:r>
            <a:r>
              <a:rPr lang="fi-FI" dirty="0"/>
              <a:t> </a:t>
            </a:r>
            <a:r>
              <a:rPr lang="fi-FI" dirty="0" err="1"/>
              <a:t>Palmer</a:t>
            </a:r>
            <a:r>
              <a:rPr lang="fi-FI" dirty="0"/>
              <a:t>, Ben Vereen, </a:t>
            </a:r>
            <a:r>
              <a:rPr lang="fi-FI" dirty="0" err="1"/>
              <a:t>Ann</a:t>
            </a:r>
            <a:r>
              <a:rPr lang="fi-FI" dirty="0"/>
              <a:t> </a:t>
            </a:r>
            <a:r>
              <a:rPr lang="fi-FI" dirty="0" err="1"/>
              <a:t>Reinking</a:t>
            </a:r>
            <a:endParaRPr lang="fi-FI" dirty="0"/>
          </a:p>
          <a:p>
            <a:r>
              <a:rPr lang="fi-FI" dirty="0"/>
              <a:t>Juoni: Kaarle Suuren poika </a:t>
            </a:r>
            <a:r>
              <a:rPr lang="fi-FI" dirty="0" err="1"/>
              <a:t>Pippin</a:t>
            </a:r>
            <a:r>
              <a:rPr lang="fi-FI" dirty="0"/>
              <a:t> tavoittelee sankaruutta – turhaan, vaikka syöksee isänsä vallasta – mutta löytää muuta parempaa</a:t>
            </a:r>
          </a:p>
          <a:p>
            <a:r>
              <a:rPr lang="fi-FI" dirty="0"/>
              <a:t>Keskiaikainen </a:t>
            </a:r>
            <a:r>
              <a:rPr lang="fi-FI" dirty="0" err="1"/>
              <a:t>Commedia</a:t>
            </a:r>
            <a:r>
              <a:rPr lang="fi-FI" dirty="0"/>
              <a:t> </a:t>
            </a:r>
            <a:r>
              <a:rPr lang="fi-FI" dirty="0" err="1"/>
              <a:t>dell’arte</a:t>
            </a:r>
            <a:r>
              <a:rPr lang="fi-FI" dirty="0"/>
              <a:t> – teatteriseurue esittää </a:t>
            </a:r>
            <a:r>
              <a:rPr lang="fi-FI" dirty="0" err="1"/>
              <a:t>Pippinin</a:t>
            </a:r>
            <a:r>
              <a:rPr lang="fi-FI" dirty="0"/>
              <a:t> tarinan juontajanaan puolijumala/paholainen (Ben Vereen)</a:t>
            </a:r>
          </a:p>
          <a:p>
            <a:r>
              <a:rPr lang="fi-FI" dirty="0"/>
              <a:t>Lauluja: </a:t>
            </a:r>
            <a:r>
              <a:rPr lang="fi-FI" b="1" dirty="0"/>
              <a:t>Magic to </a:t>
            </a:r>
            <a:r>
              <a:rPr lang="fi-FI" b="1" dirty="0" err="1"/>
              <a:t>do</a:t>
            </a:r>
            <a:r>
              <a:rPr lang="fi-FI" dirty="0"/>
              <a:t>, </a:t>
            </a:r>
            <a:r>
              <a:rPr lang="fi-FI" dirty="0" err="1"/>
              <a:t>Corner</a:t>
            </a:r>
            <a:r>
              <a:rPr lang="fi-FI" dirty="0"/>
              <a:t> of the </a:t>
            </a:r>
            <a:r>
              <a:rPr lang="fi-FI" dirty="0" err="1"/>
              <a:t>Sky</a:t>
            </a:r>
            <a:r>
              <a:rPr lang="fi-FI" dirty="0"/>
              <a:t>, </a:t>
            </a:r>
            <a:r>
              <a:rPr lang="fi-FI" b="1" dirty="0" err="1"/>
              <a:t>Morning</a:t>
            </a:r>
            <a:r>
              <a:rPr lang="fi-FI" b="1" dirty="0"/>
              <a:t> </a:t>
            </a:r>
            <a:r>
              <a:rPr lang="fi-FI" b="1" dirty="0" err="1"/>
              <a:t>Glow</a:t>
            </a:r>
            <a:r>
              <a:rPr lang="fi-FI" dirty="0"/>
              <a:t>, </a:t>
            </a:r>
            <a:r>
              <a:rPr lang="fi-FI" dirty="0" err="1"/>
              <a:t>Spread</a:t>
            </a:r>
            <a:r>
              <a:rPr lang="fi-FI" dirty="0"/>
              <a:t> a </a:t>
            </a:r>
            <a:r>
              <a:rPr lang="fi-FI" dirty="0" err="1"/>
              <a:t>little</a:t>
            </a:r>
            <a:r>
              <a:rPr lang="fi-FI" dirty="0"/>
              <a:t> </a:t>
            </a:r>
            <a:r>
              <a:rPr lang="fi-FI" dirty="0" err="1"/>
              <a:t>Sunshine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0" y="0"/>
            <a:ext cx="2730500" cy="2730500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454B5E64-20D4-1A4E-9356-226AE5299548}"/>
              </a:ext>
            </a:extLst>
          </p:cNvPr>
          <p:cNvSpPr/>
          <p:nvPr/>
        </p:nvSpPr>
        <p:spPr>
          <a:xfrm>
            <a:off x="4059936" y="58155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5" highlightClick="1"/>
            <a:extLst>
              <a:ext uri="{FF2B5EF4-FFF2-40B4-BE49-F238E27FC236}">
                <a16:creationId xmlns:a16="http://schemas.microsoft.com/office/drawing/2014/main" id="{C882318B-D0F3-9348-912B-C5DEE218D7C6}"/>
              </a:ext>
            </a:extLst>
          </p:cNvPr>
          <p:cNvSpPr/>
          <p:nvPr/>
        </p:nvSpPr>
        <p:spPr>
          <a:xfrm>
            <a:off x="7185660" y="58155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75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Chicago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Musiikki ja laulutekstit: John </a:t>
            </a:r>
            <a:r>
              <a:rPr lang="fi-FI" dirty="0" err="1"/>
              <a:t>Kander</a:t>
            </a:r>
            <a:r>
              <a:rPr lang="fi-FI" dirty="0"/>
              <a:t> &amp; Fred </a:t>
            </a:r>
            <a:r>
              <a:rPr lang="fi-FI" dirty="0" err="1"/>
              <a:t>Ebb</a:t>
            </a:r>
            <a:endParaRPr lang="fi-FI" dirty="0"/>
          </a:p>
          <a:p>
            <a:r>
              <a:rPr lang="fi-FI" dirty="0"/>
              <a:t>Libretto: </a:t>
            </a:r>
            <a:r>
              <a:rPr lang="fi-FI" dirty="0" err="1"/>
              <a:t>Ebb</a:t>
            </a:r>
            <a:r>
              <a:rPr lang="fi-FI" dirty="0"/>
              <a:t> &amp; Bob </a:t>
            </a:r>
            <a:r>
              <a:rPr lang="fi-FI" dirty="0" err="1"/>
              <a:t>Fosse</a:t>
            </a:r>
            <a:r>
              <a:rPr lang="fi-FI" dirty="0"/>
              <a:t> (</a:t>
            </a:r>
            <a:r>
              <a:rPr lang="fi-FI" dirty="0" err="1"/>
              <a:t>Maurine</a:t>
            </a:r>
            <a:r>
              <a:rPr lang="fi-FI" dirty="0"/>
              <a:t> </a:t>
            </a:r>
            <a:r>
              <a:rPr lang="fi-FI" dirty="0" err="1"/>
              <a:t>Watkinsin</a:t>
            </a:r>
            <a:r>
              <a:rPr lang="fi-FI" dirty="0"/>
              <a:t> näytelmä v. 1926)</a:t>
            </a:r>
          </a:p>
          <a:p>
            <a:r>
              <a:rPr lang="fi-FI" dirty="0"/>
              <a:t>Ensi-ilta Broadwaylla: 6/1975, 900 esitystä</a:t>
            </a:r>
          </a:p>
          <a:p>
            <a:r>
              <a:rPr lang="fi-FI" dirty="0"/>
              <a:t>Ohjaus ja Koreografi: Bob </a:t>
            </a:r>
            <a:r>
              <a:rPr lang="fi-FI" dirty="0" err="1"/>
              <a:t>Fosse</a:t>
            </a:r>
            <a:endParaRPr lang="fi-FI" dirty="0"/>
          </a:p>
          <a:p>
            <a:r>
              <a:rPr lang="fi-FI" dirty="0"/>
              <a:t>Pääosissa: </a:t>
            </a:r>
            <a:r>
              <a:rPr lang="fi-FI" dirty="0" err="1"/>
              <a:t>Gwen</a:t>
            </a:r>
            <a:r>
              <a:rPr lang="fi-FI" dirty="0"/>
              <a:t> </a:t>
            </a:r>
            <a:r>
              <a:rPr lang="fi-FI" dirty="0" err="1"/>
              <a:t>Verdon</a:t>
            </a:r>
            <a:r>
              <a:rPr lang="fi-FI" dirty="0"/>
              <a:t>, </a:t>
            </a:r>
            <a:r>
              <a:rPr lang="fi-FI" dirty="0" err="1"/>
              <a:t>Chita</a:t>
            </a:r>
            <a:r>
              <a:rPr lang="fi-FI" dirty="0"/>
              <a:t> </a:t>
            </a:r>
            <a:r>
              <a:rPr lang="fi-FI" dirty="0" err="1"/>
              <a:t>Rivera</a:t>
            </a:r>
            <a:r>
              <a:rPr lang="fi-FI" dirty="0"/>
              <a:t>, Jerry </a:t>
            </a:r>
            <a:r>
              <a:rPr lang="fi-FI" dirty="0" err="1"/>
              <a:t>Orbach</a:t>
            </a:r>
            <a:endParaRPr lang="fi-FI" dirty="0"/>
          </a:p>
          <a:p>
            <a:r>
              <a:rPr lang="fi-FI" dirty="0"/>
              <a:t>Elokuvaversio: v. 2002, ohj. </a:t>
            </a:r>
            <a:r>
              <a:rPr lang="fi-FI" dirty="0" err="1"/>
              <a:t>Rob</a:t>
            </a:r>
            <a:r>
              <a:rPr lang="fi-FI" dirty="0"/>
              <a:t> Marshall, pääosissa Catherine </a:t>
            </a:r>
            <a:r>
              <a:rPr lang="fi-FI" dirty="0" err="1"/>
              <a:t>Zeta-Jones</a:t>
            </a:r>
            <a:r>
              <a:rPr lang="fi-FI" dirty="0"/>
              <a:t>, </a:t>
            </a:r>
            <a:r>
              <a:rPr lang="fi-FI" dirty="0" err="1"/>
              <a:t>Renée</a:t>
            </a:r>
            <a:r>
              <a:rPr lang="fi-FI" dirty="0"/>
              <a:t> </a:t>
            </a:r>
            <a:r>
              <a:rPr lang="fi-FI" dirty="0" err="1"/>
              <a:t>Zellweger</a:t>
            </a:r>
            <a:r>
              <a:rPr lang="fi-FI" dirty="0"/>
              <a:t>, Richard </a:t>
            </a:r>
            <a:r>
              <a:rPr lang="fi-FI" dirty="0" err="1"/>
              <a:t>Gere</a:t>
            </a:r>
            <a:endParaRPr lang="fi-FI" dirty="0"/>
          </a:p>
          <a:p>
            <a:r>
              <a:rPr lang="fi-FI" dirty="0"/>
              <a:t>Juoni: </a:t>
            </a:r>
            <a:r>
              <a:rPr lang="fi-FI" dirty="0" err="1"/>
              <a:t>Velma</a:t>
            </a:r>
            <a:r>
              <a:rPr lang="fi-FI" dirty="0"/>
              <a:t> Kelly &amp; </a:t>
            </a:r>
            <a:r>
              <a:rPr lang="fi-FI" dirty="0" err="1"/>
              <a:t>Roxie</a:t>
            </a:r>
            <a:r>
              <a:rPr lang="fi-FI" dirty="0"/>
              <a:t> Hart eivät kaihda keinoja päästäkseen esiintymään 20-luvun syntisessä Chicagossa. Vaudeville-tyyliin esitettynä </a:t>
            </a:r>
            <a:r>
              <a:rPr lang="fi-FI" dirty="0" err="1"/>
              <a:t>Cabaret’n</a:t>
            </a:r>
            <a:r>
              <a:rPr lang="fi-FI" dirty="0"/>
              <a:t> ja </a:t>
            </a:r>
            <a:r>
              <a:rPr lang="fi-FI" dirty="0" err="1"/>
              <a:t>Pippinin</a:t>
            </a:r>
            <a:r>
              <a:rPr lang="fi-FI" dirty="0"/>
              <a:t> tapaan.</a:t>
            </a:r>
          </a:p>
          <a:p>
            <a:r>
              <a:rPr lang="fi-FI" dirty="0"/>
              <a:t>Lauluja: </a:t>
            </a:r>
            <a:r>
              <a:rPr lang="fi-FI" b="1" dirty="0" err="1"/>
              <a:t>All</a:t>
            </a:r>
            <a:r>
              <a:rPr lang="fi-FI" b="1" dirty="0"/>
              <a:t> </a:t>
            </a:r>
            <a:r>
              <a:rPr lang="fi-FI" b="1" dirty="0" err="1"/>
              <a:t>that</a:t>
            </a:r>
            <a:r>
              <a:rPr lang="fi-FI" b="1" dirty="0"/>
              <a:t> Jazz</a:t>
            </a:r>
            <a:r>
              <a:rPr lang="fi-FI" dirty="0"/>
              <a:t>, </a:t>
            </a:r>
            <a:r>
              <a:rPr lang="fi-FI" dirty="0" err="1"/>
              <a:t>Funny</a:t>
            </a:r>
            <a:r>
              <a:rPr lang="fi-FI" dirty="0"/>
              <a:t> </a:t>
            </a:r>
            <a:r>
              <a:rPr lang="fi-FI" dirty="0" err="1"/>
              <a:t>Honey</a:t>
            </a:r>
            <a:r>
              <a:rPr lang="fi-FI" dirty="0"/>
              <a:t>, </a:t>
            </a:r>
            <a:r>
              <a:rPr lang="fi-FI" dirty="0" err="1"/>
              <a:t>All</a:t>
            </a:r>
            <a:r>
              <a:rPr lang="fi-FI" dirty="0"/>
              <a:t> I </a:t>
            </a:r>
            <a:r>
              <a:rPr lang="fi-FI" dirty="0" err="1"/>
              <a:t>care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, </a:t>
            </a:r>
            <a:r>
              <a:rPr lang="fi-FI" b="1" dirty="0" err="1"/>
              <a:t>Roxie</a:t>
            </a:r>
            <a:r>
              <a:rPr lang="fi-FI" dirty="0"/>
              <a:t>, </a:t>
            </a:r>
            <a:r>
              <a:rPr lang="fi-FI" dirty="0" err="1"/>
              <a:t>Razzle</a:t>
            </a:r>
            <a:r>
              <a:rPr lang="fi-FI" dirty="0"/>
              <a:t> </a:t>
            </a:r>
            <a:r>
              <a:rPr lang="fi-FI" dirty="0" err="1"/>
              <a:t>Dazzle</a:t>
            </a:r>
            <a:r>
              <a:rPr lang="fi-FI" dirty="0"/>
              <a:t>, Class, </a:t>
            </a:r>
            <a:r>
              <a:rPr lang="fi-FI" b="1" dirty="0" err="1"/>
              <a:t>Nowadays</a:t>
            </a:r>
            <a:endParaRPr lang="fi-FI" b="1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448" y="0"/>
            <a:ext cx="2396552" cy="1792016"/>
          </a:xfrm>
          <a:prstGeom prst="rect">
            <a:avLst/>
          </a:prstGeom>
        </p:spPr>
      </p:pic>
      <p:sp>
        <p:nvSpPr>
          <p:cNvPr id="4" name="Toimintopainike: Filmi 3">
            <a:hlinkClick r:id="rId4" highlightClick="1"/>
            <a:extLst>
              <a:ext uri="{FF2B5EF4-FFF2-40B4-BE49-F238E27FC236}">
                <a16:creationId xmlns:a16="http://schemas.microsoft.com/office/drawing/2014/main" id="{B2F92AA8-4FBE-4E46-85E5-38C1F0E003BF}"/>
              </a:ext>
            </a:extLst>
          </p:cNvPr>
          <p:cNvSpPr/>
          <p:nvPr/>
        </p:nvSpPr>
        <p:spPr>
          <a:xfrm>
            <a:off x="2950464" y="577291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5" highlightClick="1"/>
            <a:extLst>
              <a:ext uri="{FF2B5EF4-FFF2-40B4-BE49-F238E27FC236}">
                <a16:creationId xmlns:a16="http://schemas.microsoft.com/office/drawing/2014/main" id="{7A14AD6F-7C9F-D243-A9A9-23F9F196AD95}"/>
              </a:ext>
            </a:extLst>
          </p:cNvPr>
          <p:cNvSpPr/>
          <p:nvPr/>
        </p:nvSpPr>
        <p:spPr>
          <a:xfrm>
            <a:off x="4730496" y="579069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oimintopainike: Filmi 6">
            <a:hlinkClick r:id="rId6" highlightClick="1"/>
            <a:extLst>
              <a:ext uri="{FF2B5EF4-FFF2-40B4-BE49-F238E27FC236}">
                <a16:creationId xmlns:a16="http://schemas.microsoft.com/office/drawing/2014/main" id="{6F585DC8-EBFB-F34A-BCCE-B474D6C66DEC}"/>
              </a:ext>
            </a:extLst>
          </p:cNvPr>
          <p:cNvSpPr/>
          <p:nvPr/>
        </p:nvSpPr>
        <p:spPr>
          <a:xfrm>
            <a:off x="6803136" y="577291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6566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Wiz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Musiikki ja laulutekstit: Charlie </a:t>
            </a:r>
            <a:r>
              <a:rPr lang="fi-FI" dirty="0" err="1"/>
              <a:t>Smalls</a:t>
            </a:r>
            <a:endParaRPr lang="fi-FI" dirty="0"/>
          </a:p>
          <a:p>
            <a:r>
              <a:rPr lang="fi-FI" dirty="0"/>
              <a:t>Libretto: William F. Brown</a:t>
            </a:r>
          </a:p>
          <a:p>
            <a:r>
              <a:rPr lang="fi-FI" dirty="0"/>
              <a:t>Ensi-ilta Broadwaylla: 1/1975, 1672 esitystä</a:t>
            </a:r>
          </a:p>
          <a:p>
            <a:r>
              <a:rPr lang="fi-FI" dirty="0"/>
              <a:t>Ohjaus ja Koreografi: </a:t>
            </a:r>
            <a:r>
              <a:rPr lang="fi-FI" dirty="0" err="1"/>
              <a:t>Geoffrey</a:t>
            </a:r>
            <a:r>
              <a:rPr lang="fi-FI" dirty="0"/>
              <a:t> </a:t>
            </a:r>
            <a:r>
              <a:rPr lang="fi-FI" dirty="0" err="1"/>
              <a:t>Holder</a:t>
            </a:r>
            <a:r>
              <a:rPr lang="fi-FI" dirty="0"/>
              <a:t>, George </a:t>
            </a:r>
            <a:r>
              <a:rPr lang="fi-FI" dirty="0" err="1"/>
              <a:t>Faison</a:t>
            </a:r>
            <a:endParaRPr lang="fi-FI" dirty="0"/>
          </a:p>
          <a:p>
            <a:r>
              <a:rPr lang="fi-FI" dirty="0"/>
              <a:t>Pääosissa: </a:t>
            </a:r>
            <a:r>
              <a:rPr lang="fi-FI" dirty="0" err="1"/>
              <a:t>Stephanie</a:t>
            </a:r>
            <a:r>
              <a:rPr lang="fi-FI" dirty="0"/>
              <a:t> </a:t>
            </a:r>
            <a:r>
              <a:rPr lang="fi-FI" dirty="0" err="1"/>
              <a:t>Mills</a:t>
            </a:r>
            <a:r>
              <a:rPr lang="fi-FI" dirty="0"/>
              <a:t>, Tiger </a:t>
            </a:r>
            <a:r>
              <a:rPr lang="fi-FI" dirty="0" err="1"/>
              <a:t>Haynes</a:t>
            </a:r>
            <a:r>
              <a:rPr lang="fi-FI" dirty="0"/>
              <a:t>, Ted Ross, </a:t>
            </a:r>
            <a:r>
              <a:rPr lang="fi-FI" dirty="0" err="1"/>
              <a:t>Hinton</a:t>
            </a:r>
            <a:r>
              <a:rPr lang="fi-FI" dirty="0"/>
              <a:t> Battle</a:t>
            </a:r>
          </a:p>
          <a:p>
            <a:r>
              <a:rPr lang="fi-FI" dirty="0"/>
              <a:t>Elokuvaversio:  v. 1978, Diana Ross, Michael Jackson, Ted Ross, Lena </a:t>
            </a:r>
            <a:r>
              <a:rPr lang="fi-FI" dirty="0" err="1"/>
              <a:t>Horne</a:t>
            </a:r>
            <a:r>
              <a:rPr lang="fi-FI" dirty="0"/>
              <a:t> (elokuva ei menestynyt)</a:t>
            </a:r>
          </a:p>
          <a:p>
            <a:r>
              <a:rPr lang="fi-FI" dirty="0"/>
              <a:t>Juoni: Ihmemaa </a:t>
            </a:r>
            <a:r>
              <a:rPr lang="fi-FI" dirty="0" err="1"/>
              <a:t>Oz</a:t>
            </a:r>
            <a:r>
              <a:rPr lang="fi-FI" dirty="0"/>
              <a:t> -tarina mustilla esittäjillä, nykyaikaisella dialogilla ja soul/funk -musiikilla</a:t>
            </a:r>
          </a:p>
          <a:p>
            <a:r>
              <a:rPr lang="fi-FI" dirty="0"/>
              <a:t>Lauluja: </a:t>
            </a:r>
            <a:r>
              <a:rPr lang="fi-FI" dirty="0" err="1"/>
              <a:t>He’s</a:t>
            </a:r>
            <a:r>
              <a:rPr lang="fi-FI" dirty="0"/>
              <a:t> the </a:t>
            </a:r>
            <a:r>
              <a:rPr lang="fi-FI" dirty="0" err="1"/>
              <a:t>Wizard</a:t>
            </a:r>
            <a:r>
              <a:rPr lang="fi-FI" dirty="0"/>
              <a:t>, The </a:t>
            </a:r>
            <a:r>
              <a:rPr lang="fi-FI" dirty="0" err="1"/>
              <a:t>Crow</a:t>
            </a:r>
            <a:r>
              <a:rPr lang="fi-FI" dirty="0"/>
              <a:t> Anthem, </a:t>
            </a:r>
            <a:r>
              <a:rPr lang="fi-FI" b="1" dirty="0" err="1"/>
              <a:t>Ease</a:t>
            </a:r>
            <a:r>
              <a:rPr lang="fi-FI" b="1" dirty="0"/>
              <a:t> on Down the Road</a:t>
            </a:r>
            <a:r>
              <a:rPr lang="fi-FI" dirty="0"/>
              <a:t>, No </a:t>
            </a:r>
            <a:r>
              <a:rPr lang="fi-FI" dirty="0" err="1"/>
              <a:t>bad</a:t>
            </a:r>
            <a:r>
              <a:rPr lang="fi-FI" dirty="0"/>
              <a:t> News,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believe</a:t>
            </a:r>
            <a:r>
              <a:rPr lang="fi-FI" dirty="0"/>
              <a:t>, Home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490" y="107577"/>
            <a:ext cx="1336511" cy="1800577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A4899CE8-1D38-0A4B-B722-AF6F0310DE48}"/>
              </a:ext>
            </a:extLst>
          </p:cNvPr>
          <p:cNvSpPr/>
          <p:nvPr/>
        </p:nvSpPr>
        <p:spPr>
          <a:xfrm>
            <a:off x="7046976" y="579069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3645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Chorus</a:t>
            </a:r>
            <a:r>
              <a:rPr lang="fi-FI" dirty="0"/>
              <a:t> </a:t>
            </a:r>
            <a:r>
              <a:rPr lang="fi-FI" dirty="0" err="1"/>
              <a:t>line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Musiikki ja laulutekstit: </a:t>
            </a:r>
            <a:r>
              <a:rPr lang="fi-FI" dirty="0" err="1"/>
              <a:t>Marvin</a:t>
            </a:r>
            <a:r>
              <a:rPr lang="fi-FI" dirty="0"/>
              <a:t> </a:t>
            </a:r>
            <a:r>
              <a:rPr lang="fi-FI" dirty="0" err="1"/>
              <a:t>Hamlisch</a:t>
            </a:r>
            <a:r>
              <a:rPr lang="fi-FI" dirty="0"/>
              <a:t> &amp; Edward </a:t>
            </a:r>
            <a:r>
              <a:rPr lang="fi-FI" dirty="0" err="1"/>
              <a:t>Kleban</a:t>
            </a:r>
            <a:endParaRPr lang="fi-FI" dirty="0"/>
          </a:p>
          <a:p>
            <a:r>
              <a:rPr lang="fi-FI" dirty="0"/>
              <a:t>Libretto: Michael Bennettin koostamista haastatteluista James </a:t>
            </a:r>
            <a:r>
              <a:rPr lang="fi-FI" dirty="0" err="1"/>
              <a:t>Kirkwood</a:t>
            </a:r>
            <a:r>
              <a:rPr lang="fi-FI" dirty="0"/>
              <a:t> &amp; Nicholas Dante</a:t>
            </a:r>
          </a:p>
          <a:p>
            <a:r>
              <a:rPr lang="fi-FI" dirty="0"/>
              <a:t>Ensi-ilta Broadwaylla: 4/1975, 6137 esitystä (–1990)</a:t>
            </a:r>
          </a:p>
          <a:p>
            <a:r>
              <a:rPr lang="fi-FI" dirty="0"/>
              <a:t>Ohjaus ja Koreografi: Michael Bennett</a:t>
            </a:r>
          </a:p>
          <a:p>
            <a:r>
              <a:rPr lang="fi-FI" dirty="0"/>
              <a:t>Pääosissa: Kelly Bishop, Pamela Blair, Wayne </a:t>
            </a:r>
            <a:r>
              <a:rPr lang="fi-FI" dirty="0" err="1"/>
              <a:t>Cilento</a:t>
            </a:r>
            <a:r>
              <a:rPr lang="fi-FI" dirty="0"/>
              <a:t>,…</a:t>
            </a:r>
          </a:p>
          <a:p>
            <a:r>
              <a:rPr lang="fi-FI" dirty="0"/>
              <a:t>Elokuvaversio: v. 1985 (ohj. Richard </a:t>
            </a:r>
            <a:r>
              <a:rPr lang="fi-FI" dirty="0" err="1"/>
              <a:t>Attenborough</a:t>
            </a:r>
            <a:r>
              <a:rPr lang="fi-FI" dirty="0"/>
              <a:t>)</a:t>
            </a:r>
          </a:p>
          <a:p>
            <a:r>
              <a:rPr lang="fi-FI" dirty="0"/>
              <a:t>Juoni: Rivitanssijoiden valinta produktioon, alun perin tositilanteesta työstetty musikaali</a:t>
            </a:r>
          </a:p>
          <a:p>
            <a:r>
              <a:rPr lang="fi-FI" dirty="0"/>
              <a:t>Lauluja: </a:t>
            </a:r>
            <a:r>
              <a:rPr lang="fi-FI" b="1" dirty="0"/>
              <a:t>I </a:t>
            </a:r>
            <a:r>
              <a:rPr lang="fi-FI" b="1" dirty="0" err="1"/>
              <a:t>hope</a:t>
            </a:r>
            <a:r>
              <a:rPr lang="fi-FI" b="1" dirty="0"/>
              <a:t> I </a:t>
            </a:r>
            <a:r>
              <a:rPr lang="fi-FI" b="1" dirty="0" err="1"/>
              <a:t>get</a:t>
            </a:r>
            <a:r>
              <a:rPr lang="fi-FI" b="1" dirty="0"/>
              <a:t> it</a:t>
            </a:r>
            <a:r>
              <a:rPr lang="fi-FI" dirty="0"/>
              <a:t>,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Ballet</a:t>
            </a:r>
            <a:r>
              <a:rPr lang="fi-FI" dirty="0"/>
              <a:t>, </a:t>
            </a:r>
            <a:r>
              <a:rPr lang="fi-FI" b="1" dirty="0" err="1"/>
              <a:t>What</a:t>
            </a:r>
            <a:r>
              <a:rPr lang="fi-FI" b="1" dirty="0"/>
              <a:t> I </a:t>
            </a:r>
            <a:r>
              <a:rPr lang="fi-FI" b="1" dirty="0" err="1"/>
              <a:t>did</a:t>
            </a:r>
            <a:r>
              <a:rPr lang="fi-FI" b="1" dirty="0"/>
              <a:t> for </a:t>
            </a:r>
            <a:r>
              <a:rPr lang="fi-FI" b="1" dirty="0" err="1"/>
              <a:t>love</a:t>
            </a:r>
            <a:r>
              <a:rPr lang="fi-FI" b="1" dirty="0"/>
              <a:t>, One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774" y="-1"/>
            <a:ext cx="1615227" cy="1600201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CBDD558D-DFE7-284D-BE6A-786CBBD8B370}"/>
              </a:ext>
            </a:extLst>
          </p:cNvPr>
          <p:cNvSpPr/>
          <p:nvPr/>
        </p:nvSpPr>
        <p:spPr>
          <a:xfrm>
            <a:off x="8278475" y="5971667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5" highlightClick="1"/>
            <a:extLst>
              <a:ext uri="{FF2B5EF4-FFF2-40B4-BE49-F238E27FC236}">
                <a16:creationId xmlns:a16="http://schemas.microsoft.com/office/drawing/2014/main" id="{625427D9-8C15-364D-A4C7-8E732AE579B7}"/>
              </a:ext>
            </a:extLst>
          </p:cNvPr>
          <p:cNvSpPr/>
          <p:nvPr/>
        </p:nvSpPr>
        <p:spPr>
          <a:xfrm>
            <a:off x="9625585" y="5971667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oimintopainike: Filmi 6">
            <a:hlinkClick r:id="rId6" highlightClick="1"/>
            <a:extLst>
              <a:ext uri="{FF2B5EF4-FFF2-40B4-BE49-F238E27FC236}">
                <a16:creationId xmlns:a16="http://schemas.microsoft.com/office/drawing/2014/main" id="{767E5443-F9E2-784D-8CDC-CA78362390B1}"/>
              </a:ext>
            </a:extLst>
          </p:cNvPr>
          <p:cNvSpPr/>
          <p:nvPr/>
        </p:nvSpPr>
        <p:spPr>
          <a:xfrm>
            <a:off x="10972695" y="5971667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17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Annie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Musiikki ja laulutekstit: Charles </a:t>
            </a:r>
            <a:r>
              <a:rPr lang="fi-FI" dirty="0" err="1"/>
              <a:t>Strouse</a:t>
            </a:r>
            <a:r>
              <a:rPr lang="fi-FI" dirty="0"/>
              <a:t> &amp; Martin </a:t>
            </a:r>
            <a:r>
              <a:rPr lang="fi-FI" dirty="0" err="1"/>
              <a:t>Charnin</a:t>
            </a:r>
            <a:endParaRPr lang="fi-FI" dirty="0"/>
          </a:p>
          <a:p>
            <a:r>
              <a:rPr lang="fi-FI" dirty="0"/>
              <a:t>Libretto: Thomas </a:t>
            </a:r>
            <a:r>
              <a:rPr lang="fi-FI" dirty="0" err="1"/>
              <a:t>Meehan</a:t>
            </a:r>
            <a:endParaRPr lang="fi-FI" dirty="0"/>
          </a:p>
          <a:p>
            <a:r>
              <a:rPr lang="fi-FI" dirty="0"/>
              <a:t>Ensi-ilta Broadwaylla: 4/1977, 2377 esitystä</a:t>
            </a:r>
          </a:p>
          <a:p>
            <a:r>
              <a:rPr lang="fi-FI" dirty="0"/>
              <a:t>Ohjaus ja Koreografi: Martin </a:t>
            </a:r>
            <a:r>
              <a:rPr lang="fi-FI" dirty="0" err="1"/>
              <a:t>Charnin</a:t>
            </a:r>
            <a:r>
              <a:rPr lang="fi-FI" dirty="0"/>
              <a:t>, Peter </a:t>
            </a:r>
            <a:r>
              <a:rPr lang="fi-FI" dirty="0" err="1"/>
              <a:t>Gennaro</a:t>
            </a:r>
            <a:endParaRPr lang="fi-FI" dirty="0"/>
          </a:p>
          <a:p>
            <a:r>
              <a:rPr lang="fi-FI" dirty="0"/>
              <a:t>Pääosissa Andrea </a:t>
            </a:r>
            <a:r>
              <a:rPr lang="fi-FI" dirty="0" err="1"/>
              <a:t>McArdle</a:t>
            </a:r>
            <a:r>
              <a:rPr lang="fi-FI" dirty="0"/>
              <a:t>, </a:t>
            </a:r>
            <a:r>
              <a:rPr lang="fi-FI" dirty="0" err="1"/>
              <a:t>Reid</a:t>
            </a:r>
            <a:r>
              <a:rPr lang="fi-FI" dirty="0"/>
              <a:t> </a:t>
            </a:r>
            <a:r>
              <a:rPr lang="fi-FI" dirty="0" err="1"/>
              <a:t>Shelton</a:t>
            </a:r>
            <a:r>
              <a:rPr lang="fi-FI" dirty="0"/>
              <a:t>, </a:t>
            </a:r>
            <a:r>
              <a:rPr lang="fi-FI" dirty="0" err="1"/>
              <a:t>Dorothy</a:t>
            </a:r>
            <a:r>
              <a:rPr lang="fi-FI" dirty="0"/>
              <a:t> </a:t>
            </a:r>
            <a:r>
              <a:rPr lang="fi-FI" dirty="0" err="1"/>
              <a:t>Loudon</a:t>
            </a:r>
            <a:endParaRPr lang="fi-FI" dirty="0"/>
          </a:p>
          <a:p>
            <a:r>
              <a:rPr lang="fi-FI" dirty="0"/>
              <a:t>Elokuvaversio v. 1982 (Albert Finney, </a:t>
            </a:r>
            <a:r>
              <a:rPr lang="fi-FI" dirty="0" err="1"/>
              <a:t>Aileen</a:t>
            </a:r>
            <a:r>
              <a:rPr lang="fi-FI" dirty="0"/>
              <a:t> </a:t>
            </a:r>
            <a:r>
              <a:rPr lang="fi-FI" dirty="0" err="1"/>
              <a:t>Quinn</a:t>
            </a:r>
            <a:r>
              <a:rPr lang="fi-FI" dirty="0"/>
              <a:t>, </a:t>
            </a:r>
            <a:r>
              <a:rPr lang="fi-FI" dirty="0" err="1"/>
              <a:t>Ann</a:t>
            </a:r>
            <a:r>
              <a:rPr lang="fi-FI" dirty="0"/>
              <a:t> </a:t>
            </a:r>
            <a:r>
              <a:rPr lang="fi-FI" dirty="0" err="1"/>
              <a:t>Reinking</a:t>
            </a:r>
            <a:r>
              <a:rPr lang="fi-FI" dirty="0"/>
              <a:t>, </a:t>
            </a:r>
            <a:r>
              <a:rPr lang="fi-FI" dirty="0" err="1"/>
              <a:t>Carol</a:t>
            </a:r>
            <a:r>
              <a:rPr lang="fi-FI" dirty="0"/>
              <a:t> Burnett)</a:t>
            </a:r>
          </a:p>
          <a:p>
            <a:r>
              <a:rPr lang="fi-FI" dirty="0"/>
              <a:t>Juoni: New York 30-luvun laman aikana, orpotyttö Annie saa uuden isän miljonääri Oliver </a:t>
            </a:r>
            <a:r>
              <a:rPr lang="fi-FI" dirty="0" err="1"/>
              <a:t>Warbucksista</a:t>
            </a:r>
            <a:endParaRPr lang="fi-FI" dirty="0"/>
          </a:p>
          <a:p>
            <a:r>
              <a:rPr lang="fi-FI" dirty="0"/>
              <a:t>Lauluja: </a:t>
            </a:r>
            <a:r>
              <a:rPr lang="fi-FI" dirty="0" err="1"/>
              <a:t>Maybe</a:t>
            </a:r>
            <a:r>
              <a:rPr lang="fi-FI" dirty="0"/>
              <a:t>, </a:t>
            </a:r>
            <a:r>
              <a:rPr lang="fi-FI" dirty="0" err="1"/>
              <a:t>Tomorrow</a:t>
            </a:r>
            <a:r>
              <a:rPr lang="fi-FI" dirty="0"/>
              <a:t>, </a:t>
            </a:r>
            <a:r>
              <a:rPr lang="fi-FI" dirty="0" err="1"/>
              <a:t>Easy</a:t>
            </a:r>
            <a:r>
              <a:rPr lang="fi-FI" dirty="0"/>
              <a:t> </a:t>
            </a:r>
            <a:r>
              <a:rPr lang="fi-FI" dirty="0" err="1"/>
              <a:t>Street</a:t>
            </a:r>
            <a:r>
              <a:rPr lang="fi-FI" dirty="0"/>
              <a:t>, </a:t>
            </a:r>
            <a:r>
              <a:rPr lang="fi-FI" b="1" dirty="0" err="1"/>
              <a:t>It’s</a:t>
            </a:r>
            <a:r>
              <a:rPr lang="fi-FI" b="1" dirty="0"/>
              <a:t> a </a:t>
            </a:r>
            <a:r>
              <a:rPr lang="fi-FI" b="1" dirty="0" err="1"/>
              <a:t>hard-knock</a:t>
            </a:r>
            <a:r>
              <a:rPr lang="fi-FI" b="1" dirty="0"/>
              <a:t> Life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067" y="-1"/>
            <a:ext cx="1096935" cy="1686333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0DA83844-2C68-9944-8C6E-3AC92EC47B58}"/>
              </a:ext>
            </a:extLst>
          </p:cNvPr>
          <p:cNvSpPr/>
          <p:nvPr/>
        </p:nvSpPr>
        <p:spPr>
          <a:xfrm>
            <a:off x="10424160" y="58155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190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Ain’t</a:t>
            </a:r>
            <a:r>
              <a:rPr lang="fi-FI" dirty="0"/>
              <a:t> </a:t>
            </a:r>
            <a:r>
              <a:rPr lang="fi-FI" dirty="0" err="1"/>
              <a:t>misbehavin</a:t>
            </a:r>
            <a:r>
              <a:rPr lang="fi-FI" dirty="0"/>
              <a:t>’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Musiikki ja laulutekstit: </a:t>
            </a:r>
            <a:r>
              <a:rPr lang="fi-FI" dirty="0" err="1"/>
              <a:t>Fats</a:t>
            </a:r>
            <a:r>
              <a:rPr lang="fi-FI" dirty="0"/>
              <a:t> </a:t>
            </a:r>
            <a:r>
              <a:rPr lang="fi-FI" dirty="0" err="1"/>
              <a:t>Waller</a:t>
            </a:r>
            <a:r>
              <a:rPr lang="fi-FI" dirty="0"/>
              <a:t> (monia </a:t>
            </a:r>
            <a:r>
              <a:rPr lang="fi-FI" dirty="0" err="1"/>
              <a:t>tekstinkirj</a:t>
            </a:r>
            <a:r>
              <a:rPr lang="fi-FI" dirty="0"/>
              <a:t>.)</a:t>
            </a:r>
          </a:p>
          <a:p>
            <a:r>
              <a:rPr lang="fi-FI" dirty="0"/>
              <a:t>Libretto: Murray </a:t>
            </a:r>
            <a:r>
              <a:rPr lang="fi-FI" dirty="0" err="1"/>
              <a:t>Horwitz</a:t>
            </a:r>
            <a:r>
              <a:rPr lang="fi-FI" dirty="0"/>
              <a:t> &amp; Richard </a:t>
            </a:r>
            <a:r>
              <a:rPr lang="fi-FI" dirty="0" err="1"/>
              <a:t>Maltby</a:t>
            </a:r>
            <a:r>
              <a:rPr lang="fi-FI" dirty="0"/>
              <a:t> Jr.</a:t>
            </a:r>
          </a:p>
          <a:p>
            <a:r>
              <a:rPr lang="fi-FI" dirty="0"/>
              <a:t>Ensi-ilta Broadwaylla: 5/1978, 1604 esitystä</a:t>
            </a:r>
          </a:p>
          <a:p>
            <a:r>
              <a:rPr lang="fi-FI" dirty="0"/>
              <a:t>Ohjaus ja Koreografi: Richard </a:t>
            </a:r>
            <a:r>
              <a:rPr lang="fi-FI" dirty="0" err="1"/>
              <a:t>Maltby</a:t>
            </a:r>
            <a:r>
              <a:rPr lang="fi-FI" dirty="0"/>
              <a:t> Jr., Arthur </a:t>
            </a:r>
            <a:r>
              <a:rPr lang="fi-FI" dirty="0" err="1"/>
              <a:t>Faria</a:t>
            </a:r>
            <a:endParaRPr lang="fi-FI" dirty="0"/>
          </a:p>
          <a:p>
            <a:r>
              <a:rPr lang="fi-FI" dirty="0"/>
              <a:t>Pääosissa: </a:t>
            </a:r>
            <a:r>
              <a:rPr lang="fi-FI" dirty="0" err="1"/>
              <a:t>Nell</a:t>
            </a:r>
            <a:r>
              <a:rPr lang="fi-FI" dirty="0"/>
              <a:t> Carter, Andre de </a:t>
            </a:r>
            <a:r>
              <a:rPr lang="fi-FI" dirty="0" err="1"/>
              <a:t>Shields</a:t>
            </a:r>
            <a:r>
              <a:rPr lang="fi-FI" dirty="0"/>
              <a:t>, Ken </a:t>
            </a:r>
            <a:r>
              <a:rPr lang="fi-FI" dirty="0" err="1"/>
              <a:t>Page</a:t>
            </a:r>
            <a:r>
              <a:rPr lang="fi-FI" dirty="0"/>
              <a:t>, </a:t>
            </a:r>
            <a:r>
              <a:rPr lang="fi-FI" dirty="0" err="1"/>
              <a:t>Armelia</a:t>
            </a:r>
            <a:r>
              <a:rPr lang="fi-FI" dirty="0"/>
              <a:t> </a:t>
            </a:r>
            <a:r>
              <a:rPr lang="fi-FI" dirty="0" err="1"/>
              <a:t>McQueen</a:t>
            </a:r>
            <a:r>
              <a:rPr lang="fi-FI" dirty="0"/>
              <a:t>, </a:t>
            </a:r>
            <a:r>
              <a:rPr lang="fi-FI" dirty="0" err="1"/>
              <a:t>Charlaine</a:t>
            </a:r>
            <a:r>
              <a:rPr lang="fi-FI" dirty="0"/>
              <a:t> </a:t>
            </a:r>
            <a:r>
              <a:rPr lang="fi-FI" dirty="0" err="1"/>
              <a:t>Woodard</a:t>
            </a:r>
            <a:endParaRPr lang="fi-FI" dirty="0"/>
          </a:p>
          <a:p>
            <a:r>
              <a:rPr lang="fi-FI" dirty="0"/>
              <a:t>Juoni: Pianisti </a:t>
            </a:r>
            <a:r>
              <a:rPr lang="fi-FI" dirty="0" err="1"/>
              <a:t>Fats</a:t>
            </a:r>
            <a:r>
              <a:rPr lang="fi-FI" dirty="0"/>
              <a:t> </a:t>
            </a:r>
            <a:r>
              <a:rPr lang="fi-FI" dirty="0" err="1"/>
              <a:t>Wallerin</a:t>
            </a:r>
            <a:r>
              <a:rPr lang="fi-FI" dirty="0"/>
              <a:t> esitykset Harlemin yökerhossa 30-luvulla. Menestys avasi tien muille ”katalogi”-musikaaleille</a:t>
            </a:r>
          </a:p>
          <a:p>
            <a:r>
              <a:rPr lang="fi-FI" dirty="0"/>
              <a:t>Lauluja: </a:t>
            </a:r>
            <a:r>
              <a:rPr lang="fi-FI" b="1" dirty="0" err="1"/>
              <a:t>Ain’t</a:t>
            </a:r>
            <a:r>
              <a:rPr lang="fi-FI" b="1" dirty="0"/>
              <a:t> </a:t>
            </a:r>
            <a:r>
              <a:rPr lang="fi-FI" b="1" dirty="0" err="1"/>
              <a:t>misbehaving</a:t>
            </a:r>
            <a:r>
              <a:rPr lang="fi-FI" dirty="0"/>
              <a:t>, </a:t>
            </a:r>
            <a:r>
              <a:rPr lang="fi-FI" dirty="0" err="1"/>
              <a:t>Honeysuckle</a:t>
            </a:r>
            <a:r>
              <a:rPr lang="fi-FI" dirty="0"/>
              <a:t> Rose, </a:t>
            </a:r>
            <a:r>
              <a:rPr lang="fi-FI" b="1" dirty="0" err="1"/>
              <a:t>Lounging</a:t>
            </a:r>
            <a:r>
              <a:rPr lang="fi-FI" b="1" dirty="0"/>
              <a:t> at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Waldorf</a:t>
            </a:r>
            <a:r>
              <a:rPr lang="fi-FI" dirty="0"/>
              <a:t>, ym.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051" y="79283"/>
            <a:ext cx="1624949" cy="1624949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F7073129-6F36-2147-806F-61360F30AE84}"/>
              </a:ext>
            </a:extLst>
          </p:cNvPr>
          <p:cNvSpPr/>
          <p:nvPr/>
        </p:nvSpPr>
        <p:spPr>
          <a:xfrm>
            <a:off x="11149584" y="5777148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5" highlightClick="1"/>
            <a:extLst>
              <a:ext uri="{FF2B5EF4-FFF2-40B4-BE49-F238E27FC236}">
                <a16:creationId xmlns:a16="http://schemas.microsoft.com/office/drawing/2014/main" id="{7814F313-EA6D-BF46-AF43-F343AE36F531}"/>
              </a:ext>
            </a:extLst>
          </p:cNvPr>
          <p:cNvSpPr/>
          <p:nvPr/>
        </p:nvSpPr>
        <p:spPr>
          <a:xfrm>
            <a:off x="9473184" y="5777148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093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Pop-musikaalit ja rock-oopperat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1960-luvun loppupuolelta lähtien pop- ja rock-musiikkia sisältäviä musikaaleja myös Broadwaylle</a:t>
            </a:r>
          </a:p>
          <a:p>
            <a:r>
              <a:rPr lang="fi-FI" dirty="0"/>
              <a:t>Tarve kuvata realistisemmin muuttuvaa todellisuutta</a:t>
            </a:r>
          </a:p>
          <a:p>
            <a:r>
              <a:rPr lang="fi-FI" dirty="0"/>
              <a:t>Nuorisokulttuurin itsenäistyminen</a:t>
            </a:r>
          </a:p>
          <a:p>
            <a:r>
              <a:rPr lang="fi-FI" dirty="0"/>
              <a:t>Kulttuurinen vapautuminen ja vaihtoehtoinen elämäntapa, Vietnamin sota</a:t>
            </a:r>
          </a:p>
          <a:p>
            <a:r>
              <a:rPr lang="fi-FI" dirty="0"/>
              <a:t>Usein rock-musikaalit ilmestyivät ensin lp-levyinä ja menestyksen myötä muuttuivat musikaaleiksi tai rock-oopperoiksi (oopperamaiset konserttiesitykset, filmiversiot)</a:t>
            </a:r>
          </a:p>
        </p:txBody>
      </p:sp>
    </p:spTree>
    <p:extLst>
      <p:ext uri="{BB962C8B-B14F-4D97-AF65-F5344CB8AC3E}">
        <p14:creationId xmlns:p14="http://schemas.microsoft.com/office/powerpoint/2010/main" val="1994449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1980-luku: Lontoo musikaalikeskus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1980-luvun suurimmat menestysmusikaalit Lontoossa, josta ne leviävät New Yorkiin ja ympäri maailmaa</a:t>
            </a:r>
          </a:p>
          <a:p>
            <a:r>
              <a:rPr lang="fi-FI" dirty="0"/>
              <a:t>Megamusikaalit: Suuret aiheet ja loisteliaat näyttämötoteutukset</a:t>
            </a:r>
          </a:p>
          <a:p>
            <a:r>
              <a:rPr lang="fi-FI" dirty="0"/>
              <a:t>Tuottaja Cameron </a:t>
            </a:r>
            <a:r>
              <a:rPr lang="fi-FI" dirty="0" err="1"/>
              <a:t>MacIntosh</a:t>
            </a:r>
            <a:endParaRPr lang="fi-FI" dirty="0"/>
          </a:p>
          <a:p>
            <a:r>
              <a:rPr lang="fi-FI" dirty="0"/>
              <a:t>Suurimmat menestykset: Cats, </a:t>
            </a:r>
            <a:r>
              <a:rPr lang="fi-FI" dirty="0" err="1"/>
              <a:t>Phantom</a:t>
            </a:r>
            <a:r>
              <a:rPr lang="fi-FI" dirty="0"/>
              <a:t> of the </a:t>
            </a:r>
            <a:r>
              <a:rPr lang="fi-FI" dirty="0" err="1"/>
              <a:t>Opera</a:t>
            </a:r>
            <a:r>
              <a:rPr lang="fi-FI" dirty="0"/>
              <a:t>, </a:t>
            </a:r>
            <a:r>
              <a:rPr lang="fi-FI" dirty="0" err="1"/>
              <a:t>Les</a:t>
            </a:r>
            <a:r>
              <a:rPr lang="fi-FI" dirty="0"/>
              <a:t> </a:t>
            </a:r>
            <a:r>
              <a:rPr lang="fi-FI" dirty="0" err="1"/>
              <a:t>Miserables</a:t>
            </a:r>
            <a:endParaRPr lang="fi-FI" dirty="0"/>
          </a:p>
          <a:p>
            <a:r>
              <a:rPr lang="fi-FI" dirty="0"/>
              <a:t>Muita omaperäisiä ja onnistuneita musikaaleja , jotka alun perin pienemmissä teattereissa: A </a:t>
            </a:r>
            <a:r>
              <a:rPr lang="fi-FI" dirty="0" err="1"/>
              <a:t>little</a:t>
            </a:r>
            <a:r>
              <a:rPr lang="fi-FI" dirty="0"/>
              <a:t> </a:t>
            </a:r>
            <a:r>
              <a:rPr lang="fi-FI" dirty="0" err="1"/>
              <a:t>Horror</a:t>
            </a:r>
            <a:r>
              <a:rPr lang="fi-FI" dirty="0"/>
              <a:t> shop, Blood </a:t>
            </a:r>
            <a:r>
              <a:rPr lang="fi-FI" dirty="0" err="1"/>
              <a:t>brothers</a:t>
            </a:r>
            <a:r>
              <a:rPr lang="fi-FI" dirty="0"/>
              <a:t>, ym. </a:t>
            </a:r>
          </a:p>
        </p:txBody>
      </p:sp>
    </p:spTree>
    <p:extLst>
      <p:ext uri="{BB962C8B-B14F-4D97-AF65-F5344CB8AC3E}">
        <p14:creationId xmlns:p14="http://schemas.microsoft.com/office/powerpoint/2010/main" val="2768161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Dreamgirls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Musiikki: Henry </a:t>
            </a:r>
            <a:r>
              <a:rPr lang="fi-FI" dirty="0" err="1"/>
              <a:t>Krieger</a:t>
            </a:r>
            <a:endParaRPr lang="fi-FI" dirty="0"/>
          </a:p>
          <a:p>
            <a:r>
              <a:rPr lang="fi-FI" dirty="0"/>
              <a:t>Tekstit: Tom </a:t>
            </a:r>
            <a:r>
              <a:rPr lang="fi-FI" dirty="0" err="1"/>
              <a:t>Eyen</a:t>
            </a:r>
            <a:endParaRPr lang="fi-FI" dirty="0"/>
          </a:p>
          <a:p>
            <a:r>
              <a:rPr lang="fi-FI" dirty="0"/>
              <a:t>Ohjaaja ja tuottaja: Michael Bennett</a:t>
            </a:r>
          </a:p>
          <a:p>
            <a:r>
              <a:rPr lang="fi-FI" dirty="0"/>
              <a:t>Ensi-ilta: 12/1981, 1522 esitystä</a:t>
            </a:r>
          </a:p>
          <a:p>
            <a:r>
              <a:rPr lang="fi-FI" dirty="0"/>
              <a:t>Elokuvaversio: v. 2006, pääosissa Beyoncé Knowles, Jennifer Hudson, Jamie </a:t>
            </a:r>
            <a:r>
              <a:rPr lang="fi-FI" dirty="0" err="1"/>
              <a:t>Foxx</a:t>
            </a:r>
            <a:r>
              <a:rPr lang="fi-FI" dirty="0"/>
              <a:t>, Eddie Murphy</a:t>
            </a:r>
          </a:p>
          <a:p>
            <a:r>
              <a:rPr lang="fi-FI" dirty="0"/>
              <a:t>Lauluyhtye </a:t>
            </a:r>
            <a:r>
              <a:rPr lang="fi-FI" dirty="0" err="1"/>
              <a:t>Supremesin</a:t>
            </a:r>
            <a:r>
              <a:rPr lang="fi-FI" dirty="0"/>
              <a:t> ja Diana Rossin menestystarina mustien </a:t>
            </a:r>
            <a:r>
              <a:rPr lang="fi-FI" dirty="0" err="1"/>
              <a:t>Motown</a:t>
            </a:r>
            <a:r>
              <a:rPr lang="fi-FI" dirty="0"/>
              <a:t> </a:t>
            </a:r>
            <a:r>
              <a:rPr lang="fi-FI" dirty="0" err="1"/>
              <a:t>Recordsin</a:t>
            </a:r>
            <a:r>
              <a:rPr lang="fi-FI" dirty="0"/>
              <a:t> suojissa 60-luvun alusta 70-luvulle pohjana juonelle</a:t>
            </a:r>
          </a:p>
          <a:p>
            <a:r>
              <a:rPr lang="fi-FI" dirty="0"/>
              <a:t>Lauluja: </a:t>
            </a:r>
            <a:r>
              <a:rPr lang="fi-FI" b="1" dirty="0" err="1"/>
              <a:t>Move</a:t>
            </a:r>
            <a:r>
              <a:rPr lang="fi-FI" dirty="0"/>
              <a:t>, </a:t>
            </a:r>
            <a:r>
              <a:rPr lang="fi-FI" dirty="0" err="1"/>
              <a:t>Steppin</a:t>
            </a:r>
            <a:r>
              <a:rPr lang="fi-FI" dirty="0"/>
              <a:t>’ to the </a:t>
            </a:r>
            <a:r>
              <a:rPr lang="fi-FI" dirty="0" err="1"/>
              <a:t>bad</a:t>
            </a:r>
            <a:r>
              <a:rPr lang="fi-FI" dirty="0"/>
              <a:t> Side, </a:t>
            </a:r>
            <a:r>
              <a:rPr lang="fi-FI" dirty="0" err="1"/>
              <a:t>Dreamgirls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606" y="107576"/>
            <a:ext cx="2815712" cy="1336957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56E3CB61-5E34-1548-8B5B-010256DF2743}"/>
              </a:ext>
            </a:extLst>
          </p:cNvPr>
          <p:cNvSpPr/>
          <p:nvPr/>
        </p:nvSpPr>
        <p:spPr>
          <a:xfrm>
            <a:off x="9655372" y="579069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899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Little Shop of </a:t>
            </a:r>
            <a:r>
              <a:rPr lang="fi-FI" dirty="0" err="1"/>
              <a:t>Horrors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Musiikki: Alan </a:t>
            </a:r>
            <a:r>
              <a:rPr lang="fi-FI" dirty="0" err="1"/>
              <a:t>Menken</a:t>
            </a:r>
            <a:endParaRPr lang="fi-FI" dirty="0"/>
          </a:p>
          <a:p>
            <a:r>
              <a:rPr lang="fi-FI" dirty="0"/>
              <a:t>Tekstit: Howard </a:t>
            </a:r>
            <a:r>
              <a:rPr lang="fi-FI" dirty="0" err="1"/>
              <a:t>Ashman</a:t>
            </a:r>
            <a:r>
              <a:rPr lang="fi-FI" dirty="0"/>
              <a:t> (b-elokuva v. 1960)</a:t>
            </a:r>
          </a:p>
          <a:p>
            <a:r>
              <a:rPr lang="fi-FI" dirty="0"/>
              <a:t>Ensi-ilta: 7/1982, 2209 esitystä (</a:t>
            </a:r>
            <a:r>
              <a:rPr lang="fi-FI" dirty="0" err="1"/>
              <a:t>Off-Broadway</a:t>
            </a:r>
            <a:r>
              <a:rPr lang="fi-FI" dirty="0"/>
              <a:t>)</a:t>
            </a:r>
          </a:p>
          <a:p>
            <a:r>
              <a:rPr lang="fi-FI" dirty="0"/>
              <a:t>Pääosissa: Ellen Greene, Lee </a:t>
            </a:r>
            <a:r>
              <a:rPr lang="fi-FI" dirty="0" err="1"/>
              <a:t>Wilkof</a:t>
            </a:r>
            <a:endParaRPr lang="fi-FI" dirty="0"/>
          </a:p>
          <a:p>
            <a:r>
              <a:rPr lang="fi-FI" dirty="0"/>
              <a:t>Ujo kukkakaupan myyjä kasvattaa lihansyöjäkasvin, joka syö kaikki lopuksi, kauhukomediamusikaali 60-l. pop-tyyliin</a:t>
            </a:r>
          </a:p>
          <a:p>
            <a:r>
              <a:rPr lang="fi-FI" dirty="0"/>
              <a:t>Elokuvaversio v. 1986: Dick </a:t>
            </a:r>
            <a:r>
              <a:rPr lang="fi-FI" dirty="0" err="1"/>
              <a:t>Moranis</a:t>
            </a:r>
            <a:r>
              <a:rPr lang="fi-FI" dirty="0"/>
              <a:t>, Ellen Greene, Steve Martin</a:t>
            </a:r>
          </a:p>
          <a:p>
            <a:r>
              <a:rPr lang="fi-FI" dirty="0"/>
              <a:t>Lauluja: </a:t>
            </a:r>
            <a:r>
              <a:rPr lang="fi-FI" b="1" dirty="0" err="1"/>
              <a:t>Skid</a:t>
            </a:r>
            <a:r>
              <a:rPr lang="fi-FI" b="1" dirty="0"/>
              <a:t> </a:t>
            </a:r>
            <a:r>
              <a:rPr lang="fi-FI" b="1" dirty="0" err="1"/>
              <a:t>Row</a:t>
            </a:r>
            <a:r>
              <a:rPr lang="fi-FI" dirty="0"/>
              <a:t>, </a:t>
            </a:r>
            <a:r>
              <a:rPr lang="fi-FI" dirty="0" err="1"/>
              <a:t>Grow</a:t>
            </a:r>
            <a:r>
              <a:rPr lang="fi-FI" dirty="0"/>
              <a:t> for Me, </a:t>
            </a:r>
            <a:r>
              <a:rPr lang="fi-FI" dirty="0" err="1"/>
              <a:t>Somewhere</a:t>
            </a:r>
            <a:r>
              <a:rPr lang="fi-FI" dirty="0"/>
              <a:t> </a:t>
            </a:r>
            <a:r>
              <a:rPr lang="fi-FI" dirty="0" err="1"/>
              <a:t>that’s</a:t>
            </a:r>
            <a:r>
              <a:rPr lang="fi-FI" dirty="0"/>
              <a:t> Green, </a:t>
            </a:r>
            <a:r>
              <a:rPr lang="fi-FI" dirty="0" err="1"/>
              <a:t>Dentist</a:t>
            </a:r>
            <a:r>
              <a:rPr lang="fi-FI" dirty="0"/>
              <a:t>, </a:t>
            </a:r>
            <a:r>
              <a:rPr lang="fi-FI" b="1" dirty="0" err="1"/>
              <a:t>Feed</a:t>
            </a:r>
            <a:r>
              <a:rPr lang="fi-FI" b="1" dirty="0"/>
              <a:t> me, </a:t>
            </a:r>
            <a:r>
              <a:rPr lang="fi-FI" b="1" dirty="0" err="1"/>
              <a:t>Seymour</a:t>
            </a:r>
            <a:endParaRPr lang="fi-FI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376" y="107576"/>
            <a:ext cx="1492625" cy="1492625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17BF8BDB-974C-2A44-9C89-B9965A0DDE0E}"/>
              </a:ext>
            </a:extLst>
          </p:cNvPr>
          <p:cNvSpPr/>
          <p:nvPr/>
        </p:nvSpPr>
        <p:spPr>
          <a:xfrm>
            <a:off x="6303264" y="58155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5" highlightClick="1"/>
            <a:extLst>
              <a:ext uri="{FF2B5EF4-FFF2-40B4-BE49-F238E27FC236}">
                <a16:creationId xmlns:a16="http://schemas.microsoft.com/office/drawing/2014/main" id="{E59F8BFA-ED53-5146-ACAB-F894F31D67A7}"/>
              </a:ext>
            </a:extLst>
          </p:cNvPr>
          <p:cNvSpPr/>
          <p:nvPr/>
        </p:nvSpPr>
        <p:spPr>
          <a:xfrm>
            <a:off x="8828532" y="58155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651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B655E-BE6B-E247-A7B0-351F2B3B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Nine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6E46E3-1C3E-A041-9CA6-9E4485DA3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Musiikki: </a:t>
            </a:r>
            <a:r>
              <a:rPr lang="fi-FI" dirty="0" err="1"/>
              <a:t>Maury</a:t>
            </a:r>
            <a:r>
              <a:rPr lang="fi-FI" dirty="0"/>
              <a:t> </a:t>
            </a:r>
            <a:r>
              <a:rPr lang="fi-FI" dirty="0" err="1"/>
              <a:t>Yeston</a:t>
            </a:r>
            <a:endParaRPr lang="fi-FI" dirty="0"/>
          </a:p>
          <a:p>
            <a:r>
              <a:rPr lang="fi-FI" dirty="0"/>
              <a:t>Laulutekstit: </a:t>
            </a:r>
            <a:r>
              <a:rPr lang="fi-FI" dirty="0" err="1"/>
              <a:t>Maury</a:t>
            </a:r>
            <a:r>
              <a:rPr lang="fi-FI" dirty="0"/>
              <a:t> </a:t>
            </a:r>
            <a:r>
              <a:rPr lang="fi-FI" dirty="0" err="1"/>
              <a:t>Yeston</a:t>
            </a:r>
            <a:endParaRPr lang="fi-FI" dirty="0"/>
          </a:p>
          <a:p>
            <a:r>
              <a:rPr lang="fi-FI" dirty="0"/>
              <a:t>Käsikirjoitus: Arthur Kopit</a:t>
            </a:r>
          </a:p>
          <a:p>
            <a:r>
              <a:rPr lang="fi-FI" dirty="0"/>
              <a:t>Perustuu Federico Fellinin elokuvaan 8 ½, kuvaa elokuvaohjaajan kriisiä elämänsä naisten ja elokuvanteon välimaastossa</a:t>
            </a:r>
          </a:p>
          <a:p>
            <a:r>
              <a:rPr lang="fi-FI" dirty="0"/>
              <a:t>Broadway: 5/1982: 729 esitystä</a:t>
            </a:r>
          </a:p>
          <a:p>
            <a:r>
              <a:rPr lang="fi-FI" dirty="0"/>
              <a:t>Lauluja: </a:t>
            </a:r>
            <a:r>
              <a:rPr lang="fi-FI" dirty="0" err="1"/>
              <a:t>Guido’s</a:t>
            </a:r>
            <a:r>
              <a:rPr lang="fi-FI" dirty="0"/>
              <a:t> </a:t>
            </a:r>
            <a:r>
              <a:rPr lang="fi-FI" dirty="0" err="1"/>
              <a:t>song</a:t>
            </a:r>
            <a:r>
              <a:rPr lang="fi-FI" dirty="0"/>
              <a:t>, </a:t>
            </a:r>
            <a:r>
              <a:rPr lang="fi-FI" b="1" dirty="0"/>
              <a:t>My </a:t>
            </a:r>
            <a:r>
              <a:rPr lang="fi-FI" b="1" dirty="0" err="1"/>
              <a:t>husband</a:t>
            </a:r>
            <a:r>
              <a:rPr lang="fi-FI" b="1" dirty="0"/>
              <a:t> </a:t>
            </a:r>
            <a:r>
              <a:rPr lang="fi-FI" b="1" dirty="0" err="1"/>
              <a:t>makes</a:t>
            </a:r>
            <a:r>
              <a:rPr lang="fi-FI" b="1" dirty="0"/>
              <a:t> </a:t>
            </a:r>
            <a:r>
              <a:rPr lang="fi-FI" b="1" dirty="0" err="1"/>
              <a:t>movies</a:t>
            </a:r>
            <a:r>
              <a:rPr lang="fi-FI" b="1" dirty="0"/>
              <a:t> </a:t>
            </a:r>
          </a:p>
        </p:txBody>
      </p:sp>
      <p:sp>
        <p:nvSpPr>
          <p:cNvPr id="4" name="Toimintopainike: Filmi 3">
            <a:hlinkClick r:id="rId2" highlightClick="1"/>
            <a:extLst>
              <a:ext uri="{FF2B5EF4-FFF2-40B4-BE49-F238E27FC236}">
                <a16:creationId xmlns:a16="http://schemas.microsoft.com/office/drawing/2014/main" id="{C1E1437F-FAEA-E747-89AD-2F34D336BFD8}"/>
              </a:ext>
            </a:extLst>
          </p:cNvPr>
          <p:cNvSpPr/>
          <p:nvPr/>
        </p:nvSpPr>
        <p:spPr>
          <a:xfrm>
            <a:off x="10460736" y="501091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6" name="Picture 2" descr="Kuvahaun tulos haulle Nine musical">
            <a:extLst>
              <a:ext uri="{FF2B5EF4-FFF2-40B4-BE49-F238E27FC236}">
                <a16:creationId xmlns:a16="http://schemas.microsoft.com/office/drawing/2014/main" id="{ADFECBAE-AC9A-954E-BA9C-0341FE1DE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084" y="0"/>
            <a:ext cx="1994916" cy="299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607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 </a:t>
            </a:r>
            <a:r>
              <a:rPr lang="fi-FI" dirty="0" err="1"/>
              <a:t>Cage</a:t>
            </a:r>
            <a:r>
              <a:rPr lang="fi-FI" dirty="0"/>
              <a:t> </a:t>
            </a:r>
            <a:r>
              <a:rPr lang="fi-FI" dirty="0" err="1"/>
              <a:t>aux</a:t>
            </a:r>
            <a:r>
              <a:rPr lang="fi-FI" dirty="0"/>
              <a:t> </a:t>
            </a:r>
            <a:r>
              <a:rPr lang="fi-FI" dirty="0" err="1"/>
              <a:t>Folles</a:t>
            </a:r>
            <a:r>
              <a:rPr lang="fi-FI" dirty="0"/>
              <a:t> (Lainahöyhenissä)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Musiikki ja tekstit: Jerry Herman</a:t>
            </a:r>
          </a:p>
          <a:p>
            <a:r>
              <a:rPr lang="fi-FI" dirty="0"/>
              <a:t>Libretto: Harvey </a:t>
            </a:r>
            <a:r>
              <a:rPr lang="fi-FI" dirty="0" err="1"/>
              <a:t>Fierstein</a:t>
            </a:r>
            <a:r>
              <a:rPr lang="fi-FI" dirty="0"/>
              <a:t> (</a:t>
            </a:r>
            <a:r>
              <a:rPr lang="fi-FI" dirty="0" err="1"/>
              <a:t>alunp</a:t>
            </a:r>
            <a:r>
              <a:rPr lang="fi-FI" dirty="0"/>
              <a:t>. ransk. näytelmä)</a:t>
            </a:r>
          </a:p>
          <a:p>
            <a:r>
              <a:rPr lang="fi-FI" dirty="0"/>
              <a:t>Ohjaaja: Arthur </a:t>
            </a:r>
            <a:r>
              <a:rPr lang="fi-FI" dirty="0" err="1"/>
              <a:t>Laurents</a:t>
            </a:r>
            <a:endParaRPr lang="fi-FI" dirty="0"/>
          </a:p>
          <a:p>
            <a:r>
              <a:rPr lang="fi-FI" dirty="0"/>
              <a:t>Ensi-ilta: 8/1983, 1761 esitystä</a:t>
            </a:r>
          </a:p>
          <a:p>
            <a:r>
              <a:rPr lang="fi-FI" dirty="0"/>
              <a:t>Pääosissa: George </a:t>
            </a:r>
            <a:r>
              <a:rPr lang="fi-FI" dirty="0" err="1"/>
              <a:t>Hearn</a:t>
            </a:r>
            <a:r>
              <a:rPr lang="fi-FI" dirty="0"/>
              <a:t>, </a:t>
            </a:r>
            <a:r>
              <a:rPr lang="fi-FI" dirty="0" err="1"/>
              <a:t>Gene</a:t>
            </a:r>
            <a:r>
              <a:rPr lang="fi-FI" dirty="0"/>
              <a:t> Barry</a:t>
            </a:r>
          </a:p>
          <a:p>
            <a:r>
              <a:rPr lang="fi-FI" dirty="0"/>
              <a:t>Juoni: Drag-teatterin ja perhe-elämän realiteetit kohtaavat koomisessa musikaalissa</a:t>
            </a:r>
          </a:p>
          <a:p>
            <a:r>
              <a:rPr lang="fi-FI" dirty="0"/>
              <a:t>Laulut: </a:t>
            </a:r>
            <a:r>
              <a:rPr lang="fi-FI" b="1" dirty="0" err="1"/>
              <a:t>We</a:t>
            </a:r>
            <a:r>
              <a:rPr lang="fi-FI" b="1" dirty="0"/>
              <a:t> </a:t>
            </a:r>
            <a:r>
              <a:rPr lang="fi-FI" b="1" dirty="0" err="1"/>
              <a:t>are/I</a:t>
            </a:r>
            <a:r>
              <a:rPr lang="fi-FI" b="1" dirty="0"/>
              <a:t> am </a:t>
            </a:r>
            <a:r>
              <a:rPr lang="fi-FI" b="1" dirty="0" err="1"/>
              <a:t>what</a:t>
            </a:r>
            <a:r>
              <a:rPr lang="fi-FI" b="1" dirty="0"/>
              <a:t> I am</a:t>
            </a:r>
            <a:r>
              <a:rPr lang="fi-FI" dirty="0"/>
              <a:t>, La </a:t>
            </a:r>
            <a:r>
              <a:rPr lang="fi-FI" dirty="0" err="1"/>
              <a:t>cage</a:t>
            </a:r>
            <a:r>
              <a:rPr lang="fi-FI" dirty="0"/>
              <a:t> </a:t>
            </a:r>
            <a:r>
              <a:rPr lang="fi-FI" dirty="0" err="1"/>
              <a:t>aux</a:t>
            </a:r>
            <a:r>
              <a:rPr lang="fi-FI" dirty="0"/>
              <a:t> </a:t>
            </a:r>
            <a:r>
              <a:rPr lang="fi-FI" dirty="0" err="1"/>
              <a:t>Folles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058" y="0"/>
            <a:ext cx="2009871" cy="1492625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3642C787-21E9-114A-9DA9-6D9CAAEF4879}"/>
              </a:ext>
            </a:extLst>
          </p:cNvPr>
          <p:cNvSpPr/>
          <p:nvPr/>
        </p:nvSpPr>
        <p:spPr>
          <a:xfrm>
            <a:off x="9987058" y="543763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06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Evita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Musiikki: Andrew Lloyd Webber</a:t>
            </a:r>
          </a:p>
          <a:p>
            <a:r>
              <a:rPr lang="fi-FI" dirty="0"/>
              <a:t>Tekstit: Tim Rice</a:t>
            </a:r>
          </a:p>
          <a:p>
            <a:r>
              <a:rPr lang="fi-FI" dirty="0"/>
              <a:t>Ohjaaja: Harold </a:t>
            </a:r>
            <a:r>
              <a:rPr lang="fi-FI" dirty="0" err="1"/>
              <a:t>Prince</a:t>
            </a:r>
            <a:endParaRPr lang="fi-FI" dirty="0"/>
          </a:p>
          <a:p>
            <a:r>
              <a:rPr lang="fi-FI" dirty="0"/>
              <a:t>Ensi-ilta Lontoossa v. 1978</a:t>
            </a:r>
          </a:p>
          <a:p>
            <a:r>
              <a:rPr lang="fi-FI" dirty="0"/>
              <a:t>Broadwaylla 9/1979: 1567 esitystä (1. Tony-palkinto </a:t>
            </a:r>
            <a:r>
              <a:rPr lang="fi-FI" dirty="0" err="1"/>
              <a:t>britt</a:t>
            </a:r>
            <a:r>
              <a:rPr lang="fi-FI" dirty="0"/>
              <a:t>. </a:t>
            </a:r>
            <a:r>
              <a:rPr lang="fi-FI" dirty="0" err="1"/>
              <a:t>musik</a:t>
            </a:r>
            <a:r>
              <a:rPr lang="fi-FI" dirty="0"/>
              <a:t>.)</a:t>
            </a:r>
          </a:p>
          <a:p>
            <a:r>
              <a:rPr lang="fi-FI" dirty="0"/>
              <a:t>Pääosissa: </a:t>
            </a:r>
            <a:r>
              <a:rPr lang="fi-FI" dirty="0" err="1"/>
              <a:t>Elaine</a:t>
            </a:r>
            <a:r>
              <a:rPr lang="fi-FI" dirty="0"/>
              <a:t> </a:t>
            </a:r>
            <a:r>
              <a:rPr lang="fi-FI" dirty="0" err="1"/>
              <a:t>Paige</a:t>
            </a:r>
            <a:r>
              <a:rPr lang="fi-FI" dirty="0"/>
              <a:t> ja David </a:t>
            </a:r>
            <a:r>
              <a:rPr lang="fi-FI" dirty="0" err="1"/>
              <a:t>Essex</a:t>
            </a:r>
            <a:r>
              <a:rPr lang="fi-FI" dirty="0"/>
              <a:t> (Lontoo), Patti </a:t>
            </a:r>
            <a:r>
              <a:rPr lang="fi-FI" dirty="0" err="1"/>
              <a:t>Lupone</a:t>
            </a:r>
            <a:r>
              <a:rPr lang="fi-FI" dirty="0"/>
              <a:t>, </a:t>
            </a:r>
            <a:r>
              <a:rPr lang="fi-FI" dirty="0" err="1"/>
              <a:t>Mandy</a:t>
            </a:r>
            <a:r>
              <a:rPr lang="fi-FI" dirty="0"/>
              <a:t> Patinkin (New York)</a:t>
            </a:r>
          </a:p>
          <a:p>
            <a:r>
              <a:rPr lang="fi-FI" dirty="0"/>
              <a:t>Eva Perónin nousu Argentiinan presidentin puolisoksi ja legendaksi, laulun ja tanssin kautta esitettynä</a:t>
            </a:r>
          </a:p>
          <a:p>
            <a:r>
              <a:rPr lang="fi-FI" dirty="0"/>
              <a:t>Lauluja: Buenos Aires, </a:t>
            </a:r>
            <a:r>
              <a:rPr lang="fi-FI" b="1" dirty="0" err="1"/>
              <a:t>Another</a:t>
            </a:r>
            <a:r>
              <a:rPr lang="fi-FI" b="1" dirty="0"/>
              <a:t> </a:t>
            </a:r>
            <a:r>
              <a:rPr lang="fi-FI" b="1" dirty="0" err="1"/>
              <a:t>Suitcase</a:t>
            </a:r>
            <a:r>
              <a:rPr lang="fi-FI" dirty="0"/>
              <a:t>, A New </a:t>
            </a:r>
            <a:r>
              <a:rPr lang="fi-FI" dirty="0" err="1"/>
              <a:t>Argentina</a:t>
            </a:r>
            <a:r>
              <a:rPr lang="fi-FI" dirty="0"/>
              <a:t>, </a:t>
            </a:r>
            <a:r>
              <a:rPr lang="fi-FI" b="1" dirty="0" err="1"/>
              <a:t>Don’t</a:t>
            </a:r>
            <a:r>
              <a:rPr lang="fi-FI" b="1" dirty="0"/>
              <a:t> </a:t>
            </a:r>
            <a:r>
              <a:rPr lang="fi-FI" b="1" dirty="0" err="1"/>
              <a:t>Cry</a:t>
            </a:r>
            <a:r>
              <a:rPr lang="fi-FI" b="1" dirty="0"/>
              <a:t> for me </a:t>
            </a:r>
            <a:r>
              <a:rPr lang="fi-FI" b="1" dirty="0" err="1"/>
              <a:t>Argentina</a:t>
            </a:r>
            <a:endParaRPr lang="fi-FI" b="1" dirty="0"/>
          </a:p>
          <a:p>
            <a:r>
              <a:rPr lang="fi-FI" dirty="0"/>
              <a:t>Elokuva v. 1996: pääosissa Madonna ja Antonio </a:t>
            </a:r>
            <a:r>
              <a:rPr lang="fi-FI" dirty="0" err="1"/>
              <a:t>Banderas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432" y="24052"/>
            <a:ext cx="2664569" cy="2664569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BC84B9B9-460A-6042-8730-3F025E645ACC}"/>
              </a:ext>
            </a:extLst>
          </p:cNvPr>
          <p:cNvSpPr/>
          <p:nvPr/>
        </p:nvSpPr>
        <p:spPr>
          <a:xfrm>
            <a:off x="8814508" y="565575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5" highlightClick="1"/>
            <a:extLst>
              <a:ext uri="{FF2B5EF4-FFF2-40B4-BE49-F238E27FC236}">
                <a16:creationId xmlns:a16="http://schemas.microsoft.com/office/drawing/2014/main" id="{587FE0AB-1E7C-6540-89F8-D049F95B98EE}"/>
              </a:ext>
            </a:extLst>
          </p:cNvPr>
          <p:cNvSpPr/>
          <p:nvPr/>
        </p:nvSpPr>
        <p:spPr>
          <a:xfrm>
            <a:off x="10715399" y="565575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014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Cats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Musiikki: Andrew Lloyd Webber</a:t>
            </a:r>
          </a:p>
          <a:p>
            <a:r>
              <a:rPr lang="fi-FI" dirty="0"/>
              <a:t>Tekstit: T.S. Eliotin lastenrunot erilaisista kissoista</a:t>
            </a:r>
          </a:p>
          <a:p>
            <a:r>
              <a:rPr lang="fi-FI" dirty="0"/>
              <a:t>Tuottaja: Cameron Macintosh, Ohjaaja: </a:t>
            </a:r>
            <a:r>
              <a:rPr lang="fi-FI" dirty="0" err="1"/>
              <a:t>Trevor</a:t>
            </a:r>
            <a:r>
              <a:rPr lang="fi-FI" dirty="0"/>
              <a:t> </a:t>
            </a:r>
            <a:r>
              <a:rPr lang="fi-FI" dirty="0" err="1"/>
              <a:t>Nunn</a:t>
            </a:r>
            <a:endParaRPr lang="fi-FI" dirty="0"/>
          </a:p>
          <a:p>
            <a:r>
              <a:rPr lang="fi-FI" dirty="0"/>
              <a:t>Koreografi: </a:t>
            </a:r>
            <a:r>
              <a:rPr lang="fi-FI" dirty="0" err="1"/>
              <a:t>Gillian</a:t>
            </a:r>
            <a:r>
              <a:rPr lang="fi-FI" dirty="0"/>
              <a:t> </a:t>
            </a:r>
            <a:r>
              <a:rPr lang="fi-FI" dirty="0" err="1"/>
              <a:t>Lynne</a:t>
            </a:r>
            <a:endParaRPr lang="fi-FI" dirty="0"/>
          </a:p>
          <a:p>
            <a:r>
              <a:rPr lang="fi-FI" dirty="0"/>
              <a:t>Ensi-ilta Lontoossa 5/1981, 8949 esitystä</a:t>
            </a:r>
          </a:p>
          <a:p>
            <a:r>
              <a:rPr lang="fi-FI" dirty="0"/>
              <a:t>Ensi-ilta New Yorkissa 10/1982, 7485 esitystä</a:t>
            </a:r>
          </a:p>
          <a:p>
            <a:r>
              <a:rPr lang="fi-FI" dirty="0" err="1"/>
              <a:t>DVD-versio</a:t>
            </a:r>
            <a:r>
              <a:rPr lang="fi-FI" dirty="0"/>
              <a:t> v. 1998</a:t>
            </a:r>
          </a:p>
          <a:p>
            <a:r>
              <a:rPr lang="fi-FI" dirty="0"/>
              <a:t>Pääosissa Michael </a:t>
            </a:r>
            <a:r>
              <a:rPr lang="fi-FI" dirty="0" err="1"/>
              <a:t>Gruber</a:t>
            </a:r>
            <a:r>
              <a:rPr lang="fi-FI" dirty="0"/>
              <a:t>, </a:t>
            </a:r>
            <a:r>
              <a:rPr lang="fi-FI" dirty="0" err="1"/>
              <a:t>Elaine</a:t>
            </a:r>
            <a:r>
              <a:rPr lang="fi-FI" dirty="0"/>
              <a:t> </a:t>
            </a:r>
            <a:r>
              <a:rPr lang="fi-FI" dirty="0" err="1"/>
              <a:t>Paige</a:t>
            </a:r>
            <a:r>
              <a:rPr lang="fi-FI" dirty="0"/>
              <a:t>, Ken </a:t>
            </a:r>
            <a:r>
              <a:rPr lang="fi-FI" dirty="0" err="1"/>
              <a:t>Page</a:t>
            </a:r>
            <a:r>
              <a:rPr lang="fi-FI" dirty="0"/>
              <a:t>, Sir John </a:t>
            </a:r>
            <a:r>
              <a:rPr lang="fi-FI" dirty="0" err="1"/>
              <a:t>Mills</a:t>
            </a:r>
            <a:endParaRPr lang="fi-FI" dirty="0"/>
          </a:p>
          <a:p>
            <a:r>
              <a:rPr lang="fi-FI" dirty="0"/>
              <a:t>Lauluja: </a:t>
            </a:r>
            <a:r>
              <a:rPr lang="fi-FI" b="1" dirty="0"/>
              <a:t>The Song of the </a:t>
            </a:r>
            <a:r>
              <a:rPr lang="fi-FI" b="1" dirty="0" err="1"/>
              <a:t>Jellicles</a:t>
            </a:r>
            <a:r>
              <a:rPr lang="fi-FI" dirty="0"/>
              <a:t>, </a:t>
            </a:r>
            <a:r>
              <a:rPr lang="fi-FI" dirty="0" err="1"/>
              <a:t>Grizabella</a:t>
            </a:r>
            <a:r>
              <a:rPr lang="fi-FI" dirty="0"/>
              <a:t>, Memory, </a:t>
            </a:r>
            <a:r>
              <a:rPr lang="fi-FI" dirty="0" err="1"/>
              <a:t>Macavity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564" y="107576"/>
            <a:ext cx="2343437" cy="2343437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97B461E1-48FE-3D4C-B6F4-0EA5A8435FF3}"/>
              </a:ext>
            </a:extLst>
          </p:cNvPr>
          <p:cNvSpPr/>
          <p:nvPr/>
        </p:nvSpPr>
        <p:spPr>
          <a:xfrm>
            <a:off x="10668001" y="569366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1656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Phantom</a:t>
            </a:r>
            <a:r>
              <a:rPr lang="fi-FI" dirty="0"/>
              <a:t> of the </a:t>
            </a:r>
            <a:r>
              <a:rPr lang="fi-FI" dirty="0" err="1"/>
              <a:t>Opera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Musiikki: Andrew Lloyd Webber</a:t>
            </a:r>
          </a:p>
          <a:p>
            <a:r>
              <a:rPr lang="fi-FI" dirty="0"/>
              <a:t>Tekstit ja libretto: ALW, Charles Hart ja Richard </a:t>
            </a:r>
            <a:r>
              <a:rPr lang="fi-FI" dirty="0" err="1"/>
              <a:t>Stilgoe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(perustuen </a:t>
            </a:r>
            <a:r>
              <a:rPr lang="fi-FI" dirty="0" err="1"/>
              <a:t>Gaston</a:t>
            </a:r>
            <a:r>
              <a:rPr lang="fi-FI" dirty="0"/>
              <a:t> </a:t>
            </a:r>
            <a:r>
              <a:rPr lang="fi-FI" dirty="0" err="1"/>
              <a:t>Larouxin</a:t>
            </a:r>
            <a:r>
              <a:rPr lang="fi-FI" dirty="0"/>
              <a:t> romaaniin)</a:t>
            </a:r>
          </a:p>
          <a:p>
            <a:r>
              <a:rPr lang="fi-FI" dirty="0"/>
              <a:t>Ensi-ilta Lontoossa v. 1986, New Yorkissa 1988</a:t>
            </a:r>
          </a:p>
          <a:p>
            <a:r>
              <a:rPr lang="fi-FI" dirty="0"/>
              <a:t>Pääosissa: </a:t>
            </a:r>
            <a:r>
              <a:rPr lang="fi-FI" dirty="0" err="1"/>
              <a:t>Sarah</a:t>
            </a:r>
            <a:r>
              <a:rPr lang="fi-FI" dirty="0"/>
              <a:t> </a:t>
            </a:r>
            <a:r>
              <a:rPr lang="fi-FI" dirty="0" err="1"/>
              <a:t>Brightman</a:t>
            </a:r>
            <a:r>
              <a:rPr lang="fi-FI" dirty="0"/>
              <a:t>, Michael Crawford</a:t>
            </a:r>
          </a:p>
          <a:p>
            <a:r>
              <a:rPr lang="fi-FI" dirty="0"/>
              <a:t>Yli 10 000 esitystä, jatkuu yhä</a:t>
            </a:r>
          </a:p>
          <a:p>
            <a:r>
              <a:rPr lang="fi-FI" dirty="0"/>
              <a:t>Juoni: Pariisin oopperan hirviömäinen, salainen säveltäjä, joka rakastuu uuteen primadonnaan, tyrannisoi oopperataloa. Romanttinen, oopperamainen musikaali</a:t>
            </a:r>
          </a:p>
          <a:p>
            <a:r>
              <a:rPr lang="fi-FI" dirty="0"/>
              <a:t>Elokuvaversio v. 2004</a:t>
            </a:r>
          </a:p>
          <a:p>
            <a:r>
              <a:rPr lang="fi-FI" dirty="0"/>
              <a:t>Lauluja: </a:t>
            </a:r>
            <a:r>
              <a:rPr lang="fi-FI" b="1" dirty="0"/>
              <a:t>The </a:t>
            </a:r>
            <a:r>
              <a:rPr lang="fi-FI" b="1" dirty="0" err="1"/>
              <a:t>Phantom</a:t>
            </a:r>
            <a:r>
              <a:rPr lang="fi-FI" b="1" dirty="0"/>
              <a:t> of the </a:t>
            </a:r>
            <a:r>
              <a:rPr lang="fi-FI" b="1" dirty="0" err="1"/>
              <a:t>Opera</a:t>
            </a:r>
            <a:r>
              <a:rPr lang="fi-FI" dirty="0"/>
              <a:t>, Music of the </a:t>
            </a:r>
            <a:r>
              <a:rPr lang="fi-FI" dirty="0" err="1"/>
              <a:t>Night</a:t>
            </a:r>
            <a:r>
              <a:rPr lang="fi-FI" dirty="0"/>
              <a:t>, </a:t>
            </a:r>
            <a:r>
              <a:rPr lang="fi-FI" b="1" dirty="0" err="1"/>
              <a:t>All</a:t>
            </a:r>
            <a:r>
              <a:rPr lang="fi-FI" b="1" dirty="0"/>
              <a:t> I </a:t>
            </a:r>
            <a:r>
              <a:rPr lang="fi-FI" b="1" dirty="0" err="1"/>
              <a:t>ask</a:t>
            </a:r>
            <a:r>
              <a:rPr lang="fi-FI" b="1" dirty="0"/>
              <a:t> of </a:t>
            </a:r>
            <a:r>
              <a:rPr lang="fi-FI" b="1" dirty="0" err="1"/>
              <a:t>You</a:t>
            </a:r>
            <a:r>
              <a:rPr lang="fi-FI" dirty="0"/>
              <a:t>, </a:t>
            </a:r>
            <a:r>
              <a:rPr lang="fi-FI" dirty="0" err="1"/>
              <a:t>Masquerade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900" y="1444532"/>
            <a:ext cx="1689100" cy="1600200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A0248AA1-E3D5-204A-B548-D03FCCB11137}"/>
              </a:ext>
            </a:extLst>
          </p:cNvPr>
          <p:cNvSpPr/>
          <p:nvPr/>
        </p:nvSpPr>
        <p:spPr>
          <a:xfrm>
            <a:off x="3669792" y="579069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5" highlightClick="1"/>
            <a:extLst>
              <a:ext uri="{FF2B5EF4-FFF2-40B4-BE49-F238E27FC236}">
                <a16:creationId xmlns:a16="http://schemas.microsoft.com/office/drawing/2014/main" id="{A2C9AA80-3044-0640-85EC-EA71C7B7C88A}"/>
              </a:ext>
            </a:extLst>
          </p:cNvPr>
          <p:cNvSpPr/>
          <p:nvPr/>
        </p:nvSpPr>
        <p:spPr>
          <a:xfrm>
            <a:off x="9729216" y="5832539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312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Sunset</a:t>
            </a:r>
            <a:r>
              <a:rPr lang="fi-FI" dirty="0"/>
              <a:t> </a:t>
            </a:r>
            <a:r>
              <a:rPr lang="fi-FI" dirty="0" err="1"/>
              <a:t>Boulevard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Musiikki: Andrew Lloyd Webber</a:t>
            </a:r>
          </a:p>
          <a:p>
            <a:r>
              <a:rPr lang="fi-FI" dirty="0"/>
              <a:t>Tekstit ja libretto: Don Black, Christopher </a:t>
            </a:r>
            <a:r>
              <a:rPr lang="fi-FI" dirty="0" err="1"/>
              <a:t>Hampton</a:t>
            </a:r>
            <a:endParaRPr lang="fi-FI" dirty="0"/>
          </a:p>
          <a:p>
            <a:r>
              <a:rPr lang="fi-FI" dirty="0"/>
              <a:t>Perustui v. 1950 elokuvaan (Auringonlaskun katu)</a:t>
            </a:r>
          </a:p>
          <a:p>
            <a:r>
              <a:rPr lang="fi-FI" dirty="0"/>
              <a:t>Ensi-ilta Lontoossa v. 1993, 1530 esitystä</a:t>
            </a:r>
          </a:p>
          <a:p>
            <a:r>
              <a:rPr lang="fi-FI" dirty="0"/>
              <a:t>Ensi-ilta New Yorkissa v. 1994, 977 esitystä</a:t>
            </a:r>
          </a:p>
          <a:p>
            <a:r>
              <a:rPr lang="fi-FI" dirty="0"/>
              <a:t>Pääosan, </a:t>
            </a:r>
            <a:r>
              <a:rPr lang="fi-FI" dirty="0" err="1"/>
              <a:t>Norma</a:t>
            </a:r>
            <a:r>
              <a:rPr lang="fi-FI" dirty="0"/>
              <a:t> Desmondin esittäjiä: Patti </a:t>
            </a:r>
            <a:r>
              <a:rPr lang="fi-FI" dirty="0" err="1"/>
              <a:t>Lupone</a:t>
            </a:r>
            <a:r>
              <a:rPr lang="fi-FI" dirty="0"/>
              <a:t>, </a:t>
            </a:r>
            <a:r>
              <a:rPr lang="fi-FI" dirty="0" err="1"/>
              <a:t>Elaine</a:t>
            </a:r>
            <a:r>
              <a:rPr lang="fi-FI" dirty="0"/>
              <a:t> </a:t>
            </a:r>
            <a:r>
              <a:rPr lang="fi-FI" dirty="0" err="1"/>
              <a:t>Paige</a:t>
            </a:r>
            <a:r>
              <a:rPr lang="fi-FI" dirty="0"/>
              <a:t>, Glenn </a:t>
            </a:r>
            <a:r>
              <a:rPr lang="fi-FI" dirty="0" err="1"/>
              <a:t>Close</a:t>
            </a:r>
            <a:r>
              <a:rPr lang="fi-FI" dirty="0"/>
              <a:t>, </a:t>
            </a:r>
            <a:r>
              <a:rPr lang="fi-FI" dirty="0" err="1"/>
              <a:t>Petula</a:t>
            </a:r>
            <a:r>
              <a:rPr lang="fi-FI" dirty="0"/>
              <a:t> Clark, Rita </a:t>
            </a:r>
            <a:r>
              <a:rPr lang="fi-FI" dirty="0" err="1"/>
              <a:t>Moreno</a:t>
            </a:r>
            <a:endParaRPr lang="fi-FI" dirty="0"/>
          </a:p>
          <a:p>
            <a:r>
              <a:rPr lang="fi-FI" dirty="0"/>
              <a:t>Juoni: Käsikirjoittaja (Joe </a:t>
            </a:r>
            <a:r>
              <a:rPr lang="fi-FI" dirty="0" err="1"/>
              <a:t>Giddis</a:t>
            </a:r>
            <a:r>
              <a:rPr lang="fi-FI" dirty="0"/>
              <a:t>) ajautuu entisen elokuvatähden kartanoon eikä pääse enää irti.</a:t>
            </a:r>
          </a:p>
          <a:p>
            <a:r>
              <a:rPr lang="fi-FI" dirty="0"/>
              <a:t>Lauluja: </a:t>
            </a:r>
            <a:r>
              <a:rPr lang="fi-FI" dirty="0" err="1"/>
              <a:t>Surrender</a:t>
            </a:r>
            <a:r>
              <a:rPr lang="fi-FI" dirty="0"/>
              <a:t>, </a:t>
            </a:r>
            <a:r>
              <a:rPr lang="fi-FI" b="1" dirty="0"/>
              <a:t>As </a:t>
            </a:r>
            <a:r>
              <a:rPr lang="fi-FI" b="1" dirty="0" err="1"/>
              <a:t>if</a:t>
            </a:r>
            <a:r>
              <a:rPr lang="fi-FI" b="1" dirty="0"/>
              <a:t> </a:t>
            </a:r>
            <a:r>
              <a:rPr lang="fi-FI" b="1" dirty="0" err="1"/>
              <a:t>we</a:t>
            </a:r>
            <a:r>
              <a:rPr lang="fi-FI" b="1" dirty="0"/>
              <a:t> </a:t>
            </a:r>
            <a:r>
              <a:rPr lang="fi-FI" b="1" dirty="0" err="1"/>
              <a:t>never</a:t>
            </a:r>
            <a:r>
              <a:rPr lang="fi-FI" b="1" dirty="0"/>
              <a:t> </a:t>
            </a:r>
            <a:r>
              <a:rPr lang="fi-FI" b="1" dirty="0" err="1"/>
              <a:t>said</a:t>
            </a:r>
            <a:r>
              <a:rPr lang="fi-FI" b="1" dirty="0"/>
              <a:t> </a:t>
            </a:r>
            <a:r>
              <a:rPr lang="fi-FI" b="1" dirty="0" err="1"/>
              <a:t>Goodbye</a:t>
            </a:r>
            <a:r>
              <a:rPr lang="fi-FI" dirty="0"/>
              <a:t>, </a:t>
            </a:r>
            <a:r>
              <a:rPr lang="fi-FI" dirty="0" err="1"/>
              <a:t>Sunset</a:t>
            </a:r>
            <a:r>
              <a:rPr lang="fi-FI" dirty="0"/>
              <a:t> </a:t>
            </a:r>
            <a:r>
              <a:rPr lang="fi-FI" dirty="0" err="1"/>
              <a:t>Blvd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214" y="440353"/>
            <a:ext cx="1881787" cy="1865840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4A9A40E2-954D-B642-8D30-6A25B0A36164}"/>
              </a:ext>
            </a:extLst>
          </p:cNvPr>
          <p:cNvSpPr/>
          <p:nvPr/>
        </p:nvSpPr>
        <p:spPr>
          <a:xfrm>
            <a:off x="5574792" y="5971667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3940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Les </a:t>
            </a:r>
            <a:r>
              <a:rPr lang="fi-FI" dirty="0" err="1"/>
              <a:t>Misérables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Musiikki: </a:t>
            </a:r>
            <a:r>
              <a:rPr lang="fi-FI" dirty="0" err="1"/>
              <a:t>Claude-Michel</a:t>
            </a:r>
            <a:r>
              <a:rPr lang="fi-FI" dirty="0"/>
              <a:t> Schönberg</a:t>
            </a:r>
          </a:p>
          <a:p>
            <a:r>
              <a:rPr lang="fi-FI" dirty="0"/>
              <a:t>Tekstit: Alain </a:t>
            </a:r>
            <a:r>
              <a:rPr lang="fi-FI" dirty="0" err="1"/>
              <a:t>Boublil</a:t>
            </a:r>
            <a:r>
              <a:rPr lang="fi-FI" dirty="0"/>
              <a:t>, Herbert </a:t>
            </a:r>
            <a:r>
              <a:rPr lang="fi-FI" dirty="0" err="1"/>
              <a:t>Kretzmer</a:t>
            </a:r>
            <a:r>
              <a:rPr lang="fi-FI" dirty="0"/>
              <a:t> (engl.)</a:t>
            </a:r>
          </a:p>
          <a:p>
            <a:r>
              <a:rPr lang="fi-FI" dirty="0"/>
              <a:t>Libretto: Schönberg, </a:t>
            </a:r>
            <a:r>
              <a:rPr lang="fi-FI" dirty="0" err="1"/>
              <a:t>Boublil</a:t>
            </a:r>
            <a:r>
              <a:rPr lang="fi-FI" dirty="0"/>
              <a:t>, </a:t>
            </a:r>
            <a:r>
              <a:rPr lang="fi-FI" dirty="0" err="1"/>
              <a:t>Trevor</a:t>
            </a:r>
            <a:r>
              <a:rPr lang="fi-FI" dirty="0"/>
              <a:t> </a:t>
            </a:r>
            <a:r>
              <a:rPr lang="fi-FI" dirty="0" err="1"/>
              <a:t>Nunn</a:t>
            </a:r>
            <a:r>
              <a:rPr lang="fi-FI" dirty="0"/>
              <a:t> ja John </a:t>
            </a:r>
            <a:r>
              <a:rPr lang="fi-FI" dirty="0" err="1"/>
              <a:t>Caird</a:t>
            </a:r>
            <a:r>
              <a:rPr lang="fi-FI" dirty="0"/>
              <a:t> (uudelleensovitus), Hugon </a:t>
            </a:r>
            <a:r>
              <a:rPr lang="fi-FI" dirty="0" err="1"/>
              <a:t>Kurjat-romaani</a:t>
            </a:r>
            <a:endParaRPr lang="fi-FI" dirty="0"/>
          </a:p>
          <a:p>
            <a:r>
              <a:rPr lang="fi-FI" dirty="0"/>
              <a:t>Alkuperäinen versio: v. 1980 Pariisissa ensi-ilta</a:t>
            </a:r>
          </a:p>
          <a:p>
            <a:r>
              <a:rPr lang="fi-FI" dirty="0"/>
              <a:t>Cameron Macintosh tuottajana</a:t>
            </a:r>
          </a:p>
          <a:p>
            <a:r>
              <a:rPr lang="fi-FI" dirty="0"/>
              <a:t>Engl. käännettynä ja muokattuna ensi-ilta Lontoossa v. 1985 ja New Yorkissa v. 1987</a:t>
            </a:r>
          </a:p>
          <a:p>
            <a:r>
              <a:rPr lang="fi-FI" dirty="0"/>
              <a:t>Yli 10 000 esitystä Lontoossa jatkuen yhä, New Yorkissa 6680 esitystä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124" y="332060"/>
            <a:ext cx="1858876" cy="207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3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Bye</a:t>
            </a:r>
            <a:r>
              <a:rPr lang="fi-FI" dirty="0"/>
              <a:t> </a:t>
            </a:r>
            <a:r>
              <a:rPr lang="fi-FI" dirty="0" err="1"/>
              <a:t>Bye</a:t>
            </a:r>
            <a:r>
              <a:rPr lang="fi-FI" dirty="0"/>
              <a:t> </a:t>
            </a:r>
            <a:r>
              <a:rPr lang="fi-FI" dirty="0" err="1"/>
              <a:t>Birdie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Musiikki: Charles </a:t>
            </a:r>
            <a:r>
              <a:rPr lang="fi-FI" sz="2000" dirty="0" err="1"/>
              <a:t>Strouse</a:t>
            </a:r>
            <a:endParaRPr lang="fi-FI" sz="2000" dirty="0"/>
          </a:p>
          <a:p>
            <a:r>
              <a:rPr lang="fi-FI" sz="2000" dirty="0"/>
              <a:t>Lauluntekstit: Lee Adams</a:t>
            </a:r>
          </a:p>
          <a:p>
            <a:r>
              <a:rPr lang="fi-FI" sz="2000" dirty="0"/>
              <a:t>Libretto: Michael Stewart</a:t>
            </a:r>
          </a:p>
          <a:p>
            <a:r>
              <a:rPr lang="fi-FI" sz="2000" dirty="0"/>
              <a:t>Ohjaaja – koreografi: </a:t>
            </a:r>
            <a:r>
              <a:rPr lang="fi-FI" sz="2000" dirty="0" err="1"/>
              <a:t>Gower</a:t>
            </a:r>
            <a:r>
              <a:rPr lang="fi-FI" sz="2000" dirty="0"/>
              <a:t> </a:t>
            </a:r>
            <a:r>
              <a:rPr lang="fi-FI" sz="2000" dirty="0" err="1"/>
              <a:t>Champion</a:t>
            </a:r>
            <a:endParaRPr lang="fi-FI" sz="2000" dirty="0"/>
          </a:p>
          <a:p>
            <a:r>
              <a:rPr lang="fi-FI" sz="2000" dirty="0"/>
              <a:t>Pääosissa: </a:t>
            </a:r>
            <a:r>
              <a:rPr lang="fi-FI" sz="2000" dirty="0" err="1"/>
              <a:t>Chita</a:t>
            </a:r>
            <a:r>
              <a:rPr lang="fi-FI" sz="2000" dirty="0"/>
              <a:t> </a:t>
            </a:r>
            <a:r>
              <a:rPr lang="fi-FI" sz="2000" dirty="0" err="1"/>
              <a:t>Rivera</a:t>
            </a:r>
            <a:r>
              <a:rPr lang="fi-FI" sz="2000" dirty="0"/>
              <a:t>, Dick van </a:t>
            </a:r>
            <a:r>
              <a:rPr lang="fi-FI" sz="2000" dirty="0" err="1"/>
              <a:t>Dyke</a:t>
            </a:r>
            <a:endParaRPr lang="fi-FI" sz="2000" dirty="0"/>
          </a:p>
          <a:p>
            <a:r>
              <a:rPr lang="fi-FI" sz="2000" dirty="0"/>
              <a:t>Ensi-ilta 4/1960, 607 esitystä, Tony-palkintoja</a:t>
            </a:r>
          </a:p>
          <a:p>
            <a:r>
              <a:rPr lang="fi-FI" sz="2000" dirty="0"/>
              <a:t>Elokuva v. 1963: </a:t>
            </a:r>
            <a:r>
              <a:rPr lang="fi-FI" sz="2000" dirty="0" err="1"/>
              <a:t>Ann</a:t>
            </a:r>
            <a:r>
              <a:rPr lang="fi-FI" sz="2000" dirty="0"/>
              <a:t> </a:t>
            </a:r>
            <a:r>
              <a:rPr lang="fi-FI" sz="2000" dirty="0" err="1"/>
              <a:t>Margret</a:t>
            </a:r>
            <a:r>
              <a:rPr lang="fi-FI" sz="2000" dirty="0"/>
              <a:t> pääosassa</a:t>
            </a:r>
          </a:p>
          <a:p>
            <a:r>
              <a:rPr lang="fi-FI" sz="2000" dirty="0"/>
              <a:t>Varhainen </a:t>
            </a:r>
            <a:r>
              <a:rPr lang="fi-FI" sz="2000" dirty="0" err="1"/>
              <a:t>Rock’n</a:t>
            </a:r>
            <a:r>
              <a:rPr lang="fi-FI" sz="2000" dirty="0"/>
              <a:t> roll –tähteys aiheena (musiikillisesti perinteinen)</a:t>
            </a:r>
          </a:p>
          <a:p>
            <a:r>
              <a:rPr lang="fi-FI" sz="2000" dirty="0"/>
              <a:t>Lauluja: </a:t>
            </a:r>
            <a:r>
              <a:rPr lang="fi-FI" sz="2000" dirty="0" err="1"/>
              <a:t>Bye</a:t>
            </a:r>
            <a:r>
              <a:rPr lang="fi-FI" sz="2000" dirty="0"/>
              <a:t> </a:t>
            </a:r>
            <a:r>
              <a:rPr lang="fi-FI" sz="2000" dirty="0" err="1"/>
              <a:t>bye</a:t>
            </a:r>
            <a:r>
              <a:rPr lang="fi-FI" sz="2000" dirty="0"/>
              <a:t> Birdie, One </a:t>
            </a:r>
            <a:r>
              <a:rPr lang="fi-FI" sz="2000" dirty="0" err="1"/>
              <a:t>last</a:t>
            </a:r>
            <a:r>
              <a:rPr lang="fi-FI" sz="2000" dirty="0"/>
              <a:t> Kiss, Telephone </a:t>
            </a:r>
            <a:r>
              <a:rPr lang="fi-FI" sz="2000" dirty="0" err="1"/>
              <a:t>hour</a:t>
            </a:r>
            <a:r>
              <a:rPr lang="fi-FI" sz="2000" dirty="0"/>
              <a:t>, </a:t>
            </a:r>
            <a:r>
              <a:rPr lang="fi-FI" sz="2000" b="1" dirty="0" err="1"/>
              <a:t>Lot</a:t>
            </a:r>
            <a:r>
              <a:rPr lang="fi-FI" sz="2000" b="1" dirty="0"/>
              <a:t> of </a:t>
            </a:r>
            <a:r>
              <a:rPr lang="fi-FI" sz="2000" b="1" dirty="0" err="1"/>
              <a:t>Livin</a:t>
            </a:r>
            <a:endParaRPr lang="fi-FI" sz="2000" b="1" dirty="0"/>
          </a:p>
          <a:p>
            <a:r>
              <a:rPr lang="fi-FI" sz="2000" dirty="0"/>
              <a:t>Ensimmäinen nuorisomusikaali, edelleen suosittu</a:t>
            </a:r>
          </a:p>
          <a:p>
            <a:endParaRPr lang="fi-FI" sz="20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164" y="1444532"/>
            <a:ext cx="2133600" cy="1397000"/>
          </a:xfrm>
          <a:prstGeom prst="rect">
            <a:avLst/>
          </a:prstGeom>
        </p:spPr>
      </p:pic>
      <p:sp>
        <p:nvSpPr>
          <p:cNvPr id="4" name="Toimintopainike: Filmi 3">
            <a:hlinkClick r:id="rId4" highlightClick="1"/>
            <a:extLst>
              <a:ext uri="{FF2B5EF4-FFF2-40B4-BE49-F238E27FC236}">
                <a16:creationId xmlns:a16="http://schemas.microsoft.com/office/drawing/2014/main" id="{2F1407A3-0ED9-0443-BC20-90ACB7B77AB4}"/>
              </a:ext>
            </a:extLst>
          </p:cNvPr>
          <p:cNvSpPr/>
          <p:nvPr/>
        </p:nvSpPr>
        <p:spPr>
          <a:xfrm>
            <a:off x="8851392" y="5657088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293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Les </a:t>
            </a:r>
            <a:r>
              <a:rPr lang="fi-FI" dirty="0" err="1"/>
              <a:t>Misérables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Pääosissa: </a:t>
            </a:r>
            <a:r>
              <a:rPr lang="fi-FI" dirty="0" err="1"/>
              <a:t>Colm</a:t>
            </a:r>
            <a:r>
              <a:rPr lang="fi-FI" dirty="0"/>
              <a:t> </a:t>
            </a:r>
            <a:r>
              <a:rPr lang="fi-FI" dirty="0" err="1"/>
              <a:t>Wilkinson</a:t>
            </a:r>
            <a:r>
              <a:rPr lang="fi-FI" dirty="0"/>
              <a:t>, Patti </a:t>
            </a:r>
            <a:r>
              <a:rPr lang="fi-FI" dirty="0" err="1"/>
              <a:t>Lupone</a:t>
            </a:r>
            <a:r>
              <a:rPr lang="fi-FI" dirty="0"/>
              <a:t>, </a:t>
            </a:r>
            <a:r>
              <a:rPr lang="fi-FI" dirty="0" err="1"/>
              <a:t>Samantha</a:t>
            </a:r>
            <a:r>
              <a:rPr lang="fi-FI" dirty="0"/>
              <a:t> Barks, Michael Ball, Rebecca </a:t>
            </a:r>
            <a:r>
              <a:rPr lang="fi-FI" dirty="0" err="1"/>
              <a:t>Caine</a:t>
            </a:r>
            <a:endParaRPr lang="fi-FI" dirty="0"/>
          </a:p>
          <a:p>
            <a:r>
              <a:rPr lang="fi-FI" dirty="0"/>
              <a:t>Juoni: Entinen vanki Jean </a:t>
            </a:r>
            <a:r>
              <a:rPr lang="fi-FI" dirty="0" err="1"/>
              <a:t>Valjean</a:t>
            </a:r>
            <a:r>
              <a:rPr lang="fi-FI" dirty="0"/>
              <a:t> muuttaa elämänsä ja pelastaa </a:t>
            </a:r>
            <a:r>
              <a:rPr lang="fi-FI" dirty="0" err="1"/>
              <a:t>Cosette-tytön</a:t>
            </a:r>
            <a:r>
              <a:rPr lang="fi-FI" dirty="0"/>
              <a:t> tämän äidin menehtyessä. Ranskan heinäkuun kapinassa v. 1832 </a:t>
            </a:r>
            <a:r>
              <a:rPr lang="fi-FI" dirty="0" err="1"/>
              <a:t>Valjean</a:t>
            </a:r>
            <a:r>
              <a:rPr lang="fi-FI" dirty="0"/>
              <a:t> selvittää välinsä myös takaa-ajajansa poliisipäällikkö </a:t>
            </a:r>
            <a:r>
              <a:rPr lang="fi-FI" dirty="0" err="1"/>
              <a:t>Javertin</a:t>
            </a:r>
            <a:r>
              <a:rPr lang="fi-FI" dirty="0"/>
              <a:t> kanssa. Romanttinen musikaali päättyy </a:t>
            </a:r>
            <a:r>
              <a:rPr lang="fi-FI" dirty="0" err="1"/>
              <a:t>Mariuksen</a:t>
            </a:r>
            <a:r>
              <a:rPr lang="fi-FI" dirty="0"/>
              <a:t> ja </a:t>
            </a:r>
            <a:r>
              <a:rPr lang="fi-FI" dirty="0" err="1"/>
              <a:t>Cosetten</a:t>
            </a:r>
            <a:r>
              <a:rPr lang="fi-FI" dirty="0"/>
              <a:t> aloittaessa yhteistä elämäänsä.</a:t>
            </a:r>
          </a:p>
          <a:p>
            <a:r>
              <a:rPr lang="fi-FI" dirty="0"/>
              <a:t>Elokuvaversio musikaalista v. 2012</a:t>
            </a:r>
          </a:p>
          <a:p>
            <a:r>
              <a:rPr lang="fi-FI" dirty="0"/>
              <a:t>Lauluja: At the </a:t>
            </a:r>
            <a:r>
              <a:rPr lang="fi-FI" dirty="0" err="1"/>
              <a:t>End</a:t>
            </a:r>
            <a:r>
              <a:rPr lang="fi-FI" dirty="0"/>
              <a:t> of the Day, I </a:t>
            </a:r>
            <a:r>
              <a:rPr lang="fi-FI" dirty="0" err="1"/>
              <a:t>dreamed</a:t>
            </a:r>
            <a:r>
              <a:rPr lang="fi-FI" dirty="0"/>
              <a:t> a </a:t>
            </a:r>
            <a:r>
              <a:rPr lang="fi-FI" dirty="0" err="1"/>
              <a:t>Dream</a:t>
            </a:r>
            <a:r>
              <a:rPr lang="fi-FI" dirty="0"/>
              <a:t>, </a:t>
            </a:r>
            <a:r>
              <a:rPr lang="fi-FI" b="1" dirty="0" err="1"/>
              <a:t>Do</a:t>
            </a:r>
            <a:r>
              <a:rPr lang="fi-FI" b="1" dirty="0"/>
              <a:t> </a:t>
            </a:r>
            <a:r>
              <a:rPr lang="fi-FI" b="1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hear</a:t>
            </a:r>
            <a:r>
              <a:rPr lang="fi-FI" b="1" dirty="0"/>
              <a:t> the People </a:t>
            </a:r>
            <a:r>
              <a:rPr lang="fi-FI" b="1" dirty="0" err="1"/>
              <a:t>sing</a:t>
            </a:r>
            <a:r>
              <a:rPr lang="fi-FI" dirty="0"/>
              <a:t>, </a:t>
            </a:r>
            <a:r>
              <a:rPr lang="fi-FI" b="1" dirty="0"/>
              <a:t>In My Life</a:t>
            </a:r>
            <a:r>
              <a:rPr lang="fi-FI" dirty="0"/>
              <a:t>, </a:t>
            </a:r>
            <a:r>
              <a:rPr lang="fi-FI" dirty="0" err="1"/>
              <a:t>Bring</a:t>
            </a:r>
            <a:r>
              <a:rPr lang="fi-FI" dirty="0"/>
              <a:t> Him Home, </a:t>
            </a:r>
            <a:r>
              <a:rPr lang="fi-FI" dirty="0" err="1"/>
              <a:t>Empty</a:t>
            </a:r>
            <a:r>
              <a:rPr lang="fi-FI" dirty="0"/>
              <a:t> </a:t>
            </a:r>
            <a:r>
              <a:rPr lang="fi-FI" dirty="0" err="1"/>
              <a:t>Chairs</a:t>
            </a:r>
            <a:r>
              <a:rPr lang="fi-FI" dirty="0"/>
              <a:t>, </a:t>
            </a:r>
            <a:r>
              <a:rPr lang="fi-FI" dirty="0" err="1"/>
              <a:t>Every</a:t>
            </a:r>
            <a:r>
              <a:rPr lang="fi-FI" dirty="0"/>
              <a:t> Day</a:t>
            </a:r>
          </a:p>
        </p:txBody>
      </p:sp>
      <p:sp>
        <p:nvSpPr>
          <p:cNvPr id="4" name="Toimintopainike: Filmi 3">
            <a:hlinkClick r:id="rId3" highlightClick="1"/>
            <a:extLst>
              <a:ext uri="{FF2B5EF4-FFF2-40B4-BE49-F238E27FC236}">
                <a16:creationId xmlns:a16="http://schemas.microsoft.com/office/drawing/2014/main" id="{5D95B1D2-2A17-3E41-9450-0109C5541C25}"/>
              </a:ext>
            </a:extLst>
          </p:cNvPr>
          <p:cNvSpPr/>
          <p:nvPr/>
        </p:nvSpPr>
        <p:spPr>
          <a:xfrm>
            <a:off x="5574792" y="609771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22B04402-4809-2C48-8E12-845A60EEC117}"/>
              </a:ext>
            </a:extLst>
          </p:cNvPr>
          <p:cNvSpPr/>
          <p:nvPr/>
        </p:nvSpPr>
        <p:spPr>
          <a:xfrm>
            <a:off x="7132320" y="609771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6991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3CB380-169A-0346-AC7B-9219D8BA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1990-luvun musikaalit ja sen jälkeen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93A870-B050-6F4A-AB9C-887E6BD90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/>
              <a:t>Mega</a:t>
            </a:r>
            <a:r>
              <a:rPr lang="fi-FI" dirty="0"/>
              <a:t>-musikaalien voittokulku ympäri maailmaa</a:t>
            </a:r>
          </a:p>
          <a:p>
            <a:r>
              <a:rPr lang="fi-FI" dirty="0"/>
              <a:t>Isot yhtiöt tuottamaan musikaaleja: Disney etunenässä</a:t>
            </a:r>
          </a:p>
          <a:p>
            <a:r>
              <a:rPr lang="fi-FI" dirty="0"/>
              <a:t>”turvallisia musikaaleja turisteille” –ajattelu </a:t>
            </a:r>
          </a:p>
          <a:p>
            <a:pPr marL="0" indent="0">
              <a:buNone/>
            </a:pPr>
            <a:r>
              <a:rPr lang="fi-FI" dirty="0"/>
              <a:t>-menestyneiden elokuvien muuntaminen musikaaleiksi</a:t>
            </a:r>
          </a:p>
          <a:p>
            <a:pPr marL="0" indent="0">
              <a:buNone/>
            </a:pPr>
            <a:r>
              <a:rPr lang="fi-FI" dirty="0"/>
              <a:t>-jukebox-musikaalit</a:t>
            </a:r>
          </a:p>
          <a:p>
            <a:pPr marL="0" indent="0">
              <a:buNone/>
            </a:pPr>
            <a:r>
              <a:rPr lang="fi-FI" dirty="0"/>
              <a:t>-vanhojen menestysmusikaalien kierrättäminen</a:t>
            </a:r>
          </a:p>
          <a:p>
            <a:r>
              <a:rPr lang="fi-FI" dirty="0"/>
              <a:t>Myös uuden sukupolven musikaaleja ja epätavallisia aiheita: </a:t>
            </a:r>
          </a:p>
          <a:p>
            <a:pPr marL="0" indent="0">
              <a:buNone/>
            </a:pPr>
            <a:r>
              <a:rPr lang="fi-FI" dirty="0"/>
              <a:t>-Rent, </a:t>
            </a:r>
            <a:r>
              <a:rPr lang="fi-FI" dirty="0" err="1"/>
              <a:t>Urinetown</a:t>
            </a:r>
            <a:r>
              <a:rPr lang="fi-FI" dirty="0"/>
              <a:t>, Avenue Q, </a:t>
            </a:r>
            <a:r>
              <a:rPr lang="fi-FI" dirty="0" err="1"/>
              <a:t>Book</a:t>
            </a:r>
            <a:r>
              <a:rPr lang="fi-FI" dirty="0"/>
              <a:t> of </a:t>
            </a:r>
            <a:r>
              <a:rPr lang="fi-FI" dirty="0" err="1"/>
              <a:t>Mormon</a:t>
            </a:r>
            <a:r>
              <a:rPr lang="fi-FI" dirty="0"/>
              <a:t>, Hamilton</a:t>
            </a:r>
          </a:p>
          <a:p>
            <a:r>
              <a:rPr lang="fi-FI" dirty="0"/>
              <a:t>Elokuvamusikaalin paluu: </a:t>
            </a:r>
            <a:r>
              <a:rPr lang="fi-FI" dirty="0" err="1"/>
              <a:t>Moulin</a:t>
            </a:r>
            <a:r>
              <a:rPr lang="fi-FI" dirty="0"/>
              <a:t> </a:t>
            </a:r>
            <a:r>
              <a:rPr lang="fi-FI" dirty="0" err="1"/>
              <a:t>Rouge</a:t>
            </a:r>
            <a:r>
              <a:rPr lang="fi-FI" dirty="0"/>
              <a:t> (2001), Chicago, Mamma </a:t>
            </a:r>
            <a:r>
              <a:rPr lang="fi-FI" dirty="0" err="1"/>
              <a:t>mia</a:t>
            </a:r>
            <a:r>
              <a:rPr lang="fi-FI" dirty="0"/>
              <a:t> jne. </a:t>
            </a:r>
          </a:p>
          <a:p>
            <a:r>
              <a:rPr lang="fi-FI" dirty="0"/>
              <a:t>TV-musikaali: </a:t>
            </a:r>
            <a:r>
              <a:rPr lang="fi-FI" dirty="0" err="1"/>
              <a:t>High</a:t>
            </a:r>
            <a:r>
              <a:rPr lang="fi-FI" dirty="0"/>
              <a:t>-School </a:t>
            </a:r>
            <a:r>
              <a:rPr lang="fi-FI" dirty="0" err="1"/>
              <a:t>Musical</a:t>
            </a:r>
            <a:r>
              <a:rPr lang="fi-FI" dirty="0"/>
              <a:t> (2006)</a:t>
            </a:r>
          </a:p>
        </p:txBody>
      </p:sp>
    </p:spTree>
    <p:extLst>
      <p:ext uri="{BB962C8B-B14F-4D97-AF65-F5344CB8AC3E}">
        <p14:creationId xmlns:p14="http://schemas.microsoft.com/office/powerpoint/2010/main" val="1425783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Disney-musikaalit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Beauty and the </a:t>
            </a:r>
            <a:r>
              <a:rPr lang="fi-FI" b="1" dirty="0" err="1"/>
              <a:t>Beast</a:t>
            </a:r>
            <a:r>
              <a:rPr lang="fi-FI" dirty="0"/>
              <a:t>, Kaunotar ja hirviö</a:t>
            </a:r>
          </a:p>
          <a:p>
            <a:r>
              <a:rPr lang="fi-FI" dirty="0"/>
              <a:t>Musiikki Alan </a:t>
            </a:r>
            <a:r>
              <a:rPr lang="fi-FI" dirty="0" err="1"/>
              <a:t>Menken</a:t>
            </a:r>
            <a:r>
              <a:rPr lang="fi-FI" dirty="0"/>
              <a:t>, tekstit Howard </a:t>
            </a:r>
            <a:r>
              <a:rPr lang="fi-FI" dirty="0" err="1"/>
              <a:t>Ashman</a:t>
            </a:r>
            <a:r>
              <a:rPr lang="fi-FI" dirty="0"/>
              <a:t> ja Tim Rice</a:t>
            </a:r>
          </a:p>
          <a:p>
            <a:r>
              <a:rPr lang="fi-FI" dirty="0"/>
              <a:t>Libretto Linda </a:t>
            </a:r>
            <a:r>
              <a:rPr lang="fi-FI" dirty="0" err="1"/>
              <a:t>Woolverton</a:t>
            </a:r>
            <a:r>
              <a:rPr lang="fi-FI" dirty="0"/>
              <a:t> (v. 1991 animaatiofilmi)</a:t>
            </a:r>
          </a:p>
          <a:p>
            <a:pPr marL="0" indent="0">
              <a:buNone/>
            </a:pPr>
            <a:r>
              <a:rPr lang="fi-FI" dirty="0" err="1"/>
              <a:t>-ranskal</a:t>
            </a:r>
            <a:r>
              <a:rPr lang="fi-FI" dirty="0"/>
              <a:t>. satu alun perin: Kaunotar ja lumottu prinssi</a:t>
            </a:r>
          </a:p>
          <a:p>
            <a:r>
              <a:rPr lang="fi-FI" dirty="0"/>
              <a:t>Ensi-ilta v. 1994 Broadwaylla, 5461 esitystä</a:t>
            </a:r>
          </a:p>
          <a:p>
            <a:r>
              <a:rPr lang="fi-FI" dirty="0"/>
              <a:t>Disneyn elokuvaversio 2017</a:t>
            </a:r>
          </a:p>
          <a:p>
            <a:r>
              <a:rPr lang="fi-FI" dirty="0"/>
              <a:t>Laulut: </a:t>
            </a:r>
            <a:r>
              <a:rPr lang="fi-FI" b="1" dirty="0" err="1"/>
              <a:t>Belle</a:t>
            </a:r>
            <a:r>
              <a:rPr lang="fi-FI" dirty="0"/>
              <a:t>, Me, Home, </a:t>
            </a:r>
            <a:r>
              <a:rPr lang="fi-FI" dirty="0" err="1"/>
              <a:t>If</a:t>
            </a:r>
            <a:r>
              <a:rPr lang="fi-FI" dirty="0"/>
              <a:t> I </a:t>
            </a:r>
            <a:r>
              <a:rPr lang="fi-FI" dirty="0" err="1"/>
              <a:t>can’t</a:t>
            </a:r>
            <a:r>
              <a:rPr lang="fi-FI" dirty="0"/>
              <a:t> </a:t>
            </a:r>
            <a:r>
              <a:rPr lang="fi-FI" dirty="0" err="1"/>
              <a:t>love</a:t>
            </a:r>
            <a:r>
              <a:rPr lang="fi-FI" dirty="0"/>
              <a:t> </a:t>
            </a:r>
            <a:r>
              <a:rPr lang="fi-FI" dirty="0" err="1"/>
              <a:t>Her</a:t>
            </a:r>
            <a:r>
              <a:rPr lang="fi-FI" dirty="0"/>
              <a:t>, A </a:t>
            </a:r>
            <a:r>
              <a:rPr lang="fi-FI" dirty="0" err="1"/>
              <a:t>Change</a:t>
            </a:r>
            <a:r>
              <a:rPr lang="fi-FI" dirty="0"/>
              <a:t> in me, </a:t>
            </a:r>
            <a:r>
              <a:rPr lang="fi-FI" b="1" dirty="0" err="1"/>
              <a:t>Something</a:t>
            </a:r>
            <a:r>
              <a:rPr lang="fi-FI" b="1" dirty="0"/>
              <a:t> </a:t>
            </a:r>
            <a:r>
              <a:rPr lang="fi-FI" b="1" dirty="0" err="1"/>
              <a:t>there</a:t>
            </a:r>
            <a:endParaRPr lang="fi-FI" b="1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088" y="-66769"/>
            <a:ext cx="1741913" cy="2382617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D0F0D6E9-A5FB-5C48-A935-80BD5DE897CE}"/>
              </a:ext>
            </a:extLst>
          </p:cNvPr>
          <p:cNvSpPr/>
          <p:nvPr/>
        </p:nvSpPr>
        <p:spPr>
          <a:xfrm>
            <a:off x="4303776" y="5474208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5" highlightClick="1"/>
            <a:extLst>
              <a:ext uri="{FF2B5EF4-FFF2-40B4-BE49-F238E27FC236}">
                <a16:creationId xmlns:a16="http://schemas.microsoft.com/office/drawing/2014/main" id="{1FBDCB82-0B74-2C4B-976C-BEF8F0FDB985}"/>
              </a:ext>
            </a:extLst>
          </p:cNvPr>
          <p:cNvSpPr/>
          <p:nvPr/>
        </p:nvSpPr>
        <p:spPr>
          <a:xfrm>
            <a:off x="7168896" y="5450459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100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Disney-musikaalit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err="1"/>
              <a:t>Lion</a:t>
            </a:r>
            <a:r>
              <a:rPr lang="fi-FI" b="1" dirty="0"/>
              <a:t> King</a:t>
            </a:r>
            <a:r>
              <a:rPr lang="fi-FI" dirty="0"/>
              <a:t>, Leijonakuningas</a:t>
            </a:r>
          </a:p>
          <a:p>
            <a:r>
              <a:rPr lang="fi-FI" dirty="0"/>
              <a:t>Musiikki Elton John, tekstit Tim Rice</a:t>
            </a:r>
          </a:p>
          <a:p>
            <a:r>
              <a:rPr lang="fi-FI" dirty="0"/>
              <a:t>Libretto Roger </a:t>
            </a:r>
            <a:r>
              <a:rPr lang="fi-FI" dirty="0" err="1"/>
              <a:t>Allars</a:t>
            </a:r>
            <a:r>
              <a:rPr lang="fi-FI" dirty="0"/>
              <a:t>, Irene </a:t>
            </a:r>
            <a:r>
              <a:rPr lang="fi-FI" dirty="0" err="1"/>
              <a:t>Mecchi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-(Disney-animaatiofilmi</a:t>
            </a:r>
            <a:r>
              <a:rPr lang="fi-FI" dirty="0"/>
              <a:t> v. 1994)</a:t>
            </a:r>
          </a:p>
          <a:p>
            <a:r>
              <a:rPr lang="fi-FI" dirty="0"/>
              <a:t>Ensi-ilta Broadwaylla v. 1997, yli 5000 esitystä</a:t>
            </a:r>
          </a:p>
          <a:p>
            <a:r>
              <a:rPr lang="fi-FI" dirty="0"/>
              <a:t>Nuoren leijonan, </a:t>
            </a:r>
            <a:r>
              <a:rPr lang="fi-FI" dirty="0" err="1"/>
              <a:t>Simban</a:t>
            </a:r>
            <a:r>
              <a:rPr lang="fi-FI" dirty="0"/>
              <a:t>, kasvu aikuiseksi maanpaossa ja nousu kuninkaaksi</a:t>
            </a:r>
          </a:p>
          <a:p>
            <a:r>
              <a:rPr lang="fi-FI" dirty="0"/>
              <a:t>Lauluja: </a:t>
            </a:r>
            <a:r>
              <a:rPr lang="fi-FI" dirty="0" err="1"/>
              <a:t>Circle</a:t>
            </a:r>
            <a:r>
              <a:rPr lang="fi-FI" dirty="0"/>
              <a:t> of Life, I just </a:t>
            </a:r>
            <a:r>
              <a:rPr lang="fi-FI" dirty="0" err="1"/>
              <a:t>can’t</a:t>
            </a:r>
            <a:r>
              <a:rPr lang="fi-FI" dirty="0"/>
              <a:t> </a:t>
            </a:r>
            <a:r>
              <a:rPr lang="fi-FI" dirty="0" err="1"/>
              <a:t>wait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King, </a:t>
            </a:r>
            <a:r>
              <a:rPr lang="fi-FI" b="1" dirty="0" err="1"/>
              <a:t>Can</a:t>
            </a:r>
            <a:r>
              <a:rPr lang="fi-FI" b="1" dirty="0"/>
              <a:t> </a:t>
            </a:r>
            <a:r>
              <a:rPr lang="fi-FI" b="1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feel</a:t>
            </a:r>
            <a:r>
              <a:rPr lang="fi-FI" b="1" dirty="0"/>
              <a:t> the </a:t>
            </a:r>
            <a:r>
              <a:rPr lang="fi-FI" b="1" dirty="0" err="1"/>
              <a:t>Love</a:t>
            </a:r>
            <a:r>
              <a:rPr lang="fi-FI" b="1" dirty="0"/>
              <a:t> </a:t>
            </a:r>
            <a:r>
              <a:rPr lang="fi-FI" b="1" dirty="0" err="1"/>
              <a:t>tonight</a:t>
            </a:r>
            <a:r>
              <a:rPr lang="fi-FI" b="1" dirty="0"/>
              <a:t>?, </a:t>
            </a:r>
            <a:r>
              <a:rPr lang="fi-FI" dirty="0"/>
              <a:t>He </a:t>
            </a:r>
            <a:r>
              <a:rPr lang="fi-FI" dirty="0" err="1"/>
              <a:t>lives</a:t>
            </a:r>
            <a:r>
              <a:rPr lang="fi-FI" dirty="0"/>
              <a:t> in </a:t>
            </a:r>
            <a:r>
              <a:rPr lang="fi-FI" dirty="0" err="1"/>
              <a:t>You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784" y="0"/>
            <a:ext cx="1842217" cy="2339616"/>
          </a:xfrm>
          <a:prstGeom prst="rect">
            <a:avLst/>
          </a:prstGeom>
        </p:spPr>
      </p:pic>
      <p:sp>
        <p:nvSpPr>
          <p:cNvPr id="6" name="Toimintopainike: Filmi 5">
            <a:hlinkClick r:id="rId4" highlightClick="1"/>
            <a:extLst>
              <a:ext uri="{FF2B5EF4-FFF2-40B4-BE49-F238E27FC236}">
                <a16:creationId xmlns:a16="http://schemas.microsoft.com/office/drawing/2014/main" id="{DA439A33-C4F3-604C-9404-B0C471401763}"/>
              </a:ext>
            </a:extLst>
          </p:cNvPr>
          <p:cNvSpPr/>
          <p:nvPr/>
        </p:nvSpPr>
        <p:spPr>
          <a:xfrm>
            <a:off x="10997184" y="5644896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4823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Rent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Musiikki, tekstit &amp; libretto Jonathan </a:t>
            </a:r>
            <a:r>
              <a:rPr lang="fi-FI" dirty="0" err="1"/>
              <a:t>Larson</a:t>
            </a:r>
            <a:endParaRPr lang="fi-FI" dirty="0"/>
          </a:p>
          <a:p>
            <a:r>
              <a:rPr lang="fi-FI" dirty="0"/>
              <a:t>Ensi-ilta Broadwaylla v. 1996, 5123 esitystä</a:t>
            </a:r>
          </a:p>
          <a:p>
            <a:r>
              <a:rPr lang="fi-FI" dirty="0"/>
              <a:t>Tarina ja hahmot perustuivat Puccinin La </a:t>
            </a:r>
            <a:r>
              <a:rPr lang="fi-FI" dirty="0" err="1"/>
              <a:t>Bohème</a:t>
            </a:r>
            <a:r>
              <a:rPr lang="fi-FI" dirty="0"/>
              <a:t> –oopperaan, (köyhät boheemit, tuberkuloosin sijaan AIDS) ja </a:t>
            </a:r>
            <a:r>
              <a:rPr lang="fi-FI" dirty="0" err="1"/>
              <a:t>Larsonin</a:t>
            </a:r>
            <a:r>
              <a:rPr lang="fi-FI" dirty="0"/>
              <a:t> omiin kokemuksiin New Yorkissa</a:t>
            </a:r>
          </a:p>
          <a:p>
            <a:r>
              <a:rPr lang="fi-FI" dirty="0"/>
              <a:t>Elokuvaversio v. 2005, jossa alkuperäisiä esittäjiä</a:t>
            </a:r>
          </a:p>
          <a:p>
            <a:r>
              <a:rPr lang="fi-FI" dirty="0"/>
              <a:t>V- 2009 </a:t>
            </a:r>
            <a:r>
              <a:rPr lang="fi-FI" dirty="0" err="1"/>
              <a:t>live-DVD</a:t>
            </a:r>
            <a:r>
              <a:rPr lang="fi-FI" dirty="0"/>
              <a:t> viimeisestä Broadway-esityksestä</a:t>
            </a:r>
          </a:p>
          <a:p>
            <a:r>
              <a:rPr lang="fi-FI" dirty="0" err="1"/>
              <a:t>Rent-ilmiö</a:t>
            </a:r>
            <a:r>
              <a:rPr lang="fi-FI" dirty="0"/>
              <a:t> (”90-l. </a:t>
            </a:r>
            <a:r>
              <a:rPr lang="fi-FI" dirty="0" err="1"/>
              <a:t>Hair</a:t>
            </a:r>
            <a:r>
              <a:rPr lang="fi-FI" dirty="0"/>
              <a:t>”) ja Jonathan </a:t>
            </a:r>
            <a:r>
              <a:rPr lang="fi-FI" dirty="0" err="1"/>
              <a:t>Larsonin</a:t>
            </a:r>
            <a:r>
              <a:rPr lang="fi-FI" dirty="0"/>
              <a:t> varhainen kuolema v. 1996 leimasivat esityksiä</a:t>
            </a:r>
          </a:p>
          <a:p>
            <a:r>
              <a:rPr lang="fi-FI" dirty="0"/>
              <a:t>Lauluja: Rent, </a:t>
            </a:r>
            <a:r>
              <a:rPr lang="fi-FI" b="1" dirty="0"/>
              <a:t>La vie </a:t>
            </a:r>
            <a:r>
              <a:rPr lang="fi-FI" b="1" dirty="0" err="1"/>
              <a:t>boheme</a:t>
            </a:r>
            <a:r>
              <a:rPr lang="fi-FI" dirty="0"/>
              <a:t>,  </a:t>
            </a:r>
            <a:r>
              <a:rPr lang="fi-FI" dirty="0" err="1"/>
              <a:t>Light</a:t>
            </a:r>
            <a:r>
              <a:rPr lang="fi-FI" dirty="0"/>
              <a:t> my </a:t>
            </a:r>
            <a:r>
              <a:rPr lang="fi-FI" dirty="0" err="1"/>
              <a:t>Candle</a:t>
            </a:r>
            <a:r>
              <a:rPr lang="fi-FI" dirty="0"/>
              <a:t>, On the </a:t>
            </a:r>
            <a:r>
              <a:rPr lang="fi-FI" dirty="0" err="1"/>
              <a:t>Street</a:t>
            </a:r>
            <a:r>
              <a:rPr lang="fi-FI" dirty="0"/>
              <a:t>/Santa </a:t>
            </a:r>
            <a:r>
              <a:rPr lang="fi-FI" dirty="0" err="1"/>
              <a:t>Fe</a:t>
            </a:r>
            <a:r>
              <a:rPr lang="fi-FI" dirty="0"/>
              <a:t>, </a:t>
            </a:r>
            <a:r>
              <a:rPr lang="fi-FI" dirty="0" err="1"/>
              <a:t>Christmas</a:t>
            </a:r>
            <a:r>
              <a:rPr lang="fi-FI" dirty="0"/>
              <a:t> </a:t>
            </a:r>
            <a:r>
              <a:rPr lang="fi-FI" dirty="0" err="1"/>
              <a:t>Bells</a:t>
            </a:r>
            <a:r>
              <a:rPr lang="fi-FI" dirty="0"/>
              <a:t>, </a:t>
            </a:r>
            <a:r>
              <a:rPr lang="fi-FI" b="1" dirty="0" err="1"/>
              <a:t>Seasons</a:t>
            </a:r>
            <a:r>
              <a:rPr lang="fi-FI" b="1" dirty="0"/>
              <a:t> of Love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946" y="-66768"/>
            <a:ext cx="2285054" cy="2406384"/>
          </a:xfrm>
          <a:prstGeom prst="rect">
            <a:avLst/>
          </a:prstGeom>
        </p:spPr>
      </p:pic>
      <p:sp>
        <p:nvSpPr>
          <p:cNvPr id="7" name="Toimintopainike: Filmi 6">
            <a:hlinkClick r:id="rId4" highlightClick="1"/>
            <a:extLst>
              <a:ext uri="{FF2B5EF4-FFF2-40B4-BE49-F238E27FC236}">
                <a16:creationId xmlns:a16="http://schemas.microsoft.com/office/drawing/2014/main" id="{5AD91A66-1970-C944-9E2F-79A3B260147C}"/>
              </a:ext>
            </a:extLst>
          </p:cNvPr>
          <p:cNvSpPr/>
          <p:nvPr/>
        </p:nvSpPr>
        <p:spPr>
          <a:xfrm>
            <a:off x="6912864" y="58155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oimintopainike: Filmi 7">
            <a:hlinkClick r:id="rId5" highlightClick="1"/>
            <a:extLst>
              <a:ext uri="{FF2B5EF4-FFF2-40B4-BE49-F238E27FC236}">
                <a16:creationId xmlns:a16="http://schemas.microsoft.com/office/drawing/2014/main" id="{F3A62C16-E92F-AE4F-9E06-FCB1FC5A24E7}"/>
              </a:ext>
            </a:extLst>
          </p:cNvPr>
          <p:cNvSpPr/>
          <p:nvPr/>
        </p:nvSpPr>
        <p:spPr>
          <a:xfrm>
            <a:off x="10668000" y="579069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3013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Mamma Mia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Musiikki ja tekstit: Andersson &amp; </a:t>
            </a:r>
            <a:r>
              <a:rPr lang="fi-FI" dirty="0" err="1"/>
              <a:t>Ulvaeus</a:t>
            </a:r>
            <a:endParaRPr lang="fi-FI" dirty="0"/>
          </a:p>
          <a:p>
            <a:r>
              <a:rPr lang="fi-FI" dirty="0"/>
              <a:t>Libretto: Catherine Johnson</a:t>
            </a:r>
          </a:p>
          <a:p>
            <a:r>
              <a:rPr lang="fi-FI" dirty="0"/>
              <a:t>Ensi-ilta: West </a:t>
            </a:r>
            <a:r>
              <a:rPr lang="fi-FI" dirty="0" err="1"/>
              <a:t>end</a:t>
            </a:r>
            <a:r>
              <a:rPr lang="fi-FI" dirty="0"/>
              <a:t> 1999, Broadway 2001, 4979 es.</a:t>
            </a:r>
          </a:p>
          <a:p>
            <a:r>
              <a:rPr lang="fi-FI" dirty="0"/>
              <a:t>Elokuva v. 2008 (</a:t>
            </a:r>
            <a:r>
              <a:rPr lang="fi-FI" dirty="0" err="1"/>
              <a:t>Meryl</a:t>
            </a:r>
            <a:r>
              <a:rPr lang="fi-FI" dirty="0"/>
              <a:t> </a:t>
            </a:r>
            <a:r>
              <a:rPr lang="fi-FI" dirty="0" err="1"/>
              <a:t>Streep</a:t>
            </a:r>
            <a:r>
              <a:rPr lang="fi-FI" dirty="0"/>
              <a:t>, Amanda </a:t>
            </a:r>
            <a:r>
              <a:rPr lang="fi-FI" dirty="0" err="1"/>
              <a:t>Seyfried</a:t>
            </a:r>
            <a:r>
              <a:rPr lang="fi-FI" dirty="0"/>
              <a:t>, </a:t>
            </a:r>
            <a:r>
              <a:rPr lang="fi-FI" dirty="0" err="1"/>
              <a:t>Pierce</a:t>
            </a:r>
            <a:r>
              <a:rPr lang="fi-FI" dirty="0"/>
              <a:t> </a:t>
            </a:r>
            <a:r>
              <a:rPr lang="fi-FI" dirty="0" err="1"/>
              <a:t>Brosnan</a:t>
            </a:r>
            <a:r>
              <a:rPr lang="fi-FI" dirty="0"/>
              <a:t>)</a:t>
            </a:r>
          </a:p>
          <a:p>
            <a:r>
              <a:rPr lang="fi-FI" dirty="0"/>
              <a:t>Juoni: </a:t>
            </a:r>
            <a:r>
              <a:rPr lang="fi-FI" dirty="0" err="1"/>
              <a:t>Sophie</a:t>
            </a:r>
            <a:r>
              <a:rPr lang="fi-FI" dirty="0"/>
              <a:t> menee naimisiin ja kutsuu Donna-äitinsä tietämättä kolme isäkandidaattia häihin.</a:t>
            </a:r>
          </a:p>
          <a:p>
            <a:r>
              <a:rPr lang="fi-FI" dirty="0"/>
              <a:t>Lauluja: n. 20 tunnetuinta Abba-hittiä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096" y="-1"/>
            <a:ext cx="2322905" cy="232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28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Moulin</a:t>
            </a:r>
            <a:r>
              <a:rPr lang="fi-FI" dirty="0"/>
              <a:t> </a:t>
            </a:r>
            <a:r>
              <a:rPr lang="fi-FI" dirty="0" err="1"/>
              <a:t>Rouge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Musikaalielokuva v. 2001, ohjaus ja käsikirj. Baz </a:t>
            </a:r>
            <a:r>
              <a:rPr lang="fi-FI" dirty="0" err="1"/>
              <a:t>Luhrmann</a:t>
            </a:r>
            <a:r>
              <a:rPr lang="fi-FI" dirty="0"/>
              <a:t>, pääosissa Nicole Kidman, </a:t>
            </a:r>
            <a:r>
              <a:rPr lang="fi-FI" dirty="0" err="1"/>
              <a:t>Ewan</a:t>
            </a:r>
            <a:r>
              <a:rPr lang="fi-FI" dirty="0"/>
              <a:t> </a:t>
            </a:r>
            <a:r>
              <a:rPr lang="fi-FI" dirty="0" err="1"/>
              <a:t>McGregor</a:t>
            </a:r>
            <a:r>
              <a:rPr lang="fi-FI" dirty="0"/>
              <a:t>, Jim </a:t>
            </a:r>
            <a:r>
              <a:rPr lang="fi-FI" dirty="0" err="1"/>
              <a:t>Broadbent</a:t>
            </a:r>
            <a:endParaRPr lang="fi-FI" dirty="0"/>
          </a:p>
          <a:p>
            <a:r>
              <a:rPr lang="fi-FI" dirty="0"/>
              <a:t>Juoni: v. 1900 engl. Runoilija Christian rakastuu </a:t>
            </a:r>
            <a:r>
              <a:rPr lang="fi-FI" dirty="0" err="1"/>
              <a:t>Moulin</a:t>
            </a:r>
            <a:r>
              <a:rPr lang="fi-FI" dirty="0"/>
              <a:t> </a:t>
            </a:r>
            <a:r>
              <a:rPr lang="fi-FI" dirty="0" err="1"/>
              <a:t>Rougen</a:t>
            </a:r>
            <a:r>
              <a:rPr lang="fi-FI" dirty="0"/>
              <a:t> tähtiesiintyjään ja kurtisaaniin </a:t>
            </a:r>
            <a:r>
              <a:rPr lang="fi-FI" dirty="0" err="1"/>
              <a:t>Satineen</a:t>
            </a:r>
            <a:r>
              <a:rPr lang="fi-FI" dirty="0"/>
              <a:t>, joka on vakavasti sairas (vrt. La </a:t>
            </a:r>
            <a:r>
              <a:rPr lang="fi-FI" dirty="0" err="1"/>
              <a:t>traviata</a:t>
            </a:r>
            <a:r>
              <a:rPr lang="fi-FI" dirty="0"/>
              <a:t>)</a:t>
            </a:r>
          </a:p>
          <a:p>
            <a:r>
              <a:rPr lang="fi-FI" dirty="0"/>
              <a:t>”Jukebox”-musikaali, joka yhdistää estoitta eri musiikkityylejä, oopperaa, musikaaleja ja </a:t>
            </a:r>
            <a:r>
              <a:rPr lang="fi-FI" dirty="0" err="1"/>
              <a:t>Bollywoodia</a:t>
            </a:r>
            <a:r>
              <a:rPr lang="fi-FI" dirty="0"/>
              <a:t> musiikkivideoihin</a:t>
            </a:r>
          </a:p>
          <a:p>
            <a:r>
              <a:rPr lang="fi-FI" dirty="0"/>
              <a:t>Sai kaksi Oscar-palkintoa, 3 Golden </a:t>
            </a:r>
            <a:r>
              <a:rPr lang="fi-FI" dirty="0" err="1"/>
              <a:t>Globea</a:t>
            </a:r>
            <a:r>
              <a:rPr lang="fi-FI" dirty="0"/>
              <a:t> ym.</a:t>
            </a:r>
          </a:p>
          <a:p>
            <a:r>
              <a:rPr lang="fi-FI" dirty="0"/>
              <a:t>Lauluja eri musikaaleista, pop-hittejä eri ajoilta: esim. </a:t>
            </a:r>
            <a:r>
              <a:rPr lang="fi-FI" b="1" dirty="0" err="1"/>
              <a:t>Your</a:t>
            </a:r>
            <a:r>
              <a:rPr lang="fi-FI" b="1" dirty="0"/>
              <a:t> </a:t>
            </a:r>
            <a:r>
              <a:rPr lang="fi-FI" b="1" dirty="0" err="1"/>
              <a:t>song</a:t>
            </a:r>
            <a:endParaRPr lang="fi-FI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712" y="-1"/>
            <a:ext cx="1721289" cy="1721289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7AB276CE-AF19-F043-BAD5-466E41B03D63}"/>
              </a:ext>
            </a:extLst>
          </p:cNvPr>
          <p:cNvSpPr/>
          <p:nvPr/>
        </p:nvSpPr>
        <p:spPr>
          <a:xfrm>
            <a:off x="10668001" y="565575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75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Hairspray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Musiikki ja tekstit Marc </a:t>
            </a:r>
            <a:r>
              <a:rPr lang="fi-FI" dirty="0" err="1"/>
              <a:t>Shaiman</a:t>
            </a:r>
            <a:r>
              <a:rPr lang="fi-FI" dirty="0"/>
              <a:t> &amp; Scott </a:t>
            </a:r>
            <a:r>
              <a:rPr lang="fi-FI" dirty="0" err="1"/>
              <a:t>Wittman</a:t>
            </a:r>
            <a:endParaRPr lang="fi-FI" dirty="0"/>
          </a:p>
          <a:p>
            <a:r>
              <a:rPr lang="fi-FI" dirty="0"/>
              <a:t>Libretto Mark </a:t>
            </a:r>
            <a:r>
              <a:rPr lang="fi-FI" dirty="0" err="1"/>
              <a:t>O’Donnell</a:t>
            </a:r>
            <a:r>
              <a:rPr lang="fi-FI" dirty="0"/>
              <a:t>, Thomas </a:t>
            </a:r>
            <a:r>
              <a:rPr lang="fi-FI" dirty="0" err="1"/>
              <a:t>Meehan</a:t>
            </a:r>
            <a:endParaRPr lang="fi-FI" dirty="0"/>
          </a:p>
          <a:p>
            <a:r>
              <a:rPr lang="fi-FI" dirty="0"/>
              <a:t>Perustana John </a:t>
            </a:r>
            <a:r>
              <a:rPr lang="fi-FI" dirty="0" err="1"/>
              <a:t>Watersin</a:t>
            </a:r>
            <a:r>
              <a:rPr lang="fi-FI" dirty="0"/>
              <a:t> filmi v. 1988</a:t>
            </a:r>
          </a:p>
          <a:p>
            <a:r>
              <a:rPr lang="fi-FI" dirty="0"/>
              <a:t>Ensi-ilta Broadwaylla v. 2002, 2642 esitystä</a:t>
            </a:r>
          </a:p>
          <a:p>
            <a:r>
              <a:rPr lang="fi-FI" dirty="0"/>
              <a:t>Elokuvaversio v. 2007 (</a:t>
            </a:r>
            <a:r>
              <a:rPr lang="fi-FI" dirty="0" err="1"/>
              <a:t>Nikki</a:t>
            </a:r>
            <a:r>
              <a:rPr lang="fi-FI" dirty="0"/>
              <a:t> </a:t>
            </a:r>
            <a:r>
              <a:rPr lang="fi-FI" dirty="0" err="1"/>
              <a:t>Blonsky</a:t>
            </a:r>
            <a:r>
              <a:rPr lang="fi-FI" dirty="0"/>
              <a:t>, John Travolta, </a:t>
            </a:r>
            <a:r>
              <a:rPr lang="fi-FI" dirty="0" err="1"/>
              <a:t>Zac</a:t>
            </a:r>
            <a:r>
              <a:rPr lang="fi-FI" dirty="0"/>
              <a:t> </a:t>
            </a:r>
            <a:r>
              <a:rPr lang="fi-FI" dirty="0" err="1"/>
              <a:t>Efron</a:t>
            </a:r>
            <a:r>
              <a:rPr lang="fi-FI" dirty="0"/>
              <a:t>, Michelle Pfeiffer)</a:t>
            </a:r>
          </a:p>
          <a:p>
            <a:r>
              <a:rPr lang="fi-FI" dirty="0"/>
              <a:t>Juoni: Baltimore v. 1962, Tracy </a:t>
            </a:r>
            <a:r>
              <a:rPr lang="fi-FI" dirty="0" err="1"/>
              <a:t>Turnblad</a:t>
            </a:r>
            <a:r>
              <a:rPr lang="fi-FI" dirty="0"/>
              <a:t> menestyy nuorten tanssikilpailussa ja kaataa raja-aidat valkoisten ja mustien väliltä. </a:t>
            </a:r>
            <a:r>
              <a:rPr lang="fi-FI" dirty="0" err="1"/>
              <a:t>Edna-äitikin</a:t>
            </a:r>
            <a:r>
              <a:rPr lang="fi-FI" dirty="0"/>
              <a:t> vapautuu.</a:t>
            </a:r>
          </a:p>
          <a:p>
            <a:r>
              <a:rPr lang="fi-FI" dirty="0"/>
              <a:t>Lauluja: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Morning</a:t>
            </a:r>
            <a:r>
              <a:rPr lang="fi-FI" dirty="0"/>
              <a:t> Baltimore, </a:t>
            </a:r>
            <a:r>
              <a:rPr lang="fi-FI" dirty="0" err="1"/>
              <a:t>Welcome</a:t>
            </a:r>
            <a:r>
              <a:rPr lang="fi-FI" dirty="0"/>
              <a:t> to the 60’s, </a:t>
            </a:r>
            <a:r>
              <a:rPr lang="fi-FI" dirty="0" err="1"/>
              <a:t>Hairspray</a:t>
            </a:r>
            <a:r>
              <a:rPr lang="fi-FI" dirty="0"/>
              <a:t>, </a:t>
            </a:r>
            <a:r>
              <a:rPr lang="fi-FI" b="1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can’t</a:t>
            </a:r>
            <a:r>
              <a:rPr lang="fi-FI" b="1" dirty="0"/>
              <a:t> stop the Beat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030" y="-1"/>
            <a:ext cx="2030971" cy="2736169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F7820213-9D9E-DC44-8D94-907942BF5979}"/>
              </a:ext>
            </a:extLst>
          </p:cNvPr>
          <p:cNvSpPr/>
          <p:nvPr/>
        </p:nvSpPr>
        <p:spPr>
          <a:xfrm>
            <a:off x="6096000" y="565575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7022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Wicked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Musiikki ja tekstit: Stephen </a:t>
            </a:r>
            <a:r>
              <a:rPr lang="fi-FI" dirty="0" err="1"/>
              <a:t>Schwarz</a:t>
            </a:r>
            <a:endParaRPr lang="fi-FI" dirty="0"/>
          </a:p>
          <a:p>
            <a:r>
              <a:rPr lang="fi-FI" dirty="0"/>
              <a:t>Libretto: </a:t>
            </a:r>
            <a:r>
              <a:rPr lang="fi-FI" dirty="0" err="1"/>
              <a:t>Winnie</a:t>
            </a:r>
            <a:r>
              <a:rPr lang="fi-FI" dirty="0"/>
              <a:t> </a:t>
            </a:r>
            <a:r>
              <a:rPr lang="fi-FI" dirty="0" err="1"/>
              <a:t>Holzman</a:t>
            </a:r>
            <a:endParaRPr lang="fi-FI" dirty="0"/>
          </a:p>
          <a:p>
            <a:r>
              <a:rPr lang="fi-FI" dirty="0"/>
              <a:t>Pohjana </a:t>
            </a:r>
            <a:r>
              <a:rPr lang="fi-FI" dirty="0" err="1"/>
              <a:t>Gregory</a:t>
            </a:r>
            <a:r>
              <a:rPr lang="fi-FI" dirty="0"/>
              <a:t> </a:t>
            </a:r>
            <a:r>
              <a:rPr lang="fi-FI" dirty="0" err="1"/>
              <a:t>Maguiren</a:t>
            </a:r>
            <a:r>
              <a:rPr lang="fi-FI" dirty="0"/>
              <a:t> romaani v. 1995 sekä Ihmemaa </a:t>
            </a:r>
            <a:r>
              <a:rPr lang="fi-FI" dirty="0" err="1"/>
              <a:t>Oz</a:t>
            </a:r>
            <a:r>
              <a:rPr lang="fi-FI" dirty="0"/>
              <a:t> –elokuva v. 1939 (ja L. Frank </a:t>
            </a:r>
            <a:r>
              <a:rPr lang="fi-FI" dirty="0" err="1"/>
              <a:t>Baumin</a:t>
            </a:r>
            <a:r>
              <a:rPr lang="fi-FI" dirty="0"/>
              <a:t> kirjat)</a:t>
            </a:r>
          </a:p>
          <a:p>
            <a:r>
              <a:rPr lang="fi-FI" dirty="0"/>
              <a:t>Ensi-ilta Broadwaylla v. 2003, 4123 esitystä</a:t>
            </a:r>
          </a:p>
          <a:p>
            <a:r>
              <a:rPr lang="fi-FI" dirty="0"/>
              <a:t>Juoni: Pääosissa Ihmemaa </a:t>
            </a:r>
            <a:r>
              <a:rPr lang="fi-FI" dirty="0" err="1"/>
              <a:t>Ozin</a:t>
            </a:r>
            <a:r>
              <a:rPr lang="fi-FI" dirty="0"/>
              <a:t> ”paha” Lännen noita </a:t>
            </a:r>
            <a:r>
              <a:rPr lang="fi-FI" dirty="0" err="1"/>
              <a:t>Elphaba</a:t>
            </a:r>
            <a:r>
              <a:rPr lang="fi-FI" dirty="0"/>
              <a:t> ja hänen ystävänsä </a:t>
            </a:r>
            <a:r>
              <a:rPr lang="fi-FI" dirty="0" err="1"/>
              <a:t>Glinda</a:t>
            </a:r>
            <a:r>
              <a:rPr lang="fi-FI" dirty="0"/>
              <a:t>, ”hyvä” </a:t>
            </a:r>
            <a:r>
              <a:rPr lang="fi-FI" dirty="0" err="1"/>
              <a:t>Pohj</a:t>
            </a:r>
            <a:r>
              <a:rPr lang="fi-FI" dirty="0"/>
              <a:t>. noita. Mitä </a:t>
            </a:r>
            <a:r>
              <a:rPr lang="fi-FI" dirty="0" err="1"/>
              <a:t>Ozissa</a:t>
            </a:r>
            <a:r>
              <a:rPr lang="fi-FI" dirty="0"/>
              <a:t> todella tapahtui?</a:t>
            </a:r>
          </a:p>
          <a:p>
            <a:r>
              <a:rPr lang="fi-FI" dirty="0"/>
              <a:t>Lauluja: No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mourns</a:t>
            </a:r>
            <a:r>
              <a:rPr lang="fi-FI" dirty="0"/>
              <a:t> the </a:t>
            </a:r>
            <a:r>
              <a:rPr lang="fi-FI" dirty="0" err="1"/>
              <a:t>wicked</a:t>
            </a:r>
            <a:r>
              <a:rPr lang="fi-FI" dirty="0"/>
              <a:t>, </a:t>
            </a:r>
            <a:r>
              <a:rPr lang="fi-FI" dirty="0" err="1"/>
              <a:t>Popular</a:t>
            </a:r>
            <a:r>
              <a:rPr lang="fi-FI" dirty="0"/>
              <a:t>, </a:t>
            </a:r>
            <a:r>
              <a:rPr lang="fi-FI" b="1" dirty="0" err="1"/>
              <a:t>Defying</a:t>
            </a:r>
            <a:r>
              <a:rPr lang="fi-FI" b="1" dirty="0"/>
              <a:t> </a:t>
            </a:r>
            <a:r>
              <a:rPr lang="fi-FI" b="1" dirty="0" err="1"/>
              <a:t>Gravity</a:t>
            </a:r>
            <a:r>
              <a:rPr lang="fi-FI" dirty="0"/>
              <a:t>, No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Deed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961" y="0"/>
            <a:ext cx="1684145" cy="2679322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5062FCF0-26B0-DB4B-B5E4-AA7DF0896769}"/>
              </a:ext>
            </a:extLst>
          </p:cNvPr>
          <p:cNvSpPr/>
          <p:nvPr/>
        </p:nvSpPr>
        <p:spPr>
          <a:xfrm>
            <a:off x="8095488" y="565575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611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Spamalot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Musiikki: John du </a:t>
            </a:r>
            <a:r>
              <a:rPr lang="fi-FI" dirty="0" err="1"/>
              <a:t>Prez</a:t>
            </a:r>
            <a:r>
              <a:rPr lang="fi-FI" dirty="0"/>
              <a:t>, Neil </a:t>
            </a:r>
            <a:r>
              <a:rPr lang="fi-FI" dirty="0" err="1"/>
              <a:t>Innes</a:t>
            </a:r>
            <a:r>
              <a:rPr lang="fi-FI" dirty="0"/>
              <a:t>, Eric </a:t>
            </a:r>
            <a:r>
              <a:rPr lang="fi-FI" dirty="0" err="1"/>
              <a:t>Idle</a:t>
            </a:r>
            <a:endParaRPr lang="fi-FI" dirty="0"/>
          </a:p>
          <a:p>
            <a:r>
              <a:rPr lang="fi-FI" dirty="0"/>
              <a:t>Tekstit &amp; libretto: Eric </a:t>
            </a:r>
            <a:r>
              <a:rPr lang="fi-FI" dirty="0" err="1"/>
              <a:t>Idle</a:t>
            </a:r>
            <a:endParaRPr lang="fi-FI" dirty="0"/>
          </a:p>
          <a:p>
            <a:r>
              <a:rPr lang="fi-FI" dirty="0"/>
              <a:t>Perustui </a:t>
            </a:r>
            <a:r>
              <a:rPr lang="fi-FI" dirty="0" err="1"/>
              <a:t>Monty</a:t>
            </a:r>
            <a:r>
              <a:rPr lang="fi-FI" dirty="0"/>
              <a:t> Python koomikkoryhmän elokuvaan ”</a:t>
            </a:r>
            <a:r>
              <a:rPr lang="fi-FI" dirty="0" err="1"/>
              <a:t>Monty</a:t>
            </a:r>
            <a:r>
              <a:rPr lang="fi-FI" dirty="0"/>
              <a:t> Python and the </a:t>
            </a:r>
            <a:r>
              <a:rPr lang="fi-FI" dirty="0" err="1"/>
              <a:t>Holy</a:t>
            </a:r>
            <a:r>
              <a:rPr lang="fi-FI" dirty="0"/>
              <a:t> </a:t>
            </a:r>
            <a:r>
              <a:rPr lang="fi-FI" dirty="0" err="1"/>
              <a:t>Grail</a:t>
            </a:r>
            <a:r>
              <a:rPr lang="fi-FI" dirty="0"/>
              <a:t>” v. 1975 sekä muihin Python-lauluihin</a:t>
            </a:r>
          </a:p>
          <a:p>
            <a:r>
              <a:rPr lang="fi-FI" dirty="0"/>
              <a:t>Ensi-ilta Broadwaylla v. 2005, 1575 esitystä</a:t>
            </a:r>
          </a:p>
          <a:p>
            <a:r>
              <a:rPr lang="fi-FI" dirty="0"/>
              <a:t>Juoni: Arthur ja Pyöreän pöydän ritarit etsimässä </a:t>
            </a:r>
            <a:r>
              <a:rPr lang="fi-FI" dirty="0" err="1"/>
              <a:t>Graalin</a:t>
            </a:r>
            <a:r>
              <a:rPr lang="fi-FI" dirty="0"/>
              <a:t> maljaa koomisessa musikaalissa</a:t>
            </a:r>
          </a:p>
          <a:p>
            <a:r>
              <a:rPr lang="fi-FI" dirty="0"/>
              <a:t>Lauluja: Finland, </a:t>
            </a:r>
            <a:r>
              <a:rPr lang="fi-FI" dirty="0" err="1"/>
              <a:t>Knights</a:t>
            </a:r>
            <a:r>
              <a:rPr lang="fi-FI" dirty="0"/>
              <a:t> of the </a:t>
            </a:r>
            <a:r>
              <a:rPr lang="fi-FI" dirty="0" err="1"/>
              <a:t>Round</a:t>
            </a:r>
            <a:r>
              <a:rPr lang="fi-FI" dirty="0"/>
              <a:t> </a:t>
            </a:r>
            <a:r>
              <a:rPr lang="fi-FI" dirty="0" err="1"/>
              <a:t>table</a:t>
            </a:r>
            <a:r>
              <a:rPr lang="fi-FI" dirty="0"/>
              <a:t>, Sir Robin, </a:t>
            </a:r>
            <a:r>
              <a:rPr lang="fi-FI" b="1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won’t</a:t>
            </a:r>
            <a:r>
              <a:rPr lang="fi-FI" b="1" dirty="0"/>
              <a:t> </a:t>
            </a:r>
            <a:r>
              <a:rPr lang="fi-FI" b="1" dirty="0" err="1"/>
              <a:t>succeed</a:t>
            </a:r>
            <a:r>
              <a:rPr lang="fi-FI" b="1" dirty="0"/>
              <a:t> on Broadway</a:t>
            </a:r>
            <a:r>
              <a:rPr lang="fi-FI" dirty="0"/>
              <a:t>, </a:t>
            </a:r>
            <a:r>
              <a:rPr lang="fi-FI" dirty="0" err="1"/>
              <a:t>Always</a:t>
            </a:r>
            <a:r>
              <a:rPr lang="fi-FI" dirty="0"/>
              <a:t> look on the </a:t>
            </a:r>
            <a:r>
              <a:rPr lang="fi-FI" dirty="0" err="1"/>
              <a:t>Bright</a:t>
            </a:r>
            <a:r>
              <a:rPr lang="fi-FI" dirty="0"/>
              <a:t> Side of Life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109" y="1"/>
            <a:ext cx="2259891" cy="2259891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61759A9F-0A80-F44B-A1CB-D1925F113A35}"/>
              </a:ext>
            </a:extLst>
          </p:cNvPr>
          <p:cNvSpPr/>
          <p:nvPr/>
        </p:nvSpPr>
        <p:spPr>
          <a:xfrm>
            <a:off x="10832592" y="565575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26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Hair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Musiikki: </a:t>
            </a:r>
            <a:r>
              <a:rPr lang="fi-FI" dirty="0" err="1"/>
              <a:t>Galt</a:t>
            </a:r>
            <a:r>
              <a:rPr lang="fi-FI" dirty="0"/>
              <a:t> </a:t>
            </a:r>
            <a:r>
              <a:rPr lang="fi-FI" dirty="0" err="1"/>
              <a:t>MacDermot</a:t>
            </a:r>
            <a:endParaRPr lang="fi-FI" dirty="0"/>
          </a:p>
          <a:p>
            <a:r>
              <a:rPr lang="fi-FI" dirty="0"/>
              <a:t>Tekstit ja libretto: </a:t>
            </a:r>
            <a:r>
              <a:rPr lang="fi-FI" dirty="0" err="1"/>
              <a:t>Gerome</a:t>
            </a:r>
            <a:r>
              <a:rPr lang="fi-FI" dirty="0"/>
              <a:t> </a:t>
            </a:r>
            <a:r>
              <a:rPr lang="fi-FI" dirty="0" err="1"/>
              <a:t>Ragni</a:t>
            </a:r>
            <a:r>
              <a:rPr lang="fi-FI" dirty="0"/>
              <a:t> &amp; James </a:t>
            </a:r>
            <a:r>
              <a:rPr lang="fi-FI" dirty="0" err="1"/>
              <a:t>Rado</a:t>
            </a:r>
            <a:endParaRPr lang="fi-FI" dirty="0"/>
          </a:p>
          <a:p>
            <a:r>
              <a:rPr lang="fi-FI" dirty="0"/>
              <a:t>Koreografi: Julie </a:t>
            </a:r>
            <a:r>
              <a:rPr lang="fi-FI" dirty="0" err="1"/>
              <a:t>Arenal</a:t>
            </a:r>
            <a:endParaRPr lang="fi-FI" dirty="0"/>
          </a:p>
          <a:p>
            <a:r>
              <a:rPr lang="fi-FI" dirty="0"/>
              <a:t>Pääosissa: Steve Curry, Ronald </a:t>
            </a:r>
            <a:r>
              <a:rPr lang="fi-FI" dirty="0" err="1"/>
              <a:t>Dyson</a:t>
            </a:r>
            <a:r>
              <a:rPr lang="fi-FI" dirty="0"/>
              <a:t>, Sally </a:t>
            </a:r>
            <a:r>
              <a:rPr lang="fi-FI" dirty="0" err="1"/>
              <a:t>Eaton</a:t>
            </a:r>
            <a:r>
              <a:rPr lang="fi-FI" dirty="0"/>
              <a:t>, </a:t>
            </a:r>
            <a:r>
              <a:rPr lang="fi-FI" dirty="0" err="1"/>
              <a:t>Gerome</a:t>
            </a:r>
            <a:r>
              <a:rPr lang="fi-FI" dirty="0"/>
              <a:t> </a:t>
            </a:r>
            <a:r>
              <a:rPr lang="fi-FI" dirty="0" err="1"/>
              <a:t>Ragni</a:t>
            </a:r>
            <a:r>
              <a:rPr lang="fi-FI" dirty="0"/>
              <a:t>, Diane Keaton</a:t>
            </a:r>
          </a:p>
          <a:p>
            <a:r>
              <a:rPr lang="fi-FI" dirty="0"/>
              <a:t>Ensi-ilta Broadwaylla: 4/1968, 1750 esitystä (Lontoo 1968, Broadway 2009)</a:t>
            </a:r>
          </a:p>
          <a:p>
            <a:r>
              <a:rPr lang="fi-FI" dirty="0"/>
              <a:t>Elokuva 1979 (ohj. </a:t>
            </a:r>
            <a:r>
              <a:rPr lang="fi-FI" dirty="0" err="1"/>
              <a:t>Milos</a:t>
            </a:r>
            <a:r>
              <a:rPr lang="fi-FI" dirty="0"/>
              <a:t> </a:t>
            </a:r>
            <a:r>
              <a:rPr lang="fi-FI" dirty="0" err="1"/>
              <a:t>Forman</a:t>
            </a:r>
            <a:r>
              <a:rPr lang="fi-FI" dirty="0"/>
              <a:t>)</a:t>
            </a:r>
          </a:p>
          <a:p>
            <a:r>
              <a:rPr lang="fi-FI" dirty="0"/>
              <a:t>”American </a:t>
            </a:r>
            <a:r>
              <a:rPr lang="fi-FI" dirty="0" err="1"/>
              <a:t>Tribal</a:t>
            </a:r>
            <a:r>
              <a:rPr lang="fi-FI" dirty="0"/>
              <a:t> </a:t>
            </a:r>
            <a:r>
              <a:rPr lang="fi-FI" dirty="0" err="1"/>
              <a:t>Love-Rock</a:t>
            </a:r>
            <a:r>
              <a:rPr lang="fi-FI" dirty="0"/>
              <a:t> </a:t>
            </a:r>
            <a:r>
              <a:rPr lang="fi-FI" dirty="0" err="1"/>
              <a:t>Musical</a:t>
            </a:r>
            <a:r>
              <a:rPr lang="fi-FI" dirty="0"/>
              <a:t>”, kulttuurinen ilmiö, synnytti ”Rock-</a:t>
            </a:r>
          </a:p>
          <a:p>
            <a:pPr marL="0" indent="0">
              <a:buNone/>
            </a:pPr>
            <a:r>
              <a:rPr lang="fi-FI" dirty="0"/>
              <a:t>      musikaalin” tyylilajin ja heijasti elämäntapojen vapautumista ja suvaitsevaisuuden lisääntymistä</a:t>
            </a:r>
          </a:p>
          <a:p>
            <a:r>
              <a:rPr lang="fi-FI" dirty="0"/>
              <a:t>Juoni kertoo hippiyhteisöstä ja armeijaan menevästä nuorukaisesta New Yorkissa</a:t>
            </a:r>
          </a:p>
          <a:p>
            <a:r>
              <a:rPr lang="fi-FI" dirty="0"/>
              <a:t>Lauluja: </a:t>
            </a:r>
            <a:r>
              <a:rPr lang="fi-FI" b="1" dirty="0" err="1"/>
              <a:t>Aquarius</a:t>
            </a:r>
            <a:r>
              <a:rPr lang="fi-FI" dirty="0"/>
              <a:t>, I </a:t>
            </a:r>
            <a:r>
              <a:rPr lang="fi-FI" dirty="0" err="1"/>
              <a:t>got</a:t>
            </a:r>
            <a:r>
              <a:rPr lang="fi-FI" dirty="0"/>
              <a:t> Life,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morning</a:t>
            </a:r>
            <a:r>
              <a:rPr lang="fi-FI" dirty="0"/>
              <a:t> </a:t>
            </a:r>
            <a:r>
              <a:rPr lang="fi-FI" dirty="0" err="1"/>
              <a:t>starshine</a:t>
            </a:r>
            <a:r>
              <a:rPr lang="fi-FI" dirty="0"/>
              <a:t>, </a:t>
            </a:r>
            <a:r>
              <a:rPr lang="fi-FI" b="1" dirty="0" err="1"/>
              <a:t>Let</a:t>
            </a:r>
            <a:r>
              <a:rPr lang="fi-FI" b="1" dirty="0"/>
              <a:t> the </a:t>
            </a:r>
            <a:r>
              <a:rPr lang="fi-FI" b="1" dirty="0" err="1"/>
              <a:t>Sunshine</a:t>
            </a:r>
            <a:r>
              <a:rPr lang="fi-FI" b="1" dirty="0"/>
              <a:t> in</a:t>
            </a:r>
            <a:r>
              <a:rPr lang="fi-FI" dirty="0"/>
              <a:t>, </a:t>
            </a:r>
            <a:r>
              <a:rPr lang="fi-FI" dirty="0" err="1"/>
              <a:t>Hare</a:t>
            </a:r>
            <a:r>
              <a:rPr lang="fi-FI" dirty="0"/>
              <a:t> Krishna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674" y="107576"/>
            <a:ext cx="2694326" cy="1865303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40F2C43C-251F-884A-93D8-2072BB4A8CB6}"/>
              </a:ext>
            </a:extLst>
          </p:cNvPr>
          <p:cNvSpPr/>
          <p:nvPr/>
        </p:nvSpPr>
        <p:spPr>
          <a:xfrm>
            <a:off x="11149584" y="581558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529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Spring</a:t>
            </a:r>
            <a:r>
              <a:rPr lang="fi-FI" dirty="0"/>
              <a:t> </a:t>
            </a:r>
            <a:r>
              <a:rPr lang="fi-FI" dirty="0" err="1"/>
              <a:t>Awakening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Musiikki </a:t>
            </a:r>
            <a:r>
              <a:rPr lang="fi-FI" dirty="0" err="1"/>
              <a:t>Duncan</a:t>
            </a:r>
            <a:r>
              <a:rPr lang="fi-FI" dirty="0"/>
              <a:t> </a:t>
            </a:r>
            <a:r>
              <a:rPr lang="fi-FI" dirty="0" err="1"/>
              <a:t>Sheik</a:t>
            </a:r>
            <a:endParaRPr lang="fi-FI" dirty="0"/>
          </a:p>
          <a:p>
            <a:r>
              <a:rPr lang="fi-FI" dirty="0"/>
              <a:t>Sanat Steven </a:t>
            </a:r>
            <a:r>
              <a:rPr lang="fi-FI" dirty="0" err="1"/>
              <a:t>Shater</a:t>
            </a:r>
            <a:endParaRPr lang="fi-FI" dirty="0"/>
          </a:p>
          <a:p>
            <a:r>
              <a:rPr lang="fi-FI" dirty="0"/>
              <a:t>Teksti perustuu Frank </a:t>
            </a:r>
            <a:r>
              <a:rPr lang="fi-FI" dirty="0" err="1"/>
              <a:t>Wedekindin</a:t>
            </a:r>
            <a:r>
              <a:rPr lang="fi-FI" dirty="0"/>
              <a:t> näytelmään v. 1891 aiheenaan nuorten kasvukivut ja herääminen aikuisuuteen</a:t>
            </a:r>
          </a:p>
          <a:p>
            <a:r>
              <a:rPr lang="fi-FI" dirty="0"/>
              <a:t>Ensi-ilta Broadwaylla joulukuussa 2006, yli 850 esitystä, lukuisia Tony-palkintoja</a:t>
            </a:r>
          </a:p>
          <a:p>
            <a:r>
              <a:rPr lang="fi-FI" dirty="0"/>
              <a:t>Lauluja: </a:t>
            </a:r>
            <a:r>
              <a:rPr lang="fi-FI" dirty="0" err="1"/>
              <a:t>Mama</a:t>
            </a:r>
            <a:r>
              <a:rPr lang="fi-FI" dirty="0"/>
              <a:t>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bore</a:t>
            </a:r>
            <a:r>
              <a:rPr lang="fi-FI" dirty="0"/>
              <a:t> me,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that’s</a:t>
            </a:r>
            <a:r>
              <a:rPr lang="fi-FI" dirty="0"/>
              <a:t> </a:t>
            </a:r>
            <a:r>
              <a:rPr lang="fi-FI" dirty="0" err="1"/>
              <a:t>known</a:t>
            </a:r>
            <a:r>
              <a:rPr lang="fi-FI" dirty="0"/>
              <a:t>, </a:t>
            </a:r>
            <a:r>
              <a:rPr lang="fi-FI" b="1" dirty="0" err="1"/>
              <a:t>Bitch</a:t>
            </a:r>
            <a:r>
              <a:rPr lang="fi-FI" b="1" dirty="0"/>
              <a:t> of </a:t>
            </a:r>
            <a:r>
              <a:rPr lang="fi-FI" b="1" dirty="0" err="1"/>
              <a:t>Living</a:t>
            </a:r>
            <a:r>
              <a:rPr lang="fi-FI" dirty="0"/>
              <a:t>, </a:t>
            </a:r>
            <a:r>
              <a:rPr lang="fi-FI" dirty="0" err="1"/>
              <a:t>Touch</a:t>
            </a:r>
            <a:r>
              <a:rPr lang="fi-FI" dirty="0"/>
              <a:t> me,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mirror-blue</a:t>
            </a:r>
            <a:r>
              <a:rPr lang="fi-FI" dirty="0"/>
              <a:t> </a:t>
            </a:r>
            <a:r>
              <a:rPr lang="fi-FI" dirty="0" err="1"/>
              <a:t>night</a:t>
            </a:r>
            <a:r>
              <a:rPr lang="fi-FI" dirty="0"/>
              <a:t>, I </a:t>
            </a:r>
            <a:r>
              <a:rPr lang="fi-FI" dirty="0" err="1"/>
              <a:t>believe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26" name="Picture 2" descr="uvahaun tulos haulle Spring awakening mus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"/>
            <a:ext cx="17145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oimintopainike: Filmi 3">
            <a:hlinkClick r:id="rId4" highlightClick="1"/>
            <a:extLst>
              <a:ext uri="{FF2B5EF4-FFF2-40B4-BE49-F238E27FC236}">
                <a16:creationId xmlns:a16="http://schemas.microsoft.com/office/drawing/2014/main" id="{9F11040F-5A4C-CF4E-BD46-0CA191592576}"/>
              </a:ext>
            </a:extLst>
          </p:cNvPr>
          <p:cNvSpPr/>
          <p:nvPr/>
        </p:nvSpPr>
        <p:spPr>
          <a:xfrm>
            <a:off x="8766048" y="580339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8586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Book</a:t>
            </a:r>
            <a:r>
              <a:rPr lang="fi-FI" dirty="0"/>
              <a:t> of </a:t>
            </a:r>
            <a:r>
              <a:rPr lang="fi-FI" dirty="0" err="1"/>
              <a:t>Mormon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Musiikki, tekstit ja libretto: </a:t>
            </a:r>
            <a:r>
              <a:rPr lang="fi-FI" dirty="0" err="1"/>
              <a:t>Trey</a:t>
            </a:r>
            <a:r>
              <a:rPr lang="fi-FI" dirty="0"/>
              <a:t> </a:t>
            </a:r>
            <a:r>
              <a:rPr lang="fi-FI" dirty="0" err="1"/>
              <a:t>Parker</a:t>
            </a:r>
            <a:r>
              <a:rPr lang="fi-FI" dirty="0"/>
              <a:t>, Robert Lopez ja </a:t>
            </a:r>
            <a:r>
              <a:rPr lang="fi-FI" dirty="0" err="1"/>
              <a:t>Matt</a:t>
            </a:r>
            <a:r>
              <a:rPr lang="fi-FI" dirty="0"/>
              <a:t> Stone</a:t>
            </a:r>
          </a:p>
          <a:p>
            <a:r>
              <a:rPr lang="fi-FI" dirty="0"/>
              <a:t>South </a:t>
            </a:r>
            <a:r>
              <a:rPr lang="fi-FI" dirty="0" err="1"/>
              <a:t>Park</a:t>
            </a:r>
            <a:r>
              <a:rPr lang="fi-FI" dirty="0"/>
              <a:t> –sarjan tekijät tekivät satiirisen musikaalin mormoneista Ugandassa</a:t>
            </a:r>
          </a:p>
          <a:p>
            <a:r>
              <a:rPr lang="fi-FI" dirty="0"/>
              <a:t>Ensi-ilta v. 2011 Broadwaylla, Tony- ja </a:t>
            </a:r>
            <a:r>
              <a:rPr lang="fi-FI" dirty="0" err="1"/>
              <a:t>Grammy</a:t>
            </a:r>
            <a:r>
              <a:rPr lang="fi-FI" dirty="0"/>
              <a:t> palkinnot parhaasta musikaalista v. 2012, edelleen suosittu</a:t>
            </a:r>
          </a:p>
          <a:p>
            <a:r>
              <a:rPr lang="fi-FI" dirty="0"/>
              <a:t>Lauluja: </a:t>
            </a:r>
            <a:r>
              <a:rPr lang="fi-FI" b="1" dirty="0" err="1"/>
              <a:t>Hello</a:t>
            </a:r>
            <a:r>
              <a:rPr lang="fi-FI" dirty="0"/>
              <a:t>, I </a:t>
            </a:r>
            <a:r>
              <a:rPr lang="fi-FI" dirty="0" err="1"/>
              <a:t>believe</a:t>
            </a:r>
            <a:r>
              <a:rPr lang="fi-FI" dirty="0"/>
              <a:t>, ym.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639" y="107576"/>
            <a:ext cx="1410361" cy="1647136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1D059E24-3644-CE47-8195-EB92C54D9787}"/>
              </a:ext>
            </a:extLst>
          </p:cNvPr>
          <p:cNvSpPr/>
          <p:nvPr/>
        </p:nvSpPr>
        <p:spPr>
          <a:xfrm>
            <a:off x="7705344" y="526694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9808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B93EE-9D27-2545-A676-642889CA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Matilda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Musical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9588B5-BE77-1D46-9656-25B3E5F5A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Musiikki ja laulutekstit: Tim </a:t>
            </a:r>
            <a:r>
              <a:rPr lang="fi-FI" dirty="0" err="1"/>
              <a:t>Minchin</a:t>
            </a:r>
            <a:endParaRPr lang="fi-FI" dirty="0"/>
          </a:p>
          <a:p>
            <a:r>
              <a:rPr lang="fi-FI" dirty="0"/>
              <a:t>Libretto: Dennis Kelly Roald Dahlin Matilda-kirjan mukaan</a:t>
            </a:r>
          </a:p>
          <a:p>
            <a:r>
              <a:rPr lang="fi-FI" dirty="0"/>
              <a:t>Lahjakas Matilda-tyttö voittaa vaikeutensa kotona ja koulussa, jossa hän myös auttaa omaa opettajatartaan</a:t>
            </a:r>
          </a:p>
          <a:p>
            <a:r>
              <a:rPr lang="fi-FI" dirty="0"/>
              <a:t>2011- Lontoon West </a:t>
            </a:r>
            <a:r>
              <a:rPr lang="fi-FI" dirty="0" err="1"/>
              <a:t>End</a:t>
            </a:r>
            <a:r>
              <a:rPr lang="fi-FI" dirty="0"/>
              <a:t>  (jatkuu)</a:t>
            </a:r>
          </a:p>
          <a:p>
            <a:r>
              <a:rPr lang="fi-FI" dirty="0"/>
              <a:t>2013-17 Broadway (yli 1500 esitystä)</a:t>
            </a:r>
          </a:p>
          <a:p>
            <a:r>
              <a:rPr lang="fi-FI" dirty="0"/>
              <a:t>Lukuisia palkintoja v. 2013</a:t>
            </a:r>
          </a:p>
          <a:p>
            <a:r>
              <a:rPr lang="fi-FI" dirty="0"/>
              <a:t>Lauluja: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Hammer</a:t>
            </a:r>
            <a:r>
              <a:rPr lang="fi-FI" dirty="0"/>
              <a:t>, </a:t>
            </a:r>
            <a:r>
              <a:rPr lang="fi-FI" dirty="0" err="1"/>
              <a:t>When</a:t>
            </a:r>
            <a:r>
              <a:rPr lang="fi-FI" dirty="0"/>
              <a:t> I </a:t>
            </a:r>
            <a:r>
              <a:rPr lang="fi-FI" dirty="0" err="1"/>
              <a:t>grow</a:t>
            </a:r>
            <a:r>
              <a:rPr lang="fi-FI" dirty="0"/>
              <a:t> </a:t>
            </a:r>
            <a:r>
              <a:rPr lang="fi-FI" dirty="0" err="1"/>
              <a:t>up</a:t>
            </a:r>
            <a:endParaRPr lang="fi-FI" dirty="0"/>
          </a:p>
        </p:txBody>
      </p:sp>
      <p:sp>
        <p:nvSpPr>
          <p:cNvPr id="4" name="Toimintopainike: Filmi 3">
            <a:hlinkClick r:id="rId2" highlightClick="1"/>
            <a:extLst>
              <a:ext uri="{FF2B5EF4-FFF2-40B4-BE49-F238E27FC236}">
                <a16:creationId xmlns:a16="http://schemas.microsoft.com/office/drawing/2014/main" id="{5C1D0844-820A-8F46-A515-E47CCA3F2835}"/>
              </a:ext>
            </a:extLst>
          </p:cNvPr>
          <p:cNvSpPr/>
          <p:nvPr/>
        </p:nvSpPr>
        <p:spPr>
          <a:xfrm>
            <a:off x="10832592" y="565575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3" highlightClick="1"/>
            <a:extLst>
              <a:ext uri="{FF2B5EF4-FFF2-40B4-BE49-F238E27FC236}">
                <a16:creationId xmlns:a16="http://schemas.microsoft.com/office/drawing/2014/main" id="{EBFECF43-34C2-A044-B488-65DD54EBEA44}"/>
              </a:ext>
            </a:extLst>
          </p:cNvPr>
          <p:cNvSpPr/>
          <p:nvPr/>
        </p:nvSpPr>
        <p:spPr>
          <a:xfrm>
            <a:off x="9046464" y="565575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 descr="Kuvahaun tulos haulle Matilda the musical">
            <a:extLst>
              <a:ext uri="{FF2B5EF4-FFF2-40B4-BE49-F238E27FC236}">
                <a16:creationId xmlns:a16="http://schemas.microsoft.com/office/drawing/2014/main" id="{7C77C7AD-8DA5-4541-B84C-A07572166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098" y="0"/>
            <a:ext cx="41783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229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Uusimmat musikaalit Broadwaylla ja Hollywoodissa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err="1"/>
              <a:t>Kinky</a:t>
            </a:r>
            <a:r>
              <a:rPr lang="fi-FI" b="1" dirty="0"/>
              <a:t> </a:t>
            </a:r>
            <a:r>
              <a:rPr lang="fi-FI" b="1" dirty="0" err="1"/>
              <a:t>boots</a:t>
            </a:r>
            <a:r>
              <a:rPr lang="fi-FI" b="1" dirty="0"/>
              <a:t> </a:t>
            </a:r>
            <a:r>
              <a:rPr lang="fi-FI" dirty="0"/>
              <a:t>v. 2013 (Cindy </a:t>
            </a:r>
            <a:r>
              <a:rPr lang="fi-FI" dirty="0" err="1"/>
              <a:t>Lauper</a:t>
            </a:r>
            <a:r>
              <a:rPr lang="fi-FI" dirty="0"/>
              <a:t>, Harvey </a:t>
            </a:r>
            <a:r>
              <a:rPr lang="fi-FI" dirty="0" err="1"/>
              <a:t>Fierstein</a:t>
            </a:r>
            <a:r>
              <a:rPr lang="fi-FI" dirty="0"/>
              <a:t>)</a:t>
            </a:r>
          </a:p>
          <a:p>
            <a:r>
              <a:rPr lang="fi-FI" dirty="0"/>
              <a:t>Fun Home v. 2015</a:t>
            </a:r>
          </a:p>
          <a:p>
            <a:r>
              <a:rPr lang="fi-FI" b="1" dirty="0"/>
              <a:t>Hamilton</a:t>
            </a:r>
            <a:r>
              <a:rPr lang="fi-FI" dirty="0"/>
              <a:t> v. 2015- (Lin-Manuel Miranda)</a:t>
            </a:r>
          </a:p>
          <a:p>
            <a:r>
              <a:rPr lang="fi-FI" dirty="0"/>
              <a:t>School of Rock v. 2015- (Lloyd Webber)</a:t>
            </a:r>
          </a:p>
          <a:p>
            <a:endParaRPr lang="fi-FI" dirty="0"/>
          </a:p>
          <a:p>
            <a:r>
              <a:rPr lang="fi-FI" b="1" dirty="0"/>
              <a:t>La la </a:t>
            </a:r>
            <a:r>
              <a:rPr lang="fi-FI" b="1" dirty="0" err="1"/>
              <a:t>Land</a:t>
            </a:r>
            <a:r>
              <a:rPr lang="fi-FI" b="1" dirty="0"/>
              <a:t> </a:t>
            </a:r>
            <a:r>
              <a:rPr lang="fi-FI" dirty="0"/>
              <a:t>–filmimusikaali v. 2016 (</a:t>
            </a:r>
            <a:r>
              <a:rPr lang="fi-FI" dirty="0" err="1"/>
              <a:t>Ghazelle</a:t>
            </a:r>
            <a:r>
              <a:rPr lang="fi-FI" dirty="0"/>
              <a:t>, </a:t>
            </a:r>
            <a:r>
              <a:rPr lang="fi-FI" dirty="0" err="1"/>
              <a:t>Hurwitz</a:t>
            </a:r>
            <a:r>
              <a:rPr lang="fi-FI" dirty="0"/>
              <a:t>)</a:t>
            </a:r>
          </a:p>
          <a:p>
            <a:r>
              <a:rPr lang="fi-FI" dirty="0"/>
              <a:t>American </a:t>
            </a:r>
            <a:r>
              <a:rPr lang="fi-FI" dirty="0" err="1"/>
              <a:t>Psycho</a:t>
            </a:r>
            <a:endParaRPr lang="fi-FI" dirty="0"/>
          </a:p>
          <a:p>
            <a:r>
              <a:rPr lang="fi-FI" dirty="0" err="1"/>
              <a:t>Bright</a:t>
            </a:r>
            <a:r>
              <a:rPr lang="fi-FI" dirty="0"/>
              <a:t> Star (</a:t>
            </a:r>
            <a:r>
              <a:rPr lang="fi-FI" dirty="0" err="1"/>
              <a:t>bluegrass</a:t>
            </a:r>
            <a:r>
              <a:rPr lang="fi-FI" dirty="0"/>
              <a:t>-musikaali!)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oimintopainike: Filmi 3">
            <a:hlinkClick r:id="rId3" highlightClick="1"/>
            <a:extLst>
              <a:ext uri="{FF2B5EF4-FFF2-40B4-BE49-F238E27FC236}">
                <a16:creationId xmlns:a16="http://schemas.microsoft.com/office/drawing/2014/main" id="{884A7F81-C33D-AD47-9A6C-92AEC1D5AE45}"/>
              </a:ext>
            </a:extLst>
          </p:cNvPr>
          <p:cNvSpPr/>
          <p:nvPr/>
        </p:nvSpPr>
        <p:spPr>
          <a:xfrm>
            <a:off x="10668000" y="150266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1A61B8A3-5860-9741-83E3-D99EBC313B87}"/>
              </a:ext>
            </a:extLst>
          </p:cNvPr>
          <p:cNvSpPr/>
          <p:nvPr/>
        </p:nvSpPr>
        <p:spPr>
          <a:xfrm>
            <a:off x="10472928" y="477926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5" highlightClick="1"/>
            <a:extLst>
              <a:ext uri="{FF2B5EF4-FFF2-40B4-BE49-F238E27FC236}">
                <a16:creationId xmlns:a16="http://schemas.microsoft.com/office/drawing/2014/main" id="{73E2C718-8100-C84F-8148-0479C088175C}"/>
              </a:ext>
            </a:extLst>
          </p:cNvPr>
          <p:cNvSpPr/>
          <p:nvPr/>
        </p:nvSpPr>
        <p:spPr>
          <a:xfrm>
            <a:off x="10668000" y="342900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510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Jesus</a:t>
            </a:r>
            <a:r>
              <a:rPr lang="fi-FI" dirty="0"/>
              <a:t> </a:t>
            </a:r>
            <a:r>
              <a:rPr lang="fi-FI" dirty="0" err="1"/>
              <a:t>Christ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Superstar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Musiikki: Andrew Lloyd Webber</a:t>
            </a:r>
          </a:p>
          <a:p>
            <a:r>
              <a:rPr lang="fi-FI" dirty="0"/>
              <a:t>Teksti ja libretto: Tim Rice</a:t>
            </a:r>
          </a:p>
          <a:p>
            <a:r>
              <a:rPr lang="fi-FI" dirty="0"/>
              <a:t>Perustui vapaasti raamattuun Jeesuksen viimeisistä päivistä</a:t>
            </a:r>
          </a:p>
          <a:p>
            <a:r>
              <a:rPr lang="fi-FI" dirty="0"/>
              <a:t>Rock-ooppera, joka ensin LP-levy v. 1970</a:t>
            </a:r>
          </a:p>
          <a:p>
            <a:r>
              <a:rPr lang="fi-FI" dirty="0"/>
              <a:t>Ensi-ilta Broadwaylla v. 1971, 711 esitystä</a:t>
            </a:r>
          </a:p>
          <a:p>
            <a:r>
              <a:rPr lang="fi-FI" dirty="0"/>
              <a:t>Ensi-ilta Lontoossa v. 1972 (8 vuotta, aikansa menestynein)</a:t>
            </a:r>
          </a:p>
          <a:p>
            <a:r>
              <a:rPr lang="fi-FI" dirty="0"/>
              <a:t>Elokuvaversiot v. 1973 ja v. 2000</a:t>
            </a:r>
          </a:p>
          <a:p>
            <a:r>
              <a:rPr lang="fi-FI" dirty="0"/>
              <a:t>Lauluja: </a:t>
            </a:r>
            <a:r>
              <a:rPr lang="fi-FI" dirty="0" err="1"/>
              <a:t>Everything’s</a:t>
            </a:r>
            <a:r>
              <a:rPr lang="fi-FI" dirty="0"/>
              <a:t> </a:t>
            </a:r>
            <a:r>
              <a:rPr lang="fi-FI" dirty="0" err="1"/>
              <a:t>alright</a:t>
            </a:r>
            <a:r>
              <a:rPr lang="fi-FI" dirty="0"/>
              <a:t>, </a:t>
            </a:r>
            <a:r>
              <a:rPr lang="fi-FI" b="1" dirty="0" err="1"/>
              <a:t>Hosanna</a:t>
            </a:r>
            <a:r>
              <a:rPr lang="fi-FI" dirty="0"/>
              <a:t>, </a:t>
            </a:r>
            <a:r>
              <a:rPr lang="fi-FI" b="1" dirty="0"/>
              <a:t>I </a:t>
            </a:r>
            <a:r>
              <a:rPr lang="fi-FI" b="1" dirty="0" err="1"/>
              <a:t>don’t</a:t>
            </a:r>
            <a:r>
              <a:rPr lang="fi-FI" b="1" dirty="0"/>
              <a:t> </a:t>
            </a:r>
            <a:r>
              <a:rPr lang="fi-FI" b="1" dirty="0" err="1"/>
              <a:t>know</a:t>
            </a:r>
            <a:r>
              <a:rPr lang="fi-FI" b="1" dirty="0"/>
              <a:t> </a:t>
            </a:r>
            <a:r>
              <a:rPr lang="fi-FI" b="1" dirty="0" err="1"/>
              <a:t>how</a:t>
            </a:r>
            <a:r>
              <a:rPr lang="fi-FI" b="1" dirty="0"/>
              <a:t> to </a:t>
            </a:r>
            <a:r>
              <a:rPr lang="fi-FI" b="1" dirty="0" err="1"/>
              <a:t>love</a:t>
            </a:r>
            <a:r>
              <a:rPr lang="fi-FI" b="1" dirty="0"/>
              <a:t> </a:t>
            </a:r>
            <a:r>
              <a:rPr lang="fi-FI" b="1" dirty="0" err="1"/>
              <a:t>him</a:t>
            </a:r>
            <a:r>
              <a:rPr lang="fi-FI" dirty="0"/>
              <a:t>, </a:t>
            </a:r>
            <a:r>
              <a:rPr lang="fi-FI" dirty="0" err="1"/>
              <a:t>Pilate’s</a:t>
            </a:r>
            <a:r>
              <a:rPr lang="fi-FI" dirty="0"/>
              <a:t> </a:t>
            </a:r>
            <a:r>
              <a:rPr lang="fi-FI" dirty="0" err="1"/>
              <a:t>Dream</a:t>
            </a:r>
            <a:r>
              <a:rPr lang="fi-FI" dirty="0"/>
              <a:t>, </a:t>
            </a:r>
            <a:r>
              <a:rPr lang="fi-FI" dirty="0" err="1"/>
              <a:t>Superstar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580" y="0"/>
            <a:ext cx="1942421" cy="2451150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8DDA5413-6308-9E4B-8D22-34EEB7782714}"/>
              </a:ext>
            </a:extLst>
          </p:cNvPr>
          <p:cNvSpPr/>
          <p:nvPr/>
        </p:nvSpPr>
        <p:spPr>
          <a:xfrm>
            <a:off x="6839712" y="5655755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5" highlightClick="1"/>
            <a:extLst>
              <a:ext uri="{FF2B5EF4-FFF2-40B4-BE49-F238E27FC236}">
                <a16:creationId xmlns:a16="http://schemas.microsoft.com/office/drawing/2014/main" id="{9FD4D706-C8E4-7D4E-B898-E9E6F70906EA}"/>
              </a:ext>
            </a:extLst>
          </p:cNvPr>
          <p:cNvSpPr/>
          <p:nvPr/>
        </p:nvSpPr>
        <p:spPr>
          <a:xfrm>
            <a:off x="9428566" y="5713667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868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Godspell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Musiikki: Stephen </a:t>
            </a:r>
            <a:r>
              <a:rPr lang="fi-FI" dirty="0" err="1"/>
              <a:t>Schwarz</a:t>
            </a:r>
            <a:endParaRPr lang="fi-FI" dirty="0"/>
          </a:p>
          <a:p>
            <a:r>
              <a:rPr lang="fi-FI" dirty="0"/>
              <a:t>Tekstit ja libretto: </a:t>
            </a:r>
            <a:r>
              <a:rPr lang="fi-FI" dirty="0" err="1"/>
              <a:t>Schwarz</a:t>
            </a:r>
            <a:r>
              <a:rPr lang="fi-FI" dirty="0"/>
              <a:t> ja John-Michael </a:t>
            </a:r>
            <a:r>
              <a:rPr lang="fi-FI" dirty="0" err="1"/>
              <a:t>Tebelak</a:t>
            </a:r>
            <a:endParaRPr lang="fi-FI" dirty="0"/>
          </a:p>
          <a:p>
            <a:r>
              <a:rPr lang="fi-FI" dirty="0"/>
              <a:t>Perustui lähinnä Matteuksen evankeliumin mukaisesti Jeesuksen opetuksiin ja vertauksiin, iloisella ja lapsenomaisella tavalla</a:t>
            </a:r>
          </a:p>
          <a:p>
            <a:r>
              <a:rPr lang="fi-FI" dirty="0"/>
              <a:t>Ensi-ilta New Yorkissa: v. 1971, yli 2600 esitystä</a:t>
            </a:r>
          </a:p>
          <a:p>
            <a:r>
              <a:rPr lang="fi-FI" dirty="0"/>
              <a:t>Broadwaylla v. 1976</a:t>
            </a:r>
          </a:p>
          <a:p>
            <a:r>
              <a:rPr lang="fi-FI" dirty="0"/>
              <a:t>Elokuva v. 1973 (sijoittuen New Yorkin kaduille)</a:t>
            </a:r>
          </a:p>
          <a:p>
            <a:r>
              <a:rPr lang="fi-FI" dirty="0"/>
              <a:t>Lauluja: </a:t>
            </a:r>
            <a:r>
              <a:rPr lang="fi-FI" dirty="0" err="1"/>
              <a:t>Prepare</a:t>
            </a:r>
            <a:r>
              <a:rPr lang="fi-FI" dirty="0"/>
              <a:t> </a:t>
            </a:r>
            <a:r>
              <a:rPr lang="fi-FI" dirty="0" err="1"/>
              <a:t>ye</a:t>
            </a:r>
            <a:r>
              <a:rPr lang="fi-FI" dirty="0"/>
              <a:t>, </a:t>
            </a:r>
            <a:r>
              <a:rPr lang="fi-FI" dirty="0" err="1"/>
              <a:t>Save</a:t>
            </a:r>
            <a:r>
              <a:rPr lang="fi-FI" dirty="0"/>
              <a:t> the People, Day </a:t>
            </a:r>
            <a:r>
              <a:rPr lang="fi-FI" dirty="0" err="1"/>
              <a:t>by</a:t>
            </a:r>
            <a:r>
              <a:rPr lang="fi-FI" dirty="0"/>
              <a:t> Day, O </a:t>
            </a:r>
            <a:r>
              <a:rPr lang="fi-FI" dirty="0" err="1"/>
              <a:t>bless</a:t>
            </a:r>
            <a:r>
              <a:rPr lang="fi-FI" dirty="0"/>
              <a:t> the Lord, </a:t>
            </a:r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for the </a:t>
            </a:r>
            <a:r>
              <a:rPr lang="fi-FI" dirty="0" err="1"/>
              <a:t>best</a:t>
            </a:r>
            <a:r>
              <a:rPr lang="fi-FI" dirty="0"/>
              <a:t>, </a:t>
            </a:r>
            <a:r>
              <a:rPr lang="fi-FI" b="1" dirty="0" err="1"/>
              <a:t>All</a:t>
            </a:r>
            <a:r>
              <a:rPr lang="fi-FI" b="1" dirty="0"/>
              <a:t> </a:t>
            </a:r>
            <a:r>
              <a:rPr lang="fi-FI" b="1" dirty="0" err="1"/>
              <a:t>good</a:t>
            </a:r>
            <a:r>
              <a:rPr lang="fi-FI" b="1" dirty="0"/>
              <a:t> </a:t>
            </a:r>
            <a:r>
              <a:rPr lang="fi-FI" b="1" dirty="0" err="1"/>
              <a:t>Gifts</a:t>
            </a:r>
            <a:r>
              <a:rPr lang="fi-FI" dirty="0"/>
              <a:t>, </a:t>
            </a:r>
            <a:r>
              <a:rPr lang="fi-FI" dirty="0" err="1"/>
              <a:t>Turn</a:t>
            </a:r>
            <a:r>
              <a:rPr lang="fi-FI" dirty="0"/>
              <a:t> </a:t>
            </a:r>
            <a:r>
              <a:rPr lang="fi-FI" dirty="0" err="1"/>
              <a:t>back</a:t>
            </a:r>
            <a:r>
              <a:rPr lang="fi-FI" dirty="0"/>
              <a:t> o </a:t>
            </a:r>
            <a:r>
              <a:rPr lang="fi-FI" dirty="0" err="1"/>
              <a:t>man</a:t>
            </a:r>
            <a:r>
              <a:rPr lang="fi-FI" dirty="0"/>
              <a:t>, </a:t>
            </a:r>
            <a:r>
              <a:rPr lang="fi-FI" b="1" dirty="0" err="1"/>
              <a:t>Beautiful</a:t>
            </a:r>
            <a:r>
              <a:rPr lang="fi-FI" b="1" dirty="0"/>
              <a:t> city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870" y="0"/>
            <a:ext cx="1959130" cy="1959130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8B2AF4BD-CF8F-4A41-97C3-C1DCF08C07DB}"/>
              </a:ext>
            </a:extLst>
          </p:cNvPr>
          <p:cNvSpPr/>
          <p:nvPr/>
        </p:nvSpPr>
        <p:spPr>
          <a:xfrm>
            <a:off x="6248400" y="6083808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oimintopainike: Filmi 5">
            <a:hlinkClick r:id="rId5" highlightClick="1"/>
            <a:extLst>
              <a:ext uri="{FF2B5EF4-FFF2-40B4-BE49-F238E27FC236}">
                <a16:creationId xmlns:a16="http://schemas.microsoft.com/office/drawing/2014/main" id="{BEB19A4F-4A5A-1948-9B5E-0A8A3DCFD230}"/>
              </a:ext>
            </a:extLst>
          </p:cNvPr>
          <p:cNvSpPr/>
          <p:nvPr/>
        </p:nvSpPr>
        <p:spPr>
          <a:xfrm>
            <a:off x="8279892" y="6083808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oimintopainike: Filmi 6">
            <a:hlinkClick r:id="rId6" highlightClick="1"/>
            <a:extLst>
              <a:ext uri="{FF2B5EF4-FFF2-40B4-BE49-F238E27FC236}">
                <a16:creationId xmlns:a16="http://schemas.microsoft.com/office/drawing/2014/main" id="{85C5532D-8BD0-464B-BFEC-FD40A7926A62}"/>
              </a:ext>
            </a:extLst>
          </p:cNvPr>
          <p:cNvSpPr/>
          <p:nvPr/>
        </p:nvSpPr>
        <p:spPr>
          <a:xfrm>
            <a:off x="10832592" y="5971667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87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Tommy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Musiikki: Pete </a:t>
            </a:r>
            <a:r>
              <a:rPr lang="fi-FI" dirty="0" err="1"/>
              <a:t>Townsend/The</a:t>
            </a:r>
            <a:r>
              <a:rPr lang="fi-FI" dirty="0"/>
              <a:t> </a:t>
            </a:r>
            <a:r>
              <a:rPr lang="fi-FI" dirty="0" err="1"/>
              <a:t>Who</a:t>
            </a:r>
            <a:endParaRPr lang="fi-FI" dirty="0"/>
          </a:p>
          <a:p>
            <a:r>
              <a:rPr lang="fi-FI" dirty="0"/>
              <a:t>Libretto ja tekstit: Pete </a:t>
            </a:r>
            <a:r>
              <a:rPr lang="fi-FI" dirty="0" err="1"/>
              <a:t>Townsend</a:t>
            </a:r>
            <a:endParaRPr lang="fi-FI" dirty="0"/>
          </a:p>
          <a:p>
            <a:r>
              <a:rPr lang="fi-FI" dirty="0"/>
              <a:t>Alunperin v. 1969 </a:t>
            </a:r>
            <a:r>
              <a:rPr lang="fi-FI" dirty="0" err="1"/>
              <a:t>Rock-ooppera-lp</a:t>
            </a:r>
            <a:r>
              <a:rPr lang="fi-FI" dirty="0"/>
              <a:t> (Englanti)</a:t>
            </a:r>
          </a:p>
          <a:p>
            <a:r>
              <a:rPr lang="fi-FI" dirty="0"/>
              <a:t>Elokuva v. 1975, ohj. Ken </a:t>
            </a:r>
            <a:r>
              <a:rPr lang="fi-FI" dirty="0" err="1"/>
              <a:t>Russell</a:t>
            </a:r>
            <a:r>
              <a:rPr lang="fi-FI" dirty="0"/>
              <a:t>, pääosassa Roger </a:t>
            </a:r>
            <a:r>
              <a:rPr lang="fi-FI" dirty="0" err="1"/>
              <a:t>Daltrey</a:t>
            </a:r>
            <a:r>
              <a:rPr lang="fi-FI" dirty="0"/>
              <a:t>, </a:t>
            </a:r>
            <a:r>
              <a:rPr lang="fi-FI" dirty="0" err="1"/>
              <a:t>Ann</a:t>
            </a:r>
            <a:r>
              <a:rPr lang="fi-FI" dirty="0"/>
              <a:t> </a:t>
            </a:r>
            <a:r>
              <a:rPr lang="fi-FI" dirty="0" err="1"/>
              <a:t>Margret</a:t>
            </a:r>
            <a:r>
              <a:rPr lang="fi-FI" dirty="0"/>
              <a:t>. Jack Nicholson, Elton John ja The </a:t>
            </a:r>
            <a:r>
              <a:rPr lang="fi-FI" dirty="0" err="1"/>
              <a:t>Who</a:t>
            </a:r>
            <a:r>
              <a:rPr lang="fi-FI" dirty="0"/>
              <a:t> (Englannissa)</a:t>
            </a:r>
          </a:p>
          <a:p>
            <a:r>
              <a:rPr lang="fi-FI" dirty="0"/>
              <a:t>Musikaaliversio Broadwaylla v. 1993, yli 800 esitystä</a:t>
            </a:r>
          </a:p>
          <a:p>
            <a:r>
              <a:rPr lang="fi-FI" dirty="0"/>
              <a:t>Juoni: Isänsä II maailmansodassa menettävä poika joutuu psykoosiin, tulee kuuromykäksi, mutta parantuu ja tulee suosituksi johtohahmoksi</a:t>
            </a:r>
          </a:p>
          <a:p>
            <a:r>
              <a:rPr lang="fi-FI" dirty="0"/>
              <a:t>Lauluja: </a:t>
            </a:r>
            <a:r>
              <a:rPr lang="fi-FI" dirty="0" err="1"/>
              <a:t>It’s</a:t>
            </a:r>
            <a:r>
              <a:rPr lang="fi-FI" dirty="0"/>
              <a:t> a </a:t>
            </a:r>
            <a:r>
              <a:rPr lang="fi-FI" dirty="0" err="1"/>
              <a:t>boy</a:t>
            </a:r>
            <a:r>
              <a:rPr lang="fi-FI" dirty="0"/>
              <a:t>, </a:t>
            </a:r>
            <a:r>
              <a:rPr lang="fi-FI" b="1" dirty="0"/>
              <a:t>Pinball </a:t>
            </a:r>
            <a:r>
              <a:rPr lang="fi-FI" b="1" dirty="0" err="1"/>
              <a:t>Wizard</a:t>
            </a:r>
            <a:r>
              <a:rPr lang="fi-FI" dirty="0"/>
              <a:t>, </a:t>
            </a:r>
            <a:r>
              <a:rPr lang="fi-FI" dirty="0" err="1"/>
              <a:t>Go</a:t>
            </a:r>
            <a:r>
              <a:rPr lang="fi-FI" dirty="0"/>
              <a:t> to the </a:t>
            </a:r>
            <a:r>
              <a:rPr lang="fi-FI" dirty="0" err="1"/>
              <a:t>mirror</a:t>
            </a:r>
            <a:r>
              <a:rPr lang="fi-FI" dirty="0"/>
              <a:t>, </a:t>
            </a:r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free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645" y="1"/>
            <a:ext cx="1906354" cy="3041501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7AF811F2-E5B2-8043-B079-4AC5B74BC3E5}"/>
              </a:ext>
            </a:extLst>
          </p:cNvPr>
          <p:cNvSpPr/>
          <p:nvPr/>
        </p:nvSpPr>
        <p:spPr>
          <a:xfrm>
            <a:off x="10424160" y="5450459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243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Rocky</a:t>
            </a:r>
            <a:r>
              <a:rPr lang="fi-FI" dirty="0"/>
              <a:t> </a:t>
            </a:r>
            <a:r>
              <a:rPr lang="fi-FI" dirty="0" err="1"/>
              <a:t>Horror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Picture Show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Musiikki, tekstit ja libretto: Richard </a:t>
            </a:r>
            <a:r>
              <a:rPr lang="fi-FI" dirty="0" err="1"/>
              <a:t>O’Brien</a:t>
            </a:r>
            <a:endParaRPr lang="fi-FI" dirty="0"/>
          </a:p>
          <a:p>
            <a:r>
              <a:rPr lang="fi-FI" dirty="0"/>
              <a:t>Ensi-ilta Lontoossa 1973</a:t>
            </a:r>
          </a:p>
          <a:p>
            <a:r>
              <a:rPr lang="fi-FI" dirty="0"/>
              <a:t>Elokuva 1975, esitykset muuttuivat kultiksi </a:t>
            </a:r>
          </a:p>
          <a:p>
            <a:pPr marL="0" indent="0">
              <a:buNone/>
            </a:pPr>
            <a:r>
              <a:rPr lang="fi-FI" dirty="0"/>
              <a:t>   keskiyön näytösten myötä New Yorkissa v. 1976</a:t>
            </a:r>
          </a:p>
          <a:p>
            <a:r>
              <a:rPr lang="fi-FI" dirty="0"/>
              <a:t>Pääosissa Tim Curry, </a:t>
            </a:r>
            <a:r>
              <a:rPr lang="fi-FI" dirty="0" err="1"/>
              <a:t>Sarah</a:t>
            </a:r>
            <a:r>
              <a:rPr lang="fi-FI" dirty="0"/>
              <a:t> </a:t>
            </a:r>
            <a:r>
              <a:rPr lang="fi-FI" dirty="0" err="1"/>
              <a:t>Sarandon</a:t>
            </a:r>
            <a:r>
              <a:rPr lang="fi-FI" dirty="0"/>
              <a:t> ja Barry </a:t>
            </a:r>
            <a:r>
              <a:rPr lang="fi-FI" dirty="0" err="1"/>
              <a:t>Bostwick</a:t>
            </a:r>
            <a:r>
              <a:rPr lang="fi-FI" dirty="0"/>
              <a:t> sekä Lontoon produktion esittäjät, ohj. Jim </a:t>
            </a:r>
            <a:r>
              <a:rPr lang="fi-FI" dirty="0" err="1"/>
              <a:t>Sharman</a:t>
            </a:r>
            <a:endParaRPr lang="fi-FI" dirty="0"/>
          </a:p>
          <a:p>
            <a:r>
              <a:rPr lang="fi-FI" dirty="0"/>
              <a:t>Tahallisen ”hölmö” b-kauhuelokuvien koominen kliseekokoelma ja parodia</a:t>
            </a:r>
          </a:p>
          <a:p>
            <a:r>
              <a:rPr lang="fi-FI" dirty="0"/>
              <a:t>Lauluja: </a:t>
            </a:r>
            <a:r>
              <a:rPr lang="fi-FI" dirty="0" err="1"/>
              <a:t>Sweet</a:t>
            </a:r>
            <a:r>
              <a:rPr lang="fi-FI" dirty="0"/>
              <a:t> </a:t>
            </a:r>
            <a:r>
              <a:rPr lang="fi-FI" dirty="0" err="1"/>
              <a:t>transvestite</a:t>
            </a:r>
            <a:r>
              <a:rPr lang="fi-FI" dirty="0"/>
              <a:t>, </a:t>
            </a:r>
            <a:r>
              <a:rPr lang="fi-FI" b="1" dirty="0"/>
              <a:t>Time Warp</a:t>
            </a:r>
            <a:r>
              <a:rPr lang="fi-FI" dirty="0"/>
              <a:t>, Science Fiction, Hot </a:t>
            </a:r>
            <a:r>
              <a:rPr lang="fi-FI" dirty="0" err="1"/>
              <a:t>Patootie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083" y="-49357"/>
            <a:ext cx="2009917" cy="3024012"/>
          </a:xfrm>
          <a:prstGeom prst="rect">
            <a:avLst/>
          </a:prstGeom>
        </p:spPr>
      </p:pic>
      <p:sp>
        <p:nvSpPr>
          <p:cNvPr id="5" name="Toimintopainike: Filmi 4">
            <a:hlinkClick r:id="rId4" highlightClick="1"/>
            <a:extLst>
              <a:ext uri="{FF2B5EF4-FFF2-40B4-BE49-F238E27FC236}">
                <a16:creationId xmlns:a16="http://schemas.microsoft.com/office/drawing/2014/main" id="{0392EAED-E7DE-3546-A44E-E1E0F6FC3C03}"/>
              </a:ext>
            </a:extLst>
          </p:cNvPr>
          <p:cNvSpPr/>
          <p:nvPr/>
        </p:nvSpPr>
        <p:spPr>
          <a:xfrm>
            <a:off x="11149584" y="4657344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13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Grease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5517451" y="3542847"/>
            <a:ext cx="352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-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Musiikki ja tekstit: Jim </a:t>
            </a:r>
            <a:r>
              <a:rPr lang="fi-FI" dirty="0" err="1"/>
              <a:t>Jacobs</a:t>
            </a:r>
            <a:r>
              <a:rPr lang="fi-FI" dirty="0"/>
              <a:t> &amp; Warren </a:t>
            </a:r>
            <a:r>
              <a:rPr lang="fi-FI" dirty="0" err="1"/>
              <a:t>Casey</a:t>
            </a:r>
            <a:endParaRPr lang="fi-FI" dirty="0"/>
          </a:p>
          <a:p>
            <a:r>
              <a:rPr lang="fi-FI" dirty="0"/>
              <a:t>Ensi-ilta Broadwaylla 1972, 3388 esitystä (v.-80 asti)</a:t>
            </a:r>
          </a:p>
          <a:p>
            <a:r>
              <a:rPr lang="fi-FI" dirty="0"/>
              <a:t> Lontoossa ensi-ilta 1973</a:t>
            </a:r>
          </a:p>
          <a:p>
            <a:r>
              <a:rPr lang="fi-FI" dirty="0"/>
              <a:t>Pääosissa Barry </a:t>
            </a:r>
            <a:r>
              <a:rPr lang="fi-FI" dirty="0" err="1"/>
              <a:t>Bostwick</a:t>
            </a:r>
            <a:r>
              <a:rPr lang="fi-FI" dirty="0"/>
              <a:t>, </a:t>
            </a:r>
            <a:r>
              <a:rPr lang="fi-FI" dirty="0" err="1"/>
              <a:t>Carole</a:t>
            </a:r>
            <a:r>
              <a:rPr lang="fi-FI" dirty="0"/>
              <a:t> </a:t>
            </a:r>
            <a:r>
              <a:rPr lang="fi-FI" dirty="0" err="1"/>
              <a:t>Demas</a:t>
            </a:r>
            <a:endParaRPr lang="fi-FI" dirty="0"/>
          </a:p>
          <a:p>
            <a:r>
              <a:rPr lang="fi-FI" dirty="0"/>
              <a:t>Elokuva 1978, pääosissa John Travolta ja </a:t>
            </a:r>
            <a:r>
              <a:rPr lang="fi-FI" dirty="0" err="1"/>
              <a:t>Olivia</a:t>
            </a:r>
            <a:r>
              <a:rPr lang="fi-FI" dirty="0"/>
              <a:t> </a:t>
            </a:r>
            <a:r>
              <a:rPr lang="fi-FI" dirty="0" err="1"/>
              <a:t>Newton-John</a:t>
            </a:r>
            <a:endParaRPr lang="fi-FI" dirty="0"/>
          </a:p>
          <a:p>
            <a:r>
              <a:rPr lang="fi-FI" dirty="0"/>
              <a:t>Kuvaa 1950-luvun </a:t>
            </a: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-opiskelijoiden ja rockin alkuvaiheita, aluksi huomattavan realistisesti, mutta menestyksen myötä karsittiin vulgäärisyyttä. Dannyn ja Sandyn nuori rakkaus.</a:t>
            </a:r>
          </a:p>
          <a:p>
            <a:r>
              <a:rPr lang="fi-FI" dirty="0"/>
              <a:t>Lauluja: </a:t>
            </a:r>
            <a:r>
              <a:rPr lang="fi-FI" b="1" dirty="0" err="1"/>
              <a:t>Grease</a:t>
            </a:r>
            <a:r>
              <a:rPr lang="fi-FI" dirty="0"/>
              <a:t>, </a:t>
            </a:r>
            <a:r>
              <a:rPr lang="fi-FI" b="1" dirty="0"/>
              <a:t>Summer lovin</a:t>
            </a:r>
            <a:r>
              <a:rPr lang="fi-FI" dirty="0"/>
              <a:t>’, </a:t>
            </a:r>
            <a:r>
              <a:rPr lang="fi-FI" dirty="0" err="1"/>
              <a:t>Greased</a:t>
            </a:r>
            <a:r>
              <a:rPr lang="fi-FI" dirty="0"/>
              <a:t> Lightning, </a:t>
            </a:r>
            <a:r>
              <a:rPr lang="fi-FI" dirty="0" err="1"/>
              <a:t>You’re</a:t>
            </a:r>
            <a:r>
              <a:rPr lang="fi-FI" dirty="0"/>
              <a:t> the One </a:t>
            </a:r>
            <a:r>
              <a:rPr lang="fi-FI" dirty="0" err="1"/>
              <a:t>that</a:t>
            </a:r>
            <a:r>
              <a:rPr lang="fi-FI" dirty="0"/>
              <a:t> I </a:t>
            </a:r>
            <a:r>
              <a:rPr lang="fi-FI" dirty="0" err="1"/>
              <a:t>want</a:t>
            </a:r>
            <a:r>
              <a:rPr lang="fi-FI" dirty="0"/>
              <a:t>, </a:t>
            </a:r>
            <a:r>
              <a:rPr lang="fi-FI" dirty="0" err="1"/>
              <a:t>We</a:t>
            </a:r>
            <a:r>
              <a:rPr lang="fi-FI" dirty="0"/>
              <a:t> go </a:t>
            </a:r>
            <a:r>
              <a:rPr lang="fi-FI" dirty="0" err="1"/>
              <a:t>together</a:t>
            </a:r>
            <a:r>
              <a:rPr lang="fi-FI" dirty="0"/>
              <a:t> (elokuvassa uusia lauluja)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8" name="Sisällön paikkamerkki 3"/>
          <p:cNvPicPr>
            <a:picLocks noChangeAspect="1"/>
          </p:cNvPicPr>
          <p:nvPr/>
        </p:nvPicPr>
        <p:blipFill>
          <a:blip r:embed="rId3"/>
          <a:srcRect t="22996" b="22996"/>
          <a:stretch>
            <a:fillRect/>
          </a:stretch>
        </p:blipFill>
        <p:spPr>
          <a:xfrm>
            <a:off x="7898110" y="1"/>
            <a:ext cx="2769890" cy="1495937"/>
          </a:xfrm>
          <a:prstGeom prst="rect">
            <a:avLst/>
          </a:prstGeom>
        </p:spPr>
      </p:pic>
      <p:sp>
        <p:nvSpPr>
          <p:cNvPr id="3" name="Toimintopainike: Filmi 2">
            <a:hlinkClick r:id="rId4" highlightClick="1"/>
            <a:extLst>
              <a:ext uri="{FF2B5EF4-FFF2-40B4-BE49-F238E27FC236}">
                <a16:creationId xmlns:a16="http://schemas.microsoft.com/office/drawing/2014/main" id="{CC876772-DF5D-0748-92B3-9B9E6521B40E}"/>
              </a:ext>
            </a:extLst>
          </p:cNvPr>
          <p:cNvSpPr/>
          <p:nvPr/>
        </p:nvSpPr>
        <p:spPr>
          <a:xfrm>
            <a:off x="7690846" y="5745731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oimintopainike: Filmi 3">
            <a:hlinkClick r:id="rId5" highlightClick="1"/>
            <a:extLst>
              <a:ext uri="{FF2B5EF4-FFF2-40B4-BE49-F238E27FC236}">
                <a16:creationId xmlns:a16="http://schemas.microsoft.com/office/drawing/2014/main" id="{C9415702-497D-3046-B83A-04D9364C1A7F}"/>
              </a:ext>
            </a:extLst>
          </p:cNvPr>
          <p:cNvSpPr/>
          <p:nvPr/>
        </p:nvSpPr>
        <p:spPr>
          <a:xfrm>
            <a:off x="9948672" y="5745731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222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4326</TotalTime>
  <Words>3389</Words>
  <Application>Microsoft Macintosh PowerPoint</Application>
  <PresentationFormat>Laajakuva</PresentationFormat>
  <Paragraphs>387</Paragraphs>
  <Slides>43</Slides>
  <Notes>39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Office-teema</vt:lpstr>
      <vt:lpstr>Musikaalit 2</vt:lpstr>
      <vt:lpstr>Pop-musikaalit ja rock-oopperat</vt:lpstr>
      <vt:lpstr>Bye Bye Birdie</vt:lpstr>
      <vt:lpstr>Hair</vt:lpstr>
      <vt:lpstr>Jesus Christ  Superstar</vt:lpstr>
      <vt:lpstr>Godspell</vt:lpstr>
      <vt:lpstr>Tommy</vt:lpstr>
      <vt:lpstr>Rocky Horror  Picture Show</vt:lpstr>
      <vt:lpstr>Grease</vt:lpstr>
      <vt:lpstr>Saturday Night Fever</vt:lpstr>
      <vt:lpstr>Broadwayn musikaalit 1960-70-luvuilla</vt:lpstr>
      <vt:lpstr>Sweet Charity</vt:lpstr>
      <vt:lpstr>Cabaret</vt:lpstr>
      <vt:lpstr>Pippin</vt:lpstr>
      <vt:lpstr>Chicago</vt:lpstr>
      <vt:lpstr>The Wiz</vt:lpstr>
      <vt:lpstr>A Chorus line</vt:lpstr>
      <vt:lpstr>Annie</vt:lpstr>
      <vt:lpstr>Ain’t misbehavin’</vt:lpstr>
      <vt:lpstr>1980-luku: Lontoo musikaalikeskus</vt:lpstr>
      <vt:lpstr>Dreamgirls</vt:lpstr>
      <vt:lpstr>Little Shop of Horrors</vt:lpstr>
      <vt:lpstr>Nine</vt:lpstr>
      <vt:lpstr>La Cage aux Folles (Lainahöyhenissä)</vt:lpstr>
      <vt:lpstr>Evita</vt:lpstr>
      <vt:lpstr>Cats</vt:lpstr>
      <vt:lpstr>Phantom of the Opera</vt:lpstr>
      <vt:lpstr>Sunset Boulevard</vt:lpstr>
      <vt:lpstr>Les Misérables</vt:lpstr>
      <vt:lpstr>Les Misérables</vt:lpstr>
      <vt:lpstr>1990-luvun musikaalit ja sen jälkeen</vt:lpstr>
      <vt:lpstr>Disney-musikaalit</vt:lpstr>
      <vt:lpstr>Disney-musikaalit</vt:lpstr>
      <vt:lpstr>Rent</vt:lpstr>
      <vt:lpstr>Mamma Mia</vt:lpstr>
      <vt:lpstr>Moulin Rouge</vt:lpstr>
      <vt:lpstr>Hairspray</vt:lpstr>
      <vt:lpstr>Wicked</vt:lpstr>
      <vt:lpstr>Spamalot</vt:lpstr>
      <vt:lpstr>Spring Awakening</vt:lpstr>
      <vt:lpstr>Book of Mormon</vt:lpstr>
      <vt:lpstr>Matilda the Musical</vt:lpstr>
      <vt:lpstr>Uusimmat musikaalit Broadwaylla ja Hollywoodissa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Musikaalit 2</dc:title>
  <dc:creator>Marjamäki Hannu</dc:creator>
  <cp:lastModifiedBy>Marjamäki Hannu</cp:lastModifiedBy>
  <cp:revision>55</cp:revision>
  <dcterms:created xsi:type="dcterms:W3CDTF">2019-03-24T15:16:09Z</dcterms:created>
  <dcterms:modified xsi:type="dcterms:W3CDTF">2019-03-27T15:22:27Z</dcterms:modified>
</cp:coreProperties>
</file>