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61" r:id="rId3"/>
    <p:sldId id="263" r:id="rId4"/>
    <p:sldId id="264" r:id="rId5"/>
    <p:sldId id="258" r:id="rId6"/>
    <p:sldId id="259" r:id="rId7"/>
    <p:sldId id="260" r:id="rId8"/>
    <p:sldId id="265" r:id="rId9"/>
    <p:sldId id="317" r:id="rId10"/>
    <p:sldId id="266" r:id="rId11"/>
    <p:sldId id="267" r:id="rId12"/>
    <p:sldId id="309" r:id="rId13"/>
    <p:sldId id="315" r:id="rId14"/>
    <p:sldId id="305" r:id="rId15"/>
    <p:sldId id="306" r:id="rId16"/>
    <p:sldId id="310" r:id="rId17"/>
    <p:sldId id="316" r:id="rId18"/>
    <p:sldId id="311" r:id="rId19"/>
    <p:sldId id="312" r:id="rId20"/>
    <p:sldId id="313" r:id="rId21"/>
    <p:sldId id="318" r:id="rId22"/>
    <p:sldId id="320" r:id="rId23"/>
    <p:sldId id="314" r:id="rId24"/>
    <p:sldId id="262" r:id="rId25"/>
    <p:sldId id="307" r:id="rId26"/>
    <p:sldId id="319" r:id="rId27"/>
    <p:sldId id="321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86408"/>
  </p:normalViewPr>
  <p:slideViewPr>
    <p:cSldViewPr snapToGrid="0" snapToObjects="1">
      <p:cViewPr varScale="1">
        <p:scale>
          <a:sx n="64" d="100"/>
          <a:sy n="64" d="100"/>
        </p:scale>
        <p:origin x="176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1D826-0574-8A4A-B28D-B40DA207FFED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CECCD-7AFC-0C4A-9A7F-62CE503E21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3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1C47657-7377-6C4B-AC74-EFC539289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9581A4-5B92-D04C-B032-344C4B92316F}" type="slidenum">
              <a:rPr lang="fi-FI" altLang="fi-FI" sz="1200"/>
              <a:pPr/>
              <a:t>1</a:t>
            </a:fld>
            <a:endParaRPr lang="fi-FI" altLang="fi-FI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6D577CE-3B9A-1949-A23B-B00768BA7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00A8115-07E7-6C47-9286-FF669890B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15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76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245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045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41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156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41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664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1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091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52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28BCD696-BE07-6044-9DDE-DAFF5A14C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C0930A-FA48-0A4E-B120-B1B6A5FB87AC}" type="slidenum">
              <a:rPr lang="fi-FI" altLang="fi-FI" sz="1200"/>
              <a:pPr/>
              <a:t>2</a:t>
            </a:fld>
            <a:endParaRPr lang="fi-FI" altLang="fi-FI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1D986D8-DC19-B547-BD32-4412DD103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839F004-1E39-0240-8527-817B8A473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783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88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A13C418E-DB21-BD43-8405-15F989A02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AEE9C8-1665-5D4F-AE66-076C559470A2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537B91A-A8A8-3A45-B3F6-EA48E2FCC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43B4871-4AD1-2948-886F-B03033D58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43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B5210216-B204-C749-B633-ED8E08344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1EBE2C-7C1D-8C43-BCA6-3E1D9C941A63}" type="slidenum">
              <a:rPr lang="fi-FI" altLang="fi-FI" sz="1200"/>
              <a:pPr/>
              <a:t>4</a:t>
            </a:fld>
            <a:endParaRPr lang="fi-FI" altLang="fi-FI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0F4B616-3410-FF4D-AE4A-5B1BB5E60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560DE71-F1A8-874E-80EF-7017A378B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49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94B4CF5-9446-1749-983A-C29B1BE90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42AB7A-E8B8-4641-877C-EE8AFE14F039}" type="slidenum">
              <a:rPr lang="fi-FI" altLang="fi-FI" sz="1200"/>
              <a:pPr/>
              <a:t>5</a:t>
            </a:fld>
            <a:endParaRPr lang="fi-FI" altLang="fi-FI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78E5BE0-B868-D840-BAD6-2A9B339BF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BC6C025-3524-5147-86C6-40E141740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62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B27D7FB-6BEF-1642-B4F8-861CBFCB5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970DC5-0EBB-E24F-96F5-076CF601FBB9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789BC80-4925-2342-B040-0EA654AC5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CE3ECEF-26FE-5143-98A3-770A7CA0A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33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D4B7481-EAC2-7346-B87E-3C4C00A21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4A826C-DC3B-1043-8E00-7BC905DEF25E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91E036A-EA60-BA43-84E1-AFF4001E9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EDA35C1-0D40-FA41-863B-90F536038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55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CFB67C9-BFD3-404F-AB94-BB2D227DF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1437D7-1ACE-4848-86D1-076E5192902D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A15352A0-8333-B542-8AE9-BC1F776B7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CBF08D6-4669-9944-A724-838E669E1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25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17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B01E1A-7FF3-544E-A9AC-F196BB56C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411205-88AD-6445-A561-D90689679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E3302F-8680-1B40-BE65-090329B0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80855E-DE9A-B346-A4B5-C95324F2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199237-E0B3-4A4E-8925-6F44F556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96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57576A-B45A-B248-A331-241D3B0A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30F607-FE33-9342-9A3D-5E00A8F0C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DE6CB3-28B7-9443-8BC7-A04604DB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7B2F1B-9CB0-AC41-A650-DA421288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79EF6-3BD8-6F48-AD9A-89E18AFD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76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A678793-72D6-524D-A6A1-7A54E3808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D274EF8-E949-6541-BFC5-4BCC29395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B86AA3-CA0B-0B4A-A0EC-E1937850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1D75B4-A0CD-1D49-AFBA-35673112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13EA20-D5A1-9141-AF91-ED336B25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82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2A505E-F139-7246-8C0C-6B13A2A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FEDCD3-350E-4242-9980-D5B6ECC5E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B9DCCE-6780-2144-8D48-FA91A708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E859BC-1AF1-0348-A55F-A520DD3C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A7EE39-9839-6241-8727-FE57E042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85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0C8A82-F76E-6546-BA8A-E627307E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36E55E-3759-314B-ABA2-7A68F48AB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F2C3C9-ABCA-B94A-8646-6647FD95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392F96-0199-0E45-B4E1-C0B9D517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6B169B-5FBF-5741-9C56-633535AB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19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3670E3-4555-2A46-82CE-F5682A8B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311B96-760F-7343-BDA5-1FEFE514E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C3CE6E8-601F-704A-B52F-033BDF994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F8413C-59CF-D14D-8855-520CBA9D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BB94A0-8A95-514D-9709-76C5D3BD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6F793E-A9D9-1344-A222-37803E39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7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D23AB5-704B-454A-B088-790E3493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925D8F-3062-D94B-9863-DAC718279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1284C9-6884-AB42-83D9-DBB41CB8D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7755EB8-6E73-164F-81D6-56FA7CFF7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93CDA9-2F2A-B645-9791-209A71F8D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E3E4A4C-04C1-EE4B-B3D1-EBD72A7F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CB38D5-ADE5-F946-8ECB-CF0E8DB9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B000B1E-4552-7643-92F4-AB303B46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5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2B7940-D7F5-4642-A328-99BE08C3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6736462-E3E4-9841-8E92-70E8B276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DD0B0A-E546-7B47-BB63-9DD974A9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A1E394-2B77-7840-A22F-4B3BB672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30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7F5695C-24B2-AD42-9E2F-9515FDE0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2A4AE1F-646E-FD44-BA1C-88F49221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6B0CC7C-848E-CB43-9C8B-C462052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1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E1380-6098-5C4D-AB98-8B75E381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C39D03-DA3A-4E4F-834C-14CBA05E7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AB236E-0A9C-CC4F-A13E-2BCD66435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1D32CA-DB37-DE44-A8AE-3DCE480A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6352DD0-A893-7248-97DF-E05B4CE5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425423-A4FE-8244-B79B-D0CDE15E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9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0549FF-038D-AF4F-AD3D-D20A56E5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2F035FB-D48F-5C44-BD6C-F29432866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4C4C632-D1D9-A841-A609-3312BA93D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55C8CFB-0283-3944-8486-D4EB58D8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C4CCB3-74C7-BC45-BF91-1866CF4C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DEC144-D6DD-334B-B22A-2D09A0CF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29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1FA2A3-9A5E-6D4E-BA8D-AA9520CB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FBEDD9-462A-454D-A0E4-3B7FC4306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7C1D9D-318A-124A-B562-EABF355CE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A63FC-E82E-CC4F-B1E5-A148A3DF947B}" type="datetimeFigureOut">
              <a:rPr lang="fi-FI" smtClean="0"/>
              <a:t>16.2.2019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F84188-826D-B949-A782-4D70E9E5E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17371A-8187-CF44-A6B6-18E543214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49C7-1333-7E4A-BEA1-F7811D980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5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Bq_xtuOUM" TargetMode="External"/><Relationship Id="rId2" Type="http://schemas.openxmlformats.org/officeDocument/2006/relationships/hyperlink" Target="https://www.youtube.com/watch?v=DoJSiK2gEl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7yPMAQppk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FyXJeFA9s&amp;list=PLlalgEYFEJRJNqchA-Fq0ZaGhdYxoT_pS&amp;index=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06Hjbef2K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rQ5Z1uqEFM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Jg_BapfRh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X2bVrhNT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aW5bZB18XU" TargetMode="External"/><Relationship Id="rId4" Type="http://schemas.openxmlformats.org/officeDocument/2006/relationships/hyperlink" Target="https://www.youtube.com/watch?v=6yiJNhtGk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FL6vgan5EU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slWj2YmgV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yCxOKP_q7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8lALGXCnwE" TargetMode="External"/><Relationship Id="rId4" Type="http://schemas.openxmlformats.org/officeDocument/2006/relationships/hyperlink" Target="https://www.youtube.com/watch?v=5_Nz8IpMBX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gbmkRdTh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BTM07B0U6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1GV5o5xNqU" TargetMode="External"/><Relationship Id="rId2" Type="http://schemas.openxmlformats.org/officeDocument/2006/relationships/hyperlink" Target="https://www.youtube.com/watch?v=rSEl1GZk29E&amp;index=14&amp;list=PLMF7f3KI5lKy3uvrAnHnogPFCBii9D2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iuWxLIysl4&amp;feature=rela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rtFa34EdgI&amp;list=RDgrtFa34EdgI&amp;index=1" TargetMode="External"/><Relationship Id="rId5" Type="http://schemas.openxmlformats.org/officeDocument/2006/relationships/hyperlink" Target="https://www.youtube.com/watch?v=oTdcxgtH-cE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Y2Mw0LMz-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C3V44gE0OE&amp;feature=relat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KNnbyW0Lhs" TargetMode="External"/><Relationship Id="rId5" Type="http://schemas.openxmlformats.org/officeDocument/2006/relationships/hyperlink" Target="https://www.youtube.com/watch?v=3dS3CNpXxPs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70a_VWTW5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wUswSNikLw&amp;feature=relate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SmDuD-Jj_8" TargetMode="External"/><Relationship Id="rId4" Type="http://schemas.openxmlformats.org/officeDocument/2006/relationships/hyperlink" Target="https://www.youtube.com/watch?v=6-nySIBUah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3825813-DF06-B54D-BEFA-960CD2B050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fi-FI" altLang="fi-FI" dirty="0"/>
              <a:t>Operetti (kevyt ooppera)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2206A7A8-6B60-2645-A598-691D179FA4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077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Operetti Euroopassa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dirty="0"/>
              <a:t>Ranskalainen ja saksalainen operetti: </a:t>
            </a:r>
          </a:p>
          <a:p>
            <a:pPr marL="0" indent="0">
              <a:buNone/>
            </a:pPr>
            <a:r>
              <a:rPr lang="fi-FI" dirty="0"/>
              <a:t>	-1850-l Ranskassa, Jacques </a:t>
            </a:r>
            <a:r>
              <a:rPr lang="fi-FI" dirty="0" err="1"/>
              <a:t>Offenbach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-1870-l. Wienissä, Johann Strauss ym.</a:t>
            </a:r>
          </a:p>
          <a:p>
            <a:pPr marL="0" indent="0">
              <a:buNone/>
            </a:pPr>
            <a:r>
              <a:rPr lang="fi-FI" dirty="0"/>
              <a:t>	-1900-l Wienissä, Franz </a:t>
            </a:r>
            <a:r>
              <a:rPr lang="fi-FI" dirty="0" err="1"/>
              <a:t>Lehar</a:t>
            </a:r>
            <a:r>
              <a:rPr lang="fi-FI" dirty="0"/>
              <a:t>, </a:t>
            </a:r>
            <a:r>
              <a:rPr lang="fi-FI" dirty="0" err="1"/>
              <a:t>Emmerich</a:t>
            </a:r>
            <a:r>
              <a:rPr lang="fi-FI" dirty="0"/>
              <a:t> Kalman</a:t>
            </a:r>
          </a:p>
          <a:p>
            <a:pPr marL="0" indent="0">
              <a:buNone/>
            </a:pPr>
            <a:r>
              <a:rPr lang="fi-FI" dirty="0"/>
              <a:t>	-1920-l Berliini, Oscar Strauss; Ralf </a:t>
            </a:r>
            <a:r>
              <a:rPr lang="fi-FI" dirty="0" err="1"/>
              <a:t>Benatzky</a:t>
            </a:r>
            <a:r>
              <a:rPr lang="fi-FI" dirty="0"/>
              <a:t>, </a:t>
            </a:r>
          </a:p>
          <a:p>
            <a:pPr marL="0" indent="0">
              <a:buNone/>
            </a:pPr>
            <a:r>
              <a:rPr lang="fi-FI" dirty="0"/>
              <a:t>		Paul Abraham</a:t>
            </a:r>
          </a:p>
          <a:p>
            <a:r>
              <a:rPr lang="fi-FI" dirty="0"/>
              <a:t>Englantilainen operetti (</a:t>
            </a:r>
            <a:r>
              <a:rPr lang="fi-FI" dirty="0" err="1"/>
              <a:t>operetta</a:t>
            </a:r>
            <a:r>
              <a:rPr lang="fi-FI" dirty="0"/>
              <a:t>, kevyt ooppera, </a:t>
            </a:r>
            <a:r>
              <a:rPr lang="fi-FI" dirty="0" err="1"/>
              <a:t>musical</a:t>
            </a:r>
            <a:r>
              <a:rPr lang="fi-FI" dirty="0"/>
              <a:t> </a:t>
            </a:r>
            <a:r>
              <a:rPr lang="fi-FI" dirty="0" err="1"/>
              <a:t>comedy</a:t>
            </a:r>
            <a:r>
              <a:rPr lang="fi-FI" dirty="0"/>
              <a:t>) 1870-1920</a:t>
            </a:r>
          </a:p>
        </p:txBody>
      </p:sp>
    </p:spTree>
    <p:extLst>
      <p:ext uri="{BB962C8B-B14F-4D97-AF65-F5344CB8AC3E}">
        <p14:creationId xmlns:p14="http://schemas.microsoft.com/office/powerpoint/2010/main" val="123165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Englanti: Gilbert &amp; Sullivan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-kevyitä komedioita, puhuttu dialogi, nokkela satiirinen teksti ja tarttuvan melodinen musiikki, nimitettiin myös ”</a:t>
            </a:r>
            <a:r>
              <a:rPr lang="fi-FI" dirty="0" err="1"/>
              <a:t>Musical</a:t>
            </a:r>
            <a:r>
              <a:rPr lang="fi-FI" dirty="0"/>
              <a:t> </a:t>
            </a:r>
            <a:r>
              <a:rPr lang="fi-FI" dirty="0" err="1"/>
              <a:t>comedy</a:t>
            </a:r>
            <a:r>
              <a:rPr lang="fi-FI" dirty="0"/>
              <a:t>”</a:t>
            </a:r>
          </a:p>
          <a:p>
            <a:pPr>
              <a:buFontTx/>
              <a:buChar char="-"/>
            </a:pPr>
            <a:r>
              <a:rPr lang="fi-FI" dirty="0"/>
              <a:t>W. S. Gilbert &amp; Arthur Sullivan kuuluisimmat tekijät (teksti &amp; musiikki)</a:t>
            </a:r>
          </a:p>
          <a:p>
            <a:pPr>
              <a:buFontTx/>
              <a:buChar char="-"/>
            </a:pPr>
            <a:r>
              <a:rPr lang="fi-FI" dirty="0"/>
              <a:t>Kuuluisimpia ”</a:t>
            </a:r>
            <a:r>
              <a:rPr lang="fi-FI" dirty="0" err="1"/>
              <a:t>operettoja</a:t>
            </a:r>
            <a:r>
              <a:rPr lang="fi-FI" dirty="0"/>
              <a:t>”: </a:t>
            </a:r>
            <a:r>
              <a:rPr lang="fi-FI" b="1" dirty="0"/>
              <a:t>HMS </a:t>
            </a:r>
            <a:r>
              <a:rPr lang="fi-FI" b="1" dirty="0" err="1"/>
              <a:t>Pinafore</a:t>
            </a:r>
            <a:r>
              <a:rPr lang="fi-FI" b="1" dirty="0"/>
              <a:t> </a:t>
            </a:r>
            <a:r>
              <a:rPr lang="fi-FI" dirty="0"/>
              <a:t>(1878), </a:t>
            </a:r>
            <a:r>
              <a:rPr lang="fi-FI" b="1" dirty="0" err="1"/>
              <a:t>Pirates</a:t>
            </a:r>
            <a:r>
              <a:rPr lang="fi-FI" b="1" dirty="0"/>
              <a:t> of </a:t>
            </a:r>
            <a:r>
              <a:rPr lang="fi-FI" b="1" dirty="0" err="1"/>
              <a:t>Penzance</a:t>
            </a:r>
            <a:r>
              <a:rPr lang="fi-FI" b="1" dirty="0"/>
              <a:t> </a:t>
            </a:r>
            <a:r>
              <a:rPr lang="fi-FI" dirty="0"/>
              <a:t>(1879, New York), </a:t>
            </a:r>
            <a:r>
              <a:rPr lang="fi-FI" b="1" dirty="0" err="1"/>
              <a:t>Mikado</a:t>
            </a:r>
            <a:r>
              <a:rPr lang="fi-FI" dirty="0"/>
              <a:t> (1885)</a:t>
            </a:r>
          </a:p>
          <a:p>
            <a:pPr>
              <a:buFontTx/>
              <a:buChar char="-"/>
            </a:pPr>
            <a:r>
              <a:rPr lang="fi-FI" dirty="0"/>
              <a:t>Lontoon Savoy-teatterissa</a:t>
            </a:r>
          </a:p>
          <a:p>
            <a:pPr marL="0" indent="0">
              <a:buNone/>
            </a:pPr>
            <a:r>
              <a:rPr lang="fi-FI" sz="3100" b="1" dirty="0" err="1"/>
              <a:t>Gaiety</a:t>
            </a:r>
            <a:r>
              <a:rPr lang="fi-FI" sz="3100" dirty="0" err="1"/>
              <a:t>-teatterin</a:t>
            </a:r>
            <a:r>
              <a:rPr lang="fi-FI" sz="3100" dirty="0"/>
              <a:t> aikakausi </a:t>
            </a:r>
            <a:r>
              <a:rPr lang="fi-FI" dirty="0"/>
              <a:t>1890-1910-l.</a:t>
            </a:r>
          </a:p>
          <a:p>
            <a:pPr marL="0" indent="0">
              <a:buNone/>
            </a:pPr>
            <a:r>
              <a:rPr lang="fi-FI" dirty="0"/>
              <a:t>-Lontoosta ulkomaille kiertäviä musiikkiteatteriseurueita</a:t>
            </a:r>
          </a:p>
          <a:p>
            <a:pPr marL="0" indent="0">
              <a:buNone/>
            </a:pPr>
            <a:r>
              <a:rPr lang="fi-FI" dirty="0"/>
              <a:t>-musikaaleja mm. The Shop Girl, The </a:t>
            </a:r>
            <a:r>
              <a:rPr lang="fi-FI" dirty="0" err="1"/>
              <a:t>Arcadians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(</a:t>
            </a:r>
            <a:r>
              <a:rPr lang="fi-FI" dirty="0" err="1"/>
              <a:t>Edwardian</a:t>
            </a:r>
            <a:r>
              <a:rPr lang="fi-FI" dirty="0"/>
              <a:t> </a:t>
            </a:r>
            <a:r>
              <a:rPr lang="fi-FI" dirty="0" err="1"/>
              <a:t>Musical</a:t>
            </a:r>
            <a:r>
              <a:rPr lang="fi-FI" dirty="0"/>
              <a:t> </a:t>
            </a:r>
            <a:r>
              <a:rPr lang="fi-FI" dirty="0" err="1"/>
              <a:t>comedy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601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Savoy- ja </a:t>
            </a:r>
            <a:r>
              <a:rPr lang="fi-FI" dirty="0" err="1"/>
              <a:t>Gaiety-teatteri</a:t>
            </a:r>
            <a:br>
              <a:rPr lang="fi-FI" dirty="0"/>
            </a:br>
            <a:r>
              <a:rPr lang="fi-FI" dirty="0"/>
              <a:t>Lontoossa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rcRect t="7622" b="7622"/>
          <a:stretch>
            <a:fillRect/>
          </a:stretch>
        </p:blipFill>
        <p:spPr>
          <a:xfrm>
            <a:off x="6768357" y="1444532"/>
            <a:ext cx="3782680" cy="2042916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015327"/>
            <a:ext cx="2730500" cy="4064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057" y="3205400"/>
            <a:ext cx="2400300" cy="3390900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7522532" y="5564944"/>
            <a:ext cx="181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Gilbert &amp; </a:t>
            </a:r>
            <a:r>
              <a:rPr lang="fi-FI" dirty="0" err="1"/>
              <a:t>Sullivan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478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6CDED3-BDD0-BD43-8F4E-53BC70DD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Gilbert &amp; Sullivan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264649-A3E9-E244-AA71-D5F5ABC3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HMS </a:t>
            </a:r>
            <a:r>
              <a:rPr lang="fi-FI" dirty="0" err="1"/>
              <a:t>Pinafore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-esim. Kapteenin, hänen tyttärensä ja Amiraalin trio</a:t>
            </a:r>
          </a:p>
          <a:p>
            <a:r>
              <a:rPr lang="fi-FI" dirty="0" err="1"/>
              <a:t>Pirates</a:t>
            </a:r>
            <a:r>
              <a:rPr lang="fi-FI" dirty="0"/>
              <a:t> of </a:t>
            </a:r>
            <a:r>
              <a:rPr lang="fi-FI" dirty="0" err="1"/>
              <a:t>Penzance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-esim. Joukkokohtaus: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foeman</a:t>
            </a:r>
            <a:r>
              <a:rPr lang="fi-FI" dirty="0"/>
              <a:t> </a:t>
            </a:r>
            <a:r>
              <a:rPr lang="fi-FI" dirty="0" err="1"/>
              <a:t>bares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steel</a:t>
            </a:r>
            <a:endParaRPr lang="fi-FI" dirty="0"/>
          </a:p>
          <a:p>
            <a:r>
              <a:rPr lang="fi-FI" dirty="0" err="1"/>
              <a:t>Mikado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-esim. Three </a:t>
            </a:r>
            <a:r>
              <a:rPr lang="fi-FI" dirty="0" err="1"/>
              <a:t>little</a:t>
            </a:r>
            <a:r>
              <a:rPr lang="fi-FI" dirty="0"/>
              <a:t> </a:t>
            </a:r>
            <a:r>
              <a:rPr lang="fi-FI" dirty="0" err="1"/>
              <a:t>maids</a:t>
            </a:r>
            <a:r>
              <a:rPr lang="fi-FI" dirty="0"/>
              <a:t> –trio</a:t>
            </a:r>
          </a:p>
          <a:p>
            <a:pPr marL="0" indent="0">
              <a:buNone/>
            </a:pPr>
            <a:r>
              <a:rPr lang="fi-FI" dirty="0"/>
              <a:t>  -elokuvasta ”</a:t>
            </a:r>
            <a:r>
              <a:rPr lang="fi-FI" dirty="0" err="1"/>
              <a:t>Topsy-turvy</a:t>
            </a:r>
            <a:r>
              <a:rPr lang="fi-FI" dirty="0"/>
              <a:t>”, jossa kuvataan Gilbertin &amp; Sullivanin yhteistyötä (esimerkissä myös kohtauksen ”harjoittelua”)</a:t>
            </a:r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7031ED62-54E6-8048-9AA8-63F1BB3A9202}"/>
              </a:ext>
            </a:extLst>
          </p:cNvPr>
          <p:cNvSpPr/>
          <p:nvPr/>
        </p:nvSpPr>
        <p:spPr>
          <a:xfrm>
            <a:off x="10311384" y="182562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3" highlightClick="1"/>
            <a:extLst>
              <a:ext uri="{FF2B5EF4-FFF2-40B4-BE49-F238E27FC236}">
                <a16:creationId xmlns:a16="http://schemas.microsoft.com/office/drawing/2014/main" id="{A1878748-35E4-CF46-81EF-8CD9F7BBC576}"/>
              </a:ext>
            </a:extLst>
          </p:cNvPr>
          <p:cNvSpPr/>
          <p:nvPr/>
        </p:nvSpPr>
        <p:spPr>
          <a:xfrm>
            <a:off x="10311384" y="385638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CF961FBF-1F6D-9E4B-872C-FAF1C2AF7E61}"/>
              </a:ext>
            </a:extLst>
          </p:cNvPr>
          <p:cNvSpPr/>
          <p:nvPr/>
        </p:nvSpPr>
        <p:spPr>
          <a:xfrm>
            <a:off x="10311384" y="562871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43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Operetin kukoistus Amerikassa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Amerikkalainen operetti (1890-1920-l.): </a:t>
            </a:r>
          </a:p>
          <a:p>
            <a:pPr marL="0" indent="0">
              <a:buNone/>
            </a:pPr>
            <a:r>
              <a:rPr lang="fi-FI" dirty="0"/>
              <a:t>	-Victor Herbert, Rudolf </a:t>
            </a:r>
            <a:r>
              <a:rPr lang="fi-FI" dirty="0" err="1"/>
              <a:t>Friml</a:t>
            </a:r>
            <a:r>
              <a:rPr lang="fi-FI" dirty="0"/>
              <a:t>, Sigmund </a:t>
            </a:r>
            <a:r>
              <a:rPr lang="fi-FI" dirty="0" err="1"/>
              <a:t>Romberg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-suosituksi uudestaan 20-luvun lopussa</a:t>
            </a:r>
          </a:p>
          <a:p>
            <a:pPr marL="0" indent="0">
              <a:buNone/>
            </a:pPr>
            <a:r>
              <a:rPr lang="fi-FI" dirty="0"/>
              <a:t>	-äänielokuvissa suosittiin operetteja vielä 30-luvulla</a:t>
            </a:r>
          </a:p>
          <a:p>
            <a:pPr marL="0" indent="0">
              <a:buNone/>
            </a:pPr>
            <a:r>
              <a:rPr lang="fi-FI" dirty="0"/>
              <a:t>-esim. Herbert: </a:t>
            </a:r>
            <a:r>
              <a:rPr lang="fi-FI" dirty="0" err="1"/>
              <a:t>Gypsy</a:t>
            </a:r>
            <a:r>
              <a:rPr lang="fi-FI" dirty="0"/>
              <a:t> Love Song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-esim. </a:t>
            </a:r>
            <a:r>
              <a:rPr lang="fi-FI" dirty="0" err="1"/>
              <a:t>Friml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Vagabond</a:t>
            </a:r>
            <a:r>
              <a:rPr lang="fi-FI" dirty="0"/>
              <a:t> </a:t>
            </a:r>
            <a:r>
              <a:rPr lang="fi-FI" dirty="0" err="1"/>
              <a:t>king</a:t>
            </a:r>
            <a:r>
              <a:rPr lang="fi-FI" dirty="0"/>
              <a:t> –operetti: </a:t>
            </a:r>
            <a:r>
              <a:rPr lang="fi-FI" dirty="0" err="1"/>
              <a:t>Tomorrow</a:t>
            </a:r>
            <a:endParaRPr lang="fi-FI" dirty="0"/>
          </a:p>
        </p:txBody>
      </p:sp>
      <p:sp>
        <p:nvSpPr>
          <p:cNvPr id="4" name="Toimintopainike: Filmi 3">
            <a:hlinkClick r:id="rId3" highlightClick="1"/>
            <a:extLst>
              <a:ext uri="{FF2B5EF4-FFF2-40B4-BE49-F238E27FC236}">
                <a16:creationId xmlns:a16="http://schemas.microsoft.com/office/drawing/2014/main" id="{3FEC8AEF-A050-9344-89F6-C9A9FAEC81F8}"/>
              </a:ext>
            </a:extLst>
          </p:cNvPr>
          <p:cNvSpPr/>
          <p:nvPr/>
        </p:nvSpPr>
        <p:spPr>
          <a:xfrm>
            <a:off x="10714383" y="34290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60AF2BB8-2DEC-F547-958F-EAEE886DC963}"/>
              </a:ext>
            </a:extLst>
          </p:cNvPr>
          <p:cNvSpPr/>
          <p:nvPr/>
        </p:nvSpPr>
        <p:spPr>
          <a:xfrm>
            <a:off x="10714383" y="460635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93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Sigmund </a:t>
            </a:r>
            <a:r>
              <a:rPr lang="fi-FI" dirty="0" err="1"/>
              <a:t>Romberg</a:t>
            </a:r>
            <a:endParaRPr lang="fi-FI" dirty="0"/>
          </a:p>
        </p:txBody>
      </p:sp>
      <p:pic>
        <p:nvPicPr>
          <p:cNvPr id="6" name="Sisällön paikkamerkki 5" descr="215px-Desertso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1" b="29191"/>
          <a:stretch>
            <a:fillRect/>
          </a:stretch>
        </p:blipFill>
        <p:spPr>
          <a:xfrm>
            <a:off x="2073275" y="1444532"/>
            <a:ext cx="4383370" cy="2417464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750340"/>
            <a:ext cx="2755900" cy="2959100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2442995" y="5030176"/>
            <a:ext cx="6192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-itävalt.-unkarilainen</a:t>
            </a:r>
            <a:r>
              <a:rPr lang="fi-FI" dirty="0"/>
              <a:t> alunperin, sävelsi operetteja Yhdysvalloissa</a:t>
            </a:r>
          </a:p>
          <a:p>
            <a:r>
              <a:rPr lang="fi-FI" dirty="0"/>
              <a:t>-1887 -  1951</a:t>
            </a:r>
          </a:p>
          <a:p>
            <a:r>
              <a:rPr lang="fi-FI" dirty="0"/>
              <a:t>-</a:t>
            </a:r>
            <a:r>
              <a:rPr lang="fi-FI" dirty="0" err="1"/>
              <a:t>Romberg</a:t>
            </a:r>
            <a:r>
              <a:rPr lang="fi-FI" dirty="0"/>
              <a:t>: </a:t>
            </a:r>
            <a:r>
              <a:rPr lang="fi-FI" dirty="0" err="1"/>
              <a:t>Desert</a:t>
            </a:r>
            <a:r>
              <a:rPr lang="fi-FI" dirty="0"/>
              <a:t> </a:t>
            </a:r>
            <a:r>
              <a:rPr lang="fi-FI" dirty="0" err="1"/>
              <a:t>song</a:t>
            </a:r>
            <a:r>
              <a:rPr lang="fi-FI" dirty="0"/>
              <a:t> (1926): esim. nimikappale</a:t>
            </a:r>
          </a:p>
        </p:txBody>
      </p:sp>
      <p:sp>
        <p:nvSpPr>
          <p:cNvPr id="3" name="Toimintopainike: Filmi 2">
            <a:hlinkClick r:id="rId5" highlightClick="1"/>
            <a:extLst>
              <a:ext uri="{FF2B5EF4-FFF2-40B4-BE49-F238E27FC236}">
                <a16:creationId xmlns:a16="http://schemas.microsoft.com/office/drawing/2014/main" id="{07A684C6-76EC-1C49-A020-581489C47190}"/>
              </a:ext>
            </a:extLst>
          </p:cNvPr>
          <p:cNvSpPr/>
          <p:nvPr/>
        </p:nvSpPr>
        <p:spPr>
          <a:xfrm>
            <a:off x="9998765" y="5585791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44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Musikaalin syntytausta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Amerikkalaiset musiikkiteatterin juuret:</a:t>
            </a:r>
          </a:p>
          <a:p>
            <a:pPr marL="0" indent="0">
              <a:buNone/>
            </a:pPr>
            <a:r>
              <a:rPr lang="fi-FI" dirty="0" err="1"/>
              <a:t>Minstrel</a:t>
            </a:r>
            <a:r>
              <a:rPr lang="fi-FI" dirty="0"/>
              <a:t> show</a:t>
            </a:r>
          </a:p>
          <a:p>
            <a:pPr marL="0" indent="0">
              <a:buNone/>
            </a:pPr>
            <a:r>
              <a:rPr lang="fi-FI" dirty="0" err="1"/>
              <a:t>Variety</a:t>
            </a:r>
            <a:r>
              <a:rPr lang="fi-FI" dirty="0"/>
              <a:t> Show</a:t>
            </a:r>
          </a:p>
          <a:p>
            <a:pPr marL="0" indent="0">
              <a:buNone/>
            </a:pPr>
            <a:r>
              <a:rPr lang="fi-FI" dirty="0"/>
              <a:t>Vaudeville</a:t>
            </a:r>
          </a:p>
          <a:p>
            <a:pPr marL="0" indent="0">
              <a:buNone/>
            </a:pPr>
            <a:r>
              <a:rPr lang="fi-FI" dirty="0" err="1"/>
              <a:t>Burlesque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Revue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Extravaganza</a:t>
            </a:r>
            <a:endParaRPr lang="fi-FI" dirty="0"/>
          </a:p>
        </p:txBody>
      </p:sp>
      <p:pic>
        <p:nvPicPr>
          <p:cNvPr id="4" name="Kuva 3" descr="Minst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046677"/>
            <a:ext cx="3048000" cy="18288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603" y="4539928"/>
            <a:ext cx="2810949" cy="21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6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E22BB0-8FF4-A847-B68D-0328EDE3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Minstrel</a:t>
            </a:r>
            <a:r>
              <a:rPr lang="fi-FI" dirty="0"/>
              <a:t> Show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A77C9A-4699-254C-BC97-E47FA02A4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Kehittyi Yhdysvalloissa 1800-l. alkupuolella</a:t>
            </a:r>
          </a:p>
          <a:p>
            <a:r>
              <a:rPr lang="fi-FI" dirty="0"/>
              <a:t>Rasistinen teatteriesitys: valkoiset ”matkivat” mustien käyttäytymistä ja puhetapoja</a:t>
            </a:r>
          </a:p>
          <a:p>
            <a:r>
              <a:rPr lang="fi-FI" dirty="0"/>
              <a:t>Edelsi vaudeville-teatteria</a:t>
            </a:r>
          </a:p>
          <a:p>
            <a:r>
              <a:rPr lang="fi-FI" dirty="0"/>
              <a:t>Monet </a:t>
            </a:r>
            <a:r>
              <a:rPr lang="fi-FI" dirty="0" err="1"/>
              <a:t>Minstrel-shown</a:t>
            </a:r>
            <a:r>
              <a:rPr lang="fi-FI" dirty="0"/>
              <a:t> hahmot ja tyylit siirtyivät myöhemmin teatteriesityksiin, elokuviin ja piirrettyihin</a:t>
            </a:r>
          </a:p>
          <a:p>
            <a:r>
              <a:rPr lang="fi-FI" dirty="0"/>
              <a:t>Esim. </a:t>
            </a:r>
            <a:r>
              <a:rPr lang="fi-FI" dirty="0" err="1"/>
              <a:t>Minstrel</a:t>
            </a:r>
            <a:r>
              <a:rPr lang="fi-FI" dirty="0"/>
              <a:t> </a:t>
            </a:r>
            <a:r>
              <a:rPr lang="fi-FI" dirty="0" err="1"/>
              <a:t>shown</a:t>
            </a:r>
            <a:r>
              <a:rPr lang="fi-FI" dirty="0"/>
              <a:t> Mr. </a:t>
            </a:r>
            <a:r>
              <a:rPr lang="fi-FI" dirty="0" err="1"/>
              <a:t>Bones</a:t>
            </a:r>
            <a:r>
              <a:rPr lang="fi-FI" dirty="0"/>
              <a:t> –hahmo ja ”</a:t>
            </a:r>
            <a:r>
              <a:rPr lang="fi-FI" dirty="0" err="1"/>
              <a:t>Camptown</a:t>
            </a:r>
            <a:r>
              <a:rPr lang="fi-FI" dirty="0"/>
              <a:t> </a:t>
            </a:r>
            <a:r>
              <a:rPr lang="fi-FI" dirty="0" err="1"/>
              <a:t>ladies</a:t>
            </a:r>
            <a:r>
              <a:rPr lang="fi-FI" dirty="0"/>
              <a:t>”-laulu</a:t>
            </a:r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BF60D84C-F3D4-BF4E-A8F1-9F41E57AEF3C}"/>
              </a:ext>
            </a:extLst>
          </p:cNvPr>
          <p:cNvSpPr/>
          <p:nvPr/>
        </p:nvSpPr>
        <p:spPr>
          <a:xfrm>
            <a:off x="10515600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5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Musikaalin syntytausta: Yhdysvallat 1800-l.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”Black </a:t>
            </a:r>
            <a:r>
              <a:rPr lang="fi-FI" dirty="0" err="1"/>
              <a:t>Crook</a:t>
            </a:r>
            <a:r>
              <a:rPr lang="fi-FI" dirty="0"/>
              <a:t>” – ensimmäinen amerikkalainen ”</a:t>
            </a:r>
            <a:r>
              <a:rPr lang="fi-FI" dirty="0" err="1"/>
              <a:t>musical</a:t>
            </a:r>
            <a:r>
              <a:rPr lang="fi-FI" dirty="0"/>
              <a:t> </a:t>
            </a:r>
            <a:r>
              <a:rPr lang="fi-FI" dirty="0" err="1"/>
              <a:t>comedy</a:t>
            </a:r>
            <a:r>
              <a:rPr lang="fi-FI" dirty="0"/>
              <a:t>” v. 1866 (New Yorkin </a:t>
            </a:r>
            <a:r>
              <a:rPr lang="fi-FI" dirty="0" err="1"/>
              <a:t>Pleasure</a:t>
            </a:r>
            <a:r>
              <a:rPr lang="fi-FI" dirty="0"/>
              <a:t> Garden –teatterissa aina 1890-l. asti)</a:t>
            </a:r>
          </a:p>
          <a:p>
            <a:r>
              <a:rPr lang="fi-FI" dirty="0"/>
              <a:t>Lainasi musiikin muista teoksista ja oli ”</a:t>
            </a:r>
            <a:r>
              <a:rPr lang="fi-FI" dirty="0" err="1"/>
              <a:t>extravaganza</a:t>
            </a:r>
            <a:r>
              <a:rPr lang="fi-FI" dirty="0"/>
              <a:t>” tyyliltään</a:t>
            </a:r>
          </a:p>
          <a:p>
            <a:r>
              <a:rPr lang="fi-FI" dirty="0"/>
              <a:t>N. 100 balettitanssijaa (Pariisista osa) huipensi keijukaiskohtauksen</a:t>
            </a:r>
          </a:p>
          <a:p>
            <a:r>
              <a:rPr lang="fi-FI" dirty="0"/>
              <a:t>Juoni yhdisti surutta eri eurooppalaisia teoksia Faustista Taika-ampujaan</a:t>
            </a:r>
          </a:p>
          <a:p>
            <a:r>
              <a:rPr lang="fi-FI" dirty="0"/>
              <a:t>Suuri menestys, yli 400 esitystä</a:t>
            </a:r>
          </a:p>
          <a:p>
            <a:r>
              <a:rPr lang="fi-FI" dirty="0"/>
              <a:t> esim. Black </a:t>
            </a:r>
            <a:r>
              <a:rPr lang="fi-FI" dirty="0" err="1"/>
              <a:t>Crook</a:t>
            </a:r>
            <a:r>
              <a:rPr lang="fi-FI" dirty="0"/>
              <a:t> Leonard Bernsteinin esittelemänä</a:t>
            </a:r>
          </a:p>
        </p:txBody>
      </p:sp>
      <p:sp>
        <p:nvSpPr>
          <p:cNvPr id="4" name="Toimintopainike: Filmi 3">
            <a:hlinkClick r:id="rId3" highlightClick="1"/>
            <a:extLst>
              <a:ext uri="{FF2B5EF4-FFF2-40B4-BE49-F238E27FC236}">
                <a16:creationId xmlns:a16="http://schemas.microsoft.com/office/drawing/2014/main" id="{67F9BCC2-B88E-0F4D-9CE8-51CDC8A0BBDA}"/>
              </a:ext>
            </a:extLst>
          </p:cNvPr>
          <p:cNvSpPr/>
          <p:nvPr/>
        </p:nvSpPr>
        <p:spPr>
          <a:xfrm>
            <a:off x="9501809" y="487593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252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Black </a:t>
            </a:r>
            <a:r>
              <a:rPr lang="fi-FI" dirty="0" err="1"/>
              <a:t>Crook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rcRect t="9086" b="9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966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4775CD2D-ABAB-4245-AA92-1827598D3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Operetin vaiheita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2D2C76A-0FFE-D647-8355-45AAEF876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1850-luvulla ranskalainen operetti syntyy Jacques Offenbachin johdolla Pariisissa (operetti eli ”pikku ooppera”)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-huumori ja satiiri, kritiikki ajan ilmiöitä ja perinteistä oopperaa kohtaan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-korkeatasoinen musiikki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Wienissä operetti myös suosioon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-v. 1874 Johann Strauss, </a:t>
            </a:r>
            <a:r>
              <a:rPr lang="fi-FI" altLang="fi-FI" dirty="0" err="1"/>
              <a:t>nuor</a:t>
            </a:r>
            <a:r>
              <a:rPr lang="fi-FI" altLang="fi-FI" dirty="0"/>
              <a:t>. säveltää pyynnöstä Lepakon: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-Straussin suurin teos, oopperamainen ja vaativa esittäjilleen, samalla hauska ja kevyt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-1800-l. loppu operetin kulta-aikaa Wienissä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F55C81D-D6E1-714D-94D6-6BEC9904F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56" y="0"/>
            <a:ext cx="151288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CFEC3188-4593-F240-97B9-F3EAA53C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22" y="3647281"/>
            <a:ext cx="16637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60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Music Hall ja Vaudeville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i-FI" dirty="0"/>
          </a:p>
          <a:p>
            <a:r>
              <a:rPr lang="fi-FI" dirty="0"/>
              <a:t>Lyhyiden teatteriesitysten, tanssin ja laulujen sekä muiden esitysten (taikurit, sirkustemput) vuorottelua kutsuttiin nimellä Vaudeville tai </a:t>
            </a:r>
            <a:r>
              <a:rPr lang="fi-FI" dirty="0" err="1"/>
              <a:t>Variety</a:t>
            </a:r>
            <a:r>
              <a:rPr lang="fi-FI" dirty="0"/>
              <a:t> (</a:t>
            </a:r>
            <a:r>
              <a:rPr lang="fi-FI" dirty="0" err="1"/>
              <a:t>Variete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-siirtyi 1800-l kapakoista teattereihin, terävä ja nokkela huumori leimallista</a:t>
            </a:r>
          </a:p>
          <a:p>
            <a:r>
              <a:rPr lang="fi-FI" dirty="0"/>
              <a:t>Englannissa Music Hall –teatterit 1850-luvulta lähtien aina 1960-luvulle asti suosittuja, joissa varietee-tyylisiä esityksiä</a:t>
            </a:r>
          </a:p>
          <a:p>
            <a:r>
              <a:rPr lang="fi-FI" b="1" dirty="0" err="1"/>
              <a:t>Harrigan</a:t>
            </a:r>
            <a:r>
              <a:rPr lang="fi-FI" b="1" dirty="0"/>
              <a:t> &amp; Hart</a:t>
            </a:r>
            <a:r>
              <a:rPr lang="fi-FI" dirty="0"/>
              <a:t>, vaudeville-parivaljakko 1870-80-l. USA:ssa</a:t>
            </a:r>
          </a:p>
          <a:p>
            <a:pPr marL="0" indent="0">
              <a:buNone/>
            </a:pPr>
            <a:r>
              <a:rPr lang="fi-FI" dirty="0"/>
              <a:t> -irlantilainen tausta, esim. </a:t>
            </a:r>
            <a:r>
              <a:rPr lang="fi-FI" dirty="0" err="1"/>
              <a:t>Mulligans</a:t>
            </a:r>
            <a:r>
              <a:rPr lang="fi-FI" dirty="0"/>
              <a:t> </a:t>
            </a:r>
            <a:r>
              <a:rPr lang="fi-FI" dirty="0" err="1"/>
              <a:t>guard</a:t>
            </a:r>
            <a:r>
              <a:rPr lang="fi-FI" dirty="0"/>
              <a:t> –kappale</a:t>
            </a:r>
          </a:p>
          <a:p>
            <a:r>
              <a:rPr lang="fi-FI" dirty="0"/>
              <a:t>Monet koomikot kuten </a:t>
            </a:r>
            <a:r>
              <a:rPr lang="fi-FI" b="1" dirty="0"/>
              <a:t>Marx-veljekset</a:t>
            </a:r>
            <a:r>
              <a:rPr lang="fi-FI" dirty="0"/>
              <a:t> siirtyivät vaudeville-teattereista elokuviin 1930-luvun alussa, esim. ”</a:t>
            </a: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say</a:t>
            </a:r>
            <a:r>
              <a:rPr lang="fi-FI" dirty="0"/>
              <a:t> </a:t>
            </a:r>
            <a:r>
              <a:rPr lang="fi-FI" dirty="0" err="1"/>
              <a:t>she</a:t>
            </a:r>
            <a:r>
              <a:rPr lang="fi-FI" dirty="0"/>
              <a:t> is”</a:t>
            </a:r>
          </a:p>
          <a:p>
            <a:r>
              <a:rPr lang="fi-FI" dirty="0"/>
              <a:t>Radio- ja  tv-</a:t>
            </a:r>
            <a:r>
              <a:rPr lang="fi-FI" dirty="0" err="1"/>
              <a:t>showt</a:t>
            </a:r>
            <a:r>
              <a:rPr lang="fi-FI" dirty="0"/>
              <a:t> jatkoivat vaudeville-perinnettä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99" y="0"/>
            <a:ext cx="2895502" cy="2197949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DB22DCFE-B63F-DF47-8F92-BED06A6ADAA5}"/>
              </a:ext>
            </a:extLst>
          </p:cNvPr>
          <p:cNvSpPr/>
          <p:nvPr/>
        </p:nvSpPr>
        <p:spPr>
          <a:xfrm>
            <a:off x="10832592" y="451411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063A8FEE-6D04-D24D-AF51-89A5E4C75A81}"/>
              </a:ext>
            </a:extLst>
          </p:cNvPr>
          <p:cNvSpPr/>
          <p:nvPr/>
        </p:nvSpPr>
        <p:spPr>
          <a:xfrm>
            <a:off x="10832592" y="57906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867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00FAFB-19D0-BC4E-B58A-A8789165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Burleski eli </a:t>
            </a:r>
            <a:r>
              <a:rPr lang="fi-FI" dirty="0" err="1"/>
              <a:t>Burlesque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C361F5-D5EF-2643-B9CC-36721F78C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1800-luvulla vakiintunut teatteriesitys, joka teki pilkkaa ja liioitteli vakiintuneen teatterin tai oopperan teoksia ja esityksiä imitoimalla niitä humoristisesti</a:t>
            </a:r>
          </a:p>
          <a:p>
            <a:r>
              <a:rPr lang="fi-FI" dirty="0"/>
              <a:t>Viktoriaanisen ajan ylenpalttisesti pukeutuneet tanssiseurueet levittivät burleskin Yhdysvaltoihin</a:t>
            </a:r>
          </a:p>
          <a:p>
            <a:r>
              <a:rPr lang="fi-FI" dirty="0"/>
              <a:t>Esityksiin liittyi myös rohkeita kokeiluja kuten riisuutumista ja vihjailevaa huumoria</a:t>
            </a:r>
          </a:p>
          <a:p>
            <a:r>
              <a:rPr lang="fi-FI" dirty="0"/>
              <a:t>Burleskia on kokeiltu myöhemmin musikaaleissa ja elokuvissa</a:t>
            </a:r>
          </a:p>
          <a:p>
            <a:pPr marL="0" indent="0">
              <a:buNone/>
            </a:pPr>
            <a:r>
              <a:rPr lang="fi-FI" dirty="0"/>
              <a:t> - esim. Cabaret –musikaali/elokuva</a:t>
            </a:r>
          </a:p>
          <a:p>
            <a:r>
              <a:rPr lang="fi-FI" dirty="0"/>
              <a:t>Nykyäänkin elinvoimainen </a:t>
            </a:r>
          </a:p>
          <a:p>
            <a:r>
              <a:rPr lang="fi-FI" dirty="0"/>
              <a:t>Esim. </a:t>
            </a:r>
            <a:r>
              <a:rPr lang="fi-FI" dirty="0" err="1"/>
              <a:t>Gypsy</a:t>
            </a:r>
            <a:r>
              <a:rPr lang="fi-FI" dirty="0"/>
              <a:t> Rose Lee, 1900-luvun kuuluisa burleskitanssijatar</a:t>
            </a:r>
          </a:p>
          <a:p>
            <a:endParaRPr lang="fi-FI" dirty="0"/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4FCD468E-2630-044C-AE39-0A6F0282067C}"/>
              </a:ext>
            </a:extLst>
          </p:cNvPr>
          <p:cNvSpPr/>
          <p:nvPr/>
        </p:nvSpPr>
        <p:spPr>
          <a:xfrm>
            <a:off x="10832592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434" name="Picture 2" descr="Kuvahaun tulos haulle historic burlesque">
            <a:extLst>
              <a:ext uri="{FF2B5EF4-FFF2-40B4-BE49-F238E27FC236}">
                <a16:creationId xmlns:a16="http://schemas.microsoft.com/office/drawing/2014/main" id="{A060D1AD-3FFB-994C-9F18-0B9154F9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96" y="-60142"/>
            <a:ext cx="3036404" cy="188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98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FD955-CC65-CC48-BDEA-F0C5DA49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Revue</a:t>
            </a:r>
            <a:r>
              <a:rPr lang="fi-FI" dirty="0"/>
              <a:t> (Revyy)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4C5973-7769-3B4E-87FD-59A81FAB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Revyiden kulta-aika n. 1910-1932 Yhdysvalloissa</a:t>
            </a:r>
          </a:p>
          <a:p>
            <a:r>
              <a:rPr lang="fi-FI" dirty="0"/>
              <a:t>Laulujen sekä ajankohtaisia aiheita satiirisesti käsittelevien sketsien tai vastaavien teatteriesitysten vuorottelu, jossa jokin yhdistävä teema</a:t>
            </a:r>
          </a:p>
          <a:p>
            <a:r>
              <a:rPr lang="fi-FI" dirty="0"/>
              <a:t>Kuuluisimmat revyyt Broadwayn </a:t>
            </a:r>
            <a:r>
              <a:rPr lang="fi-FI" b="1" dirty="0" err="1"/>
              <a:t>Ziegfeld</a:t>
            </a:r>
            <a:r>
              <a:rPr lang="fi-FI" b="1" dirty="0"/>
              <a:t> </a:t>
            </a:r>
            <a:r>
              <a:rPr lang="fi-FI" b="1" dirty="0" err="1"/>
              <a:t>Follies</a:t>
            </a:r>
            <a:endParaRPr lang="fi-FI" b="1" dirty="0"/>
          </a:p>
          <a:p>
            <a:pPr marL="0" indent="0">
              <a:buNone/>
            </a:pPr>
            <a:r>
              <a:rPr lang="fi-FI" dirty="0"/>
              <a:t>-tanssiesitykset ja tanssijattaret kuuluisia näyttävyydestään</a:t>
            </a:r>
          </a:p>
          <a:p>
            <a:r>
              <a:rPr lang="fi-FI" dirty="0"/>
              <a:t>Äänielokuva synnytti elokuvarevyyt</a:t>
            </a:r>
          </a:p>
          <a:p>
            <a:r>
              <a:rPr lang="fi-FI" dirty="0"/>
              <a:t>Myös kuuluisia revyymäisiä musikaaleja tunnetaan</a:t>
            </a:r>
          </a:p>
          <a:p>
            <a:r>
              <a:rPr lang="fi-FI" dirty="0"/>
              <a:t>Nykyään perinteisiä show-revyitä vain suurimmissa teattereissa</a:t>
            </a:r>
          </a:p>
          <a:p>
            <a:r>
              <a:rPr lang="fi-FI" dirty="0"/>
              <a:t>Opiskelijarevyyt edelleen suosittuja kaikkialla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oimintopainike: Filmi 4">
            <a:hlinkClick r:id="rId2" highlightClick="1"/>
            <a:extLst>
              <a:ext uri="{FF2B5EF4-FFF2-40B4-BE49-F238E27FC236}">
                <a16:creationId xmlns:a16="http://schemas.microsoft.com/office/drawing/2014/main" id="{13140451-F2E8-7E4D-8F5D-314DA8FDC3C5}"/>
              </a:ext>
            </a:extLst>
          </p:cNvPr>
          <p:cNvSpPr/>
          <p:nvPr/>
        </p:nvSpPr>
        <p:spPr>
          <a:xfrm>
            <a:off x="10575235" y="447260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72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George M. </a:t>
            </a:r>
            <a:r>
              <a:rPr lang="fi-FI" dirty="0" err="1"/>
              <a:t>Cohan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”Musikaalikomedian isä”,1878-1942</a:t>
            </a:r>
          </a:p>
          <a:p>
            <a:r>
              <a:rPr lang="fi-FI" dirty="0"/>
              <a:t>Vaudeville- ja </a:t>
            </a:r>
            <a:r>
              <a:rPr lang="fi-FI" dirty="0" err="1"/>
              <a:t>minstrel-viihdyttäjä</a:t>
            </a:r>
            <a:r>
              <a:rPr lang="fi-FI" dirty="0"/>
              <a:t> alkujaan</a:t>
            </a:r>
          </a:p>
          <a:p>
            <a:r>
              <a:rPr lang="fi-FI" dirty="0" err="1"/>
              <a:t>Tin</a:t>
            </a:r>
            <a:r>
              <a:rPr lang="fi-FI" dirty="0"/>
              <a:t>-Pan </a:t>
            </a:r>
            <a:r>
              <a:rPr lang="fi-FI" dirty="0" err="1"/>
              <a:t>alleyn</a:t>
            </a:r>
            <a:r>
              <a:rPr lang="fi-FI" dirty="0"/>
              <a:t> hittisäveltäjä ja käsikirjoittaja, joka ”omisti” Broadwayn 1900-l. ensi vuosikymmenillä</a:t>
            </a:r>
          </a:p>
          <a:p>
            <a:r>
              <a:rPr lang="fi-FI" dirty="0"/>
              <a:t>1904-1920 tuotti ja kirjoitti yli 50 musikaalia ja revyytä, aktiivinen v. 1940 asti. Sävelsi 300 laulua.</a:t>
            </a:r>
          </a:p>
          <a:p>
            <a:endParaRPr lang="fi-FI" dirty="0"/>
          </a:p>
          <a:p>
            <a:r>
              <a:rPr lang="fi-FI" dirty="0"/>
              <a:t>V. 1942 musikaalielokuva ”</a:t>
            </a:r>
            <a:r>
              <a:rPr lang="fi-FI" dirty="0" err="1"/>
              <a:t>Yankee</a:t>
            </a:r>
            <a:r>
              <a:rPr lang="fi-FI" dirty="0"/>
              <a:t> </a:t>
            </a:r>
            <a:r>
              <a:rPr lang="fi-FI" dirty="0" err="1"/>
              <a:t>Doodle</a:t>
            </a:r>
            <a:r>
              <a:rPr lang="fi-FI" dirty="0"/>
              <a:t> Dandy” kuvaa </a:t>
            </a:r>
            <a:r>
              <a:rPr lang="fi-FI" dirty="0" err="1"/>
              <a:t>Cohanin</a:t>
            </a:r>
            <a:r>
              <a:rPr lang="fi-FI" dirty="0"/>
              <a:t> elämää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487" y="322313"/>
            <a:ext cx="1561665" cy="2244439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69009F33-B2E1-6B4F-B6D9-1635836EBD53}"/>
              </a:ext>
            </a:extLst>
          </p:cNvPr>
          <p:cNvSpPr/>
          <p:nvPr/>
        </p:nvSpPr>
        <p:spPr>
          <a:xfrm>
            <a:off x="10832592" y="427382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84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1920-luvun musikaali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Amerikkalainen musikaali itsenäistyy, Ragtimen ja jazzin vaikutus musikaaleihin 1910-l. lähtien</a:t>
            </a:r>
          </a:p>
          <a:p>
            <a:r>
              <a:rPr lang="fi-FI" dirty="0"/>
              <a:t>1920-luvulla  monia Broadway-musikaalimenestyksiä, kevyet komediat suosittuja</a:t>
            </a:r>
          </a:p>
          <a:p>
            <a:r>
              <a:rPr lang="fi-FI" b="1" dirty="0"/>
              <a:t>No no </a:t>
            </a:r>
            <a:r>
              <a:rPr lang="fi-FI" b="1" dirty="0" err="1"/>
              <a:t>Nanette</a:t>
            </a:r>
            <a:r>
              <a:rPr lang="fi-FI" b="1" dirty="0"/>
              <a:t> </a:t>
            </a:r>
            <a:r>
              <a:rPr lang="fi-FI" dirty="0"/>
              <a:t>1923, mus. </a:t>
            </a:r>
            <a:r>
              <a:rPr lang="fi-FI" dirty="0" err="1"/>
              <a:t>Irving</a:t>
            </a:r>
            <a:r>
              <a:rPr lang="fi-FI" dirty="0"/>
              <a:t> Caesar, teksti </a:t>
            </a:r>
            <a:r>
              <a:rPr lang="fi-FI" dirty="0" err="1"/>
              <a:t>Mandel</a:t>
            </a:r>
            <a:r>
              <a:rPr lang="fi-FI" dirty="0"/>
              <a:t> ja </a:t>
            </a:r>
            <a:r>
              <a:rPr lang="fi-FI" dirty="0" err="1"/>
              <a:t>Harbach</a:t>
            </a:r>
            <a:r>
              <a:rPr lang="fi-FI" dirty="0">
                <a:effectLst/>
              </a:rPr>
              <a:t> </a:t>
            </a:r>
            <a:endParaRPr lang="fi-FI" dirty="0"/>
          </a:p>
          <a:p>
            <a:r>
              <a:rPr lang="fi-FI" b="1" dirty="0"/>
              <a:t>Lady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Good</a:t>
            </a:r>
            <a:r>
              <a:rPr lang="fi-FI" b="1" dirty="0"/>
              <a:t> </a:t>
            </a:r>
            <a:r>
              <a:rPr lang="fi-FI" dirty="0"/>
              <a:t>1924, Ira ja George </a:t>
            </a:r>
            <a:r>
              <a:rPr lang="fi-FI" dirty="0" err="1"/>
              <a:t>Gershwin</a:t>
            </a:r>
            <a:r>
              <a:rPr lang="fi-FI" dirty="0">
                <a:effectLst/>
              </a:rPr>
              <a:t> </a:t>
            </a:r>
            <a:endParaRPr lang="fi-FI" dirty="0"/>
          </a:p>
          <a:p>
            <a:r>
              <a:rPr lang="fi-FI" b="1" dirty="0" err="1"/>
              <a:t>Ziegfeld</a:t>
            </a:r>
            <a:r>
              <a:rPr lang="fi-FI" b="1" dirty="0"/>
              <a:t> </a:t>
            </a:r>
            <a:r>
              <a:rPr lang="fi-FI" b="1" dirty="0" err="1"/>
              <a:t>follies</a:t>
            </a:r>
            <a:r>
              <a:rPr lang="fi-FI" dirty="0"/>
              <a:t>: Tuottaja </a:t>
            </a:r>
            <a:r>
              <a:rPr lang="fi-FI" dirty="0" err="1"/>
              <a:t>Ziegfeldin</a:t>
            </a:r>
            <a:r>
              <a:rPr lang="fi-FI" dirty="0"/>
              <a:t> revyyt, joissa vaudeville-koomikot, joista myöhemmin elokuvatähtiä (W.C. Fields, Fanny </a:t>
            </a:r>
            <a:r>
              <a:rPr lang="fi-FI" dirty="0" err="1"/>
              <a:t>Brice</a:t>
            </a:r>
            <a:r>
              <a:rPr lang="fi-FI" dirty="0"/>
              <a:t>, </a:t>
            </a:r>
            <a:r>
              <a:rPr lang="fi-FI" dirty="0" err="1"/>
              <a:t>Will</a:t>
            </a:r>
            <a:r>
              <a:rPr lang="fi-FI" dirty="0"/>
              <a:t> Rogers)</a:t>
            </a:r>
          </a:p>
          <a:p>
            <a:r>
              <a:rPr lang="fi-FI" b="1" dirty="0"/>
              <a:t>Show Boat </a:t>
            </a:r>
            <a:r>
              <a:rPr lang="fi-FI" dirty="0"/>
              <a:t>(Teatterilaiva) 1927, </a:t>
            </a:r>
            <a:r>
              <a:rPr lang="fi-FI" dirty="0" err="1"/>
              <a:t>Jerome</a:t>
            </a:r>
            <a:r>
              <a:rPr lang="fi-FI" dirty="0"/>
              <a:t> </a:t>
            </a:r>
            <a:r>
              <a:rPr lang="fi-FI" dirty="0" err="1"/>
              <a:t>Kern</a:t>
            </a:r>
            <a:r>
              <a:rPr lang="fi-FI" dirty="0"/>
              <a:t> &amp; Oscar </a:t>
            </a:r>
            <a:r>
              <a:rPr lang="fi-FI" dirty="0" err="1"/>
              <a:t>Hammerstein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-ensimmäinen menestysmusikaali, jossa vakava aihe.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169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 no </a:t>
            </a:r>
            <a:r>
              <a:rPr lang="fi-FI" dirty="0" err="1"/>
              <a:t>Nanette</a:t>
            </a:r>
            <a:r>
              <a:rPr lang="fi-FI" dirty="0"/>
              <a:t>, 1923</a:t>
            </a:r>
            <a:br>
              <a:rPr lang="fi-FI" dirty="0"/>
            </a:b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0D3049-5719-1142-80B3-CAD12C36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84"/>
            <a:ext cx="10515600" cy="3988443"/>
          </a:xfrm>
        </p:spPr>
        <p:txBody>
          <a:bodyPr/>
          <a:lstStyle/>
          <a:p>
            <a:r>
              <a:rPr lang="fi-FI" dirty="0" err="1"/>
              <a:t>Säv</a:t>
            </a:r>
            <a:r>
              <a:rPr lang="fi-FI" dirty="0"/>
              <a:t>. </a:t>
            </a:r>
            <a:r>
              <a:rPr lang="fi-FI" dirty="0" err="1"/>
              <a:t>Vincente</a:t>
            </a:r>
            <a:r>
              <a:rPr lang="fi-FI" dirty="0"/>
              <a:t> </a:t>
            </a:r>
            <a:r>
              <a:rPr lang="fi-FI" dirty="0" err="1"/>
              <a:t>Youmans</a:t>
            </a:r>
            <a:r>
              <a:rPr lang="fi-FI" dirty="0"/>
              <a:t>, san. </a:t>
            </a:r>
            <a:r>
              <a:rPr lang="fi-FI" dirty="0" err="1"/>
              <a:t>Irving</a:t>
            </a:r>
            <a:r>
              <a:rPr lang="fi-FI" dirty="0"/>
              <a:t> Caesar</a:t>
            </a:r>
          </a:p>
          <a:p>
            <a:r>
              <a:rPr lang="fi-FI" dirty="0"/>
              <a:t>Musikaalikomedia</a:t>
            </a:r>
          </a:p>
          <a:p>
            <a:r>
              <a:rPr lang="fi-FI" dirty="0"/>
              <a:t>Tunnettuja lauluja:</a:t>
            </a:r>
          </a:p>
          <a:p>
            <a:pPr marL="0" indent="0">
              <a:buNone/>
            </a:pPr>
            <a:r>
              <a:rPr lang="fi-FI" dirty="0"/>
              <a:t> - Tea for </a:t>
            </a:r>
            <a:r>
              <a:rPr lang="fi-FI" dirty="0" err="1"/>
              <a:t>two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- I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happy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-1971 uusittu versio suuri menestys</a:t>
            </a:r>
          </a:p>
        </p:txBody>
      </p:sp>
      <p:pic>
        <p:nvPicPr>
          <p:cNvPr id="20482" name="Picture 2" descr="Kuvahaun tulos haulle no no nanette">
            <a:extLst>
              <a:ext uri="{FF2B5EF4-FFF2-40B4-BE49-F238E27FC236}">
                <a16:creationId xmlns:a16="http://schemas.microsoft.com/office/drawing/2014/main" id="{0B0D52D0-D151-494D-882B-DB0E7882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-100012"/>
            <a:ext cx="22733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5546436C-3A7A-CE4D-9100-3D9B8A6B05F9}"/>
              </a:ext>
            </a:extLst>
          </p:cNvPr>
          <p:cNvSpPr/>
          <p:nvPr/>
        </p:nvSpPr>
        <p:spPr>
          <a:xfrm>
            <a:off x="8038084" y="268749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5" highlightClick="1"/>
            <a:extLst>
              <a:ext uri="{FF2B5EF4-FFF2-40B4-BE49-F238E27FC236}">
                <a16:creationId xmlns:a16="http://schemas.microsoft.com/office/drawing/2014/main" id="{818E1B66-1E14-664A-A556-50C662F08E42}"/>
              </a:ext>
            </a:extLst>
          </p:cNvPr>
          <p:cNvSpPr/>
          <p:nvPr/>
        </p:nvSpPr>
        <p:spPr>
          <a:xfrm>
            <a:off x="8038084" y="405806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28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D8E8C3-A489-FC4E-97C4-0047320C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Lady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, 1924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098CD1-6E90-EC46-9171-7F91EF7B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Musikaalikomedia</a:t>
            </a:r>
          </a:p>
          <a:p>
            <a:r>
              <a:rPr lang="fi-FI" dirty="0"/>
              <a:t>George &amp; Ira </a:t>
            </a:r>
            <a:r>
              <a:rPr lang="fi-FI" dirty="0" err="1"/>
              <a:t>Gershwin</a:t>
            </a:r>
            <a:r>
              <a:rPr lang="fi-FI" dirty="0"/>
              <a:t> (</a:t>
            </a:r>
            <a:r>
              <a:rPr lang="fi-FI" dirty="0" err="1"/>
              <a:t>säv</a:t>
            </a:r>
            <a:r>
              <a:rPr lang="fi-FI" dirty="0"/>
              <a:t>. &amp; san.)</a:t>
            </a:r>
          </a:p>
          <a:p>
            <a:r>
              <a:rPr lang="fi-FI" dirty="0"/>
              <a:t>Tunnettuja lauluja:</a:t>
            </a:r>
          </a:p>
          <a:p>
            <a:pPr marL="0" indent="0">
              <a:buNone/>
            </a:pPr>
            <a:r>
              <a:rPr lang="fi-FI" dirty="0"/>
              <a:t> - </a:t>
            </a:r>
            <a:r>
              <a:rPr lang="fi-FI" dirty="0" err="1"/>
              <a:t>Fascinating</a:t>
            </a:r>
            <a:r>
              <a:rPr lang="fi-FI" dirty="0"/>
              <a:t> </a:t>
            </a:r>
            <a:r>
              <a:rPr lang="fi-FI" dirty="0" err="1"/>
              <a:t>Rhythm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-Oh, Lady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Good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-Fred ja </a:t>
            </a:r>
            <a:r>
              <a:rPr lang="fi-FI" dirty="0" err="1"/>
              <a:t>Adele</a:t>
            </a:r>
            <a:r>
              <a:rPr lang="fi-FI" dirty="0"/>
              <a:t> Astaire sisarukset päätanssiparina</a:t>
            </a:r>
          </a:p>
          <a:p>
            <a:pPr marL="0" indent="0">
              <a:buNone/>
            </a:pPr>
            <a:r>
              <a:rPr lang="fi-FI" dirty="0"/>
              <a:t>  -esim.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of it </a:t>
            </a:r>
            <a:r>
              <a:rPr lang="fi-FI" dirty="0" err="1"/>
              <a:t>Dearie</a:t>
            </a:r>
            <a:r>
              <a:rPr lang="fi-FI" dirty="0"/>
              <a:t> blues</a:t>
            </a:r>
          </a:p>
          <a:p>
            <a:pPr marL="0" indent="0">
              <a:buNone/>
            </a:pPr>
            <a:r>
              <a:rPr lang="fi-FI" dirty="0"/>
              <a:t>        ja </a:t>
            </a:r>
            <a:r>
              <a:rPr lang="fi-FI" dirty="0" err="1"/>
              <a:t>Fascinating</a:t>
            </a:r>
            <a:r>
              <a:rPr lang="fi-FI" dirty="0"/>
              <a:t> </a:t>
            </a:r>
            <a:r>
              <a:rPr lang="fi-FI" dirty="0" err="1"/>
              <a:t>Rhythm</a:t>
            </a:r>
            <a:endParaRPr lang="fi-FI" dirty="0"/>
          </a:p>
        </p:txBody>
      </p:sp>
      <p:pic>
        <p:nvPicPr>
          <p:cNvPr id="19458" name="Picture 2" descr="Swiss-Miss-from-Lady-be-Good-1.png">
            <a:extLst>
              <a:ext uri="{FF2B5EF4-FFF2-40B4-BE49-F238E27FC236}">
                <a16:creationId xmlns:a16="http://schemas.microsoft.com/office/drawing/2014/main" id="{DF37989C-8144-504F-9B54-7CFF5515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681037"/>
            <a:ext cx="27940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oimintopainike: Filmi 3">
            <a:hlinkClick r:id="rId3" highlightClick="1"/>
            <a:extLst>
              <a:ext uri="{FF2B5EF4-FFF2-40B4-BE49-F238E27FC236}">
                <a16:creationId xmlns:a16="http://schemas.microsoft.com/office/drawing/2014/main" id="{535E59C3-D5EC-2140-A670-2383C22DA2B2}"/>
              </a:ext>
            </a:extLst>
          </p:cNvPr>
          <p:cNvSpPr/>
          <p:nvPr/>
        </p:nvSpPr>
        <p:spPr>
          <a:xfrm>
            <a:off x="8260566" y="451643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DF030146-A992-3A41-B1DF-A2BB16405FA6}"/>
              </a:ext>
            </a:extLst>
          </p:cNvPr>
          <p:cNvSpPr/>
          <p:nvPr/>
        </p:nvSpPr>
        <p:spPr>
          <a:xfrm>
            <a:off x="8260566" y="575077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412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ABD4E-0916-4148-BCF5-27631484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Ziegfeld</a:t>
            </a:r>
            <a:r>
              <a:rPr lang="fi-FI" dirty="0"/>
              <a:t> </a:t>
            </a:r>
            <a:r>
              <a:rPr lang="fi-FI" dirty="0" err="1"/>
              <a:t>Follies</a:t>
            </a:r>
            <a:r>
              <a:rPr lang="fi-FI" dirty="0"/>
              <a:t> –revyyt Broadwaylla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3DAD34-603C-C64B-9689-04D17F21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Florenz</a:t>
            </a:r>
            <a:r>
              <a:rPr lang="fi-FI" dirty="0"/>
              <a:t> </a:t>
            </a:r>
            <a:r>
              <a:rPr lang="fi-FI" dirty="0" err="1"/>
              <a:t>Ziegfeldin</a:t>
            </a:r>
            <a:r>
              <a:rPr lang="fi-FI" dirty="0"/>
              <a:t> tuottamat jokavuotiset revyyt v. 1907-1931 New Yorkin Broadwaylla</a:t>
            </a:r>
          </a:p>
          <a:p>
            <a:r>
              <a:rPr lang="fi-FI" dirty="0"/>
              <a:t>Pariisilaiset revyyt esikuvina (”</a:t>
            </a:r>
            <a:r>
              <a:rPr lang="fi-FI" dirty="0" err="1"/>
              <a:t>Follies</a:t>
            </a:r>
            <a:r>
              <a:rPr lang="fi-FI" dirty="0"/>
              <a:t>” ranskaksi ”Hulluttelut”)</a:t>
            </a:r>
          </a:p>
          <a:p>
            <a:r>
              <a:rPr lang="fi-FI" dirty="0"/>
              <a:t>Suurimuotoisia ja näyttäviä tanssijattarineen</a:t>
            </a:r>
          </a:p>
          <a:p>
            <a:r>
              <a:rPr lang="fi-FI" dirty="0"/>
              <a:t>Monet ajan näyttämösuuruudet kuuluisiksi revyissä</a:t>
            </a:r>
          </a:p>
          <a:p>
            <a:r>
              <a:rPr lang="fi-FI" dirty="0"/>
              <a:t>V. 1936, 1941 ja 1946 </a:t>
            </a:r>
            <a:r>
              <a:rPr lang="fi-FI" dirty="0" err="1"/>
              <a:t>Ziegfeld</a:t>
            </a:r>
            <a:r>
              <a:rPr lang="fi-FI" dirty="0"/>
              <a:t> </a:t>
            </a:r>
            <a:r>
              <a:rPr lang="fi-FI" dirty="0" err="1"/>
              <a:t>Follies</a:t>
            </a:r>
            <a:r>
              <a:rPr lang="fi-FI" dirty="0"/>
              <a:t> elokuvia</a:t>
            </a:r>
          </a:p>
          <a:p>
            <a:pPr marL="0" indent="0">
              <a:buNone/>
            </a:pPr>
            <a:r>
              <a:rPr lang="fi-FI" dirty="0"/>
              <a:t> -esimerkkejä vuoden 1936 ja 1946 elokuvista</a:t>
            </a:r>
          </a:p>
          <a:p>
            <a:endParaRPr lang="fi-FI" dirty="0"/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52CC8406-9E9A-9447-BFB8-1819EE4C6453}"/>
              </a:ext>
            </a:extLst>
          </p:cNvPr>
          <p:cNvSpPr/>
          <p:nvPr/>
        </p:nvSpPr>
        <p:spPr>
          <a:xfrm>
            <a:off x="10436087" y="34290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3" highlightClick="1"/>
            <a:extLst>
              <a:ext uri="{FF2B5EF4-FFF2-40B4-BE49-F238E27FC236}">
                <a16:creationId xmlns:a16="http://schemas.microsoft.com/office/drawing/2014/main" id="{9B4F1C9B-3242-C947-92B9-1AAE84D44B1E}"/>
              </a:ext>
            </a:extLst>
          </p:cNvPr>
          <p:cNvSpPr/>
          <p:nvPr/>
        </p:nvSpPr>
        <p:spPr>
          <a:xfrm>
            <a:off x="10436087" y="560567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374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E0F50A7-51F9-E34E-BD5D-E304AEE9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Operetin vaiheita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6C817459-E4DE-F34D-8BDF-FFB2CECB6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V. 1905 Franz </a:t>
            </a:r>
            <a:r>
              <a:rPr lang="fi-FI" altLang="fi-FI" dirty="0" err="1"/>
              <a:t>Leharin</a:t>
            </a:r>
            <a:r>
              <a:rPr lang="fi-FI" altLang="fi-FI" dirty="0"/>
              <a:t> operetti </a:t>
            </a:r>
            <a:r>
              <a:rPr lang="fi-FI" altLang="fi-FI" b="1" dirty="0"/>
              <a:t>Iloinen leski </a:t>
            </a:r>
            <a:r>
              <a:rPr lang="fi-FI" altLang="fi-FI" dirty="0"/>
              <a:t>esitetään Wienissä, valtava menestys kaikkialla, eniten esitetty operetti maailmassa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Lehar</a:t>
            </a:r>
            <a:r>
              <a:rPr lang="fi-FI" altLang="fi-FI" dirty="0"/>
              <a:t> menestyksekkäin operettisäveltäjä, uudenlainen juoneltaan kevyempi ja melodisempi operetti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Emmerich</a:t>
            </a:r>
            <a:r>
              <a:rPr lang="fi-FI" altLang="fi-FI" dirty="0"/>
              <a:t> </a:t>
            </a:r>
            <a:r>
              <a:rPr lang="fi-FI" altLang="fi-FI" dirty="0" err="1"/>
              <a:t>K</a:t>
            </a:r>
            <a:r>
              <a:rPr lang="fi-FI" altLang="ja-JP" dirty="0" err="1"/>
              <a:t>á</a:t>
            </a:r>
            <a:r>
              <a:rPr lang="fi-FI" altLang="fi-FI" dirty="0" err="1"/>
              <a:t>lm</a:t>
            </a:r>
            <a:r>
              <a:rPr lang="fi-FI" altLang="ja-JP" dirty="0" err="1"/>
              <a:t>á</a:t>
            </a:r>
            <a:r>
              <a:rPr lang="fi-FI" altLang="fi-FI" dirty="0" err="1"/>
              <a:t>n</a:t>
            </a:r>
            <a:r>
              <a:rPr lang="fi-FI" altLang="fi-FI" dirty="0"/>
              <a:t>: v. 1915 </a:t>
            </a:r>
            <a:r>
              <a:rPr lang="fi-FI" altLang="fi-FI" b="1" dirty="0"/>
              <a:t>Mustalaisruhtinatar</a:t>
            </a:r>
            <a:r>
              <a:rPr lang="fi-FI" altLang="fi-FI" dirty="0"/>
              <a:t> menestysteos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Lehar</a:t>
            </a:r>
            <a:r>
              <a:rPr lang="fi-FI" altLang="fi-FI" dirty="0"/>
              <a:t> ja Kalman edustavat wieniläisen operetin </a:t>
            </a:r>
            <a:r>
              <a:rPr lang="ja-JP" altLang="fi-FI"/>
              <a:t>”</a:t>
            </a:r>
            <a:r>
              <a:rPr lang="fi-FI" altLang="ja-JP" dirty="0"/>
              <a:t>hopeakautta</a:t>
            </a:r>
            <a:r>
              <a:rPr lang="ja-JP" altLang="fi-FI"/>
              <a:t>”</a:t>
            </a:r>
            <a:r>
              <a:rPr lang="fi-FI" altLang="ja-JP" dirty="0"/>
              <a:t>, ensimmäiset julkaistut äänilevyt operettisävelmiä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8515928-3396-C848-8D3E-58B07D2B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0" y="9733"/>
            <a:ext cx="11303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E2D76A36-FE54-A749-906D-ED4B1A84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0" y="4405312"/>
            <a:ext cx="1514475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2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48D479B-8058-FA49-B7C1-C3B9DF370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Operetin vaiheita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8E80DE7-3B6E-144B-B28A-D38383D20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1920-luvulla Berliinissä uudenlaisia operetteja: jazzin vaikutus, kabaree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-Ralf </a:t>
            </a:r>
            <a:r>
              <a:rPr lang="fi-FI" altLang="fi-FI" dirty="0" err="1"/>
              <a:t>Benatzky</a:t>
            </a:r>
            <a:r>
              <a:rPr lang="fi-FI" altLang="fi-FI" dirty="0"/>
              <a:t>: </a:t>
            </a:r>
            <a:r>
              <a:rPr lang="fi-FI" altLang="fi-FI" b="1" dirty="0"/>
              <a:t>Valkoisen hevosen majatalo </a:t>
            </a:r>
            <a:r>
              <a:rPr lang="fi-FI" altLang="fi-FI" dirty="0"/>
              <a:t>(1930)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toisen maailmansodan jälkeen operetti lakkaa uudistumasta, musikaali </a:t>
            </a:r>
            <a:r>
              <a:rPr lang="ja-JP" altLang="fi-FI"/>
              <a:t>”</a:t>
            </a:r>
            <a:r>
              <a:rPr lang="fi-FI" altLang="ja-JP" dirty="0"/>
              <a:t>syrjäyttää</a:t>
            </a:r>
            <a:r>
              <a:rPr lang="ja-JP" altLang="fi-FI"/>
              <a:t>”</a:t>
            </a:r>
            <a:r>
              <a:rPr lang="fi-FI" altLang="ja-JP" dirty="0"/>
              <a:t> operetin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operetin ja musikaalin ero: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-operetti lähempänä oopperaa, yleensä oopperalaulajien esittämää, myös tanssia yleensä sisältyy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-musikaali sävelletty näytelmään, esittäjinä näyttelijät, tanssilla usein suuri merkitys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A358374-2F0B-EF4D-A6D6-251304F5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4" y="208722"/>
            <a:ext cx="167798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1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F6B00F7-8964-0246-9E5C-34713A5E4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Jacques Offenbach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6B035D0F-2308-1843-B73C-2A86E47B8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b="1" dirty="0"/>
              <a:t>Orfeus manalassa </a:t>
            </a:r>
            <a:r>
              <a:rPr lang="fi-FI" altLang="fi-FI" dirty="0"/>
              <a:t>(1858)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-operetti, joka teki pilaa </a:t>
            </a:r>
            <a:r>
              <a:rPr lang="fi-FI" altLang="fi-FI" dirty="0" err="1"/>
              <a:t>Gluckin</a:t>
            </a:r>
            <a:r>
              <a:rPr lang="fi-FI" altLang="fi-FI" dirty="0"/>
              <a:t> Orfeus-oopperasta</a:t>
            </a:r>
          </a:p>
          <a:p>
            <a:pPr eaLnBrk="1" hangingPunct="1"/>
            <a:r>
              <a:rPr lang="fi-FI" altLang="fi-FI" dirty="0"/>
              <a:t>esim. Ylijumala Jupiterin johdolla hauskanpitoa</a:t>
            </a:r>
          </a:p>
          <a:p>
            <a:pPr eaLnBrk="1" hangingPunct="1"/>
            <a:r>
              <a:rPr lang="fi-FI" altLang="fi-FI" dirty="0" err="1"/>
              <a:t>Euridice</a:t>
            </a:r>
            <a:r>
              <a:rPr lang="fi-FI" altLang="fi-FI" dirty="0"/>
              <a:t> palaa takaisin </a:t>
            </a:r>
            <a:r>
              <a:rPr lang="fi-FI" altLang="fi-FI" dirty="0" err="1"/>
              <a:t>Bacchuksen</a:t>
            </a:r>
            <a:r>
              <a:rPr lang="fi-FI" altLang="fi-FI" dirty="0"/>
              <a:t> valtakuntaan</a:t>
            </a:r>
          </a:p>
          <a:p>
            <a:pPr eaLnBrk="1" hangingPunct="1"/>
            <a:r>
              <a:rPr lang="fi-FI" altLang="fi-FI" dirty="0"/>
              <a:t>Operetti loppuu  </a:t>
            </a:r>
            <a:r>
              <a:rPr lang="fi-FI" altLang="fi-FI" dirty="0" err="1"/>
              <a:t>galoppiin</a:t>
            </a:r>
            <a:r>
              <a:rPr lang="fi-FI" altLang="fi-FI" dirty="0"/>
              <a:t>: Can </a:t>
            </a:r>
            <a:r>
              <a:rPr lang="fi-FI" altLang="fi-FI" dirty="0" err="1"/>
              <a:t>can</a:t>
            </a:r>
            <a:endParaRPr lang="fi-FI" altLang="fi-FI" dirty="0"/>
          </a:p>
          <a:p>
            <a:pPr eaLnBrk="1" hangingPunct="1"/>
            <a:endParaRPr lang="fi-FI" altLang="fi-FI" dirty="0"/>
          </a:p>
        </p:txBody>
      </p:sp>
      <p:sp>
        <p:nvSpPr>
          <p:cNvPr id="22532" name="AutoShape 5">
            <a:hlinkClick r:id="rId3" highlightClick="1"/>
            <a:extLst>
              <a:ext uri="{FF2B5EF4-FFF2-40B4-BE49-F238E27FC236}">
                <a16:creationId xmlns:a16="http://schemas.microsoft.com/office/drawing/2014/main" id="{22D8631B-3745-844E-BFB2-C417A0A34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7338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4DFD0D6C-8E81-D947-A9E6-5AA5B0A0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5" y="37306"/>
            <a:ext cx="1400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oimintopainike: Filmi 2">
            <a:hlinkClick r:id="rId5" highlightClick="1"/>
            <a:extLst>
              <a:ext uri="{FF2B5EF4-FFF2-40B4-BE49-F238E27FC236}">
                <a16:creationId xmlns:a16="http://schemas.microsoft.com/office/drawing/2014/main" id="{042B6856-B7CC-0B44-AA9D-C11E09DDA7CB}"/>
              </a:ext>
            </a:extLst>
          </p:cNvPr>
          <p:cNvSpPr/>
          <p:nvPr/>
        </p:nvSpPr>
        <p:spPr>
          <a:xfrm>
            <a:off x="9373661" y="2386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oimintopainike: Filmi 3">
            <a:hlinkClick r:id="rId6" highlightClick="1"/>
            <a:extLst>
              <a:ext uri="{FF2B5EF4-FFF2-40B4-BE49-F238E27FC236}">
                <a16:creationId xmlns:a16="http://schemas.microsoft.com/office/drawing/2014/main" id="{469758B3-797A-3A47-BBCE-B0A9978CF3D5}"/>
              </a:ext>
            </a:extLst>
          </p:cNvPr>
          <p:cNvSpPr/>
          <p:nvPr/>
        </p:nvSpPr>
        <p:spPr>
          <a:xfrm>
            <a:off x="9373661" y="539441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64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AC3F9D0-B67E-584C-ABA0-BCC13369E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Johann Strauss nuorempi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6EC9F172-AF6A-4841-B891-0A1C94CB6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b="1" dirty="0"/>
              <a:t>Lepakko</a:t>
            </a:r>
            <a:r>
              <a:rPr lang="fi-FI" altLang="fi-FI" dirty="0"/>
              <a:t> (</a:t>
            </a:r>
            <a:r>
              <a:rPr lang="fi-FI" altLang="fi-FI" dirty="0" err="1"/>
              <a:t>Die</a:t>
            </a:r>
            <a:r>
              <a:rPr lang="fi-FI" altLang="fi-FI" dirty="0"/>
              <a:t> </a:t>
            </a:r>
            <a:r>
              <a:rPr lang="fi-FI" altLang="fi-FI" dirty="0" err="1"/>
              <a:t>Fledermaus</a:t>
            </a:r>
            <a:r>
              <a:rPr lang="fi-FI" altLang="fi-FI" dirty="0"/>
              <a:t>, Wien 1874)</a:t>
            </a:r>
          </a:p>
          <a:p>
            <a:pPr eaLnBrk="1" hangingPunct="1">
              <a:buFontTx/>
              <a:buChar char="-"/>
            </a:pPr>
            <a:r>
              <a:rPr lang="fi-FI" altLang="fi-FI" dirty="0"/>
              <a:t>Straussin menestynein operetti</a:t>
            </a:r>
          </a:p>
          <a:p>
            <a:pPr marL="0" indent="0" eaLnBrk="1" hangingPunct="1">
              <a:buNone/>
            </a:pPr>
            <a:r>
              <a:rPr lang="fi-FI" altLang="fi-FI" dirty="0"/>
              <a:t>Esimerkkejä:</a:t>
            </a:r>
          </a:p>
          <a:p>
            <a:pPr eaLnBrk="1" hangingPunct="1"/>
            <a:r>
              <a:rPr lang="fi-FI" altLang="fi-FI" dirty="0"/>
              <a:t>Ruhtinas </a:t>
            </a:r>
            <a:r>
              <a:rPr lang="fi-FI" altLang="fi-FI" dirty="0" err="1"/>
              <a:t>Orlovskin</a:t>
            </a:r>
            <a:r>
              <a:rPr lang="fi-FI" altLang="fi-FI" dirty="0"/>
              <a:t> juomalaulu (54.20)</a:t>
            </a:r>
          </a:p>
          <a:p>
            <a:pPr eaLnBrk="1" hangingPunct="1"/>
            <a:r>
              <a:rPr lang="fi-FI" altLang="fi-FI" dirty="0" err="1"/>
              <a:t>Adelen</a:t>
            </a:r>
            <a:r>
              <a:rPr lang="fi-FI" altLang="fi-FI" dirty="0"/>
              <a:t> aaria: </a:t>
            </a:r>
            <a:r>
              <a:rPr lang="fi-FI" altLang="fi-FI" dirty="0" err="1"/>
              <a:t>Mein</a:t>
            </a:r>
            <a:r>
              <a:rPr lang="fi-FI" altLang="fi-FI" dirty="0"/>
              <a:t> </a:t>
            </a:r>
            <a:r>
              <a:rPr lang="fi-FI" altLang="fi-FI" dirty="0" err="1"/>
              <a:t>Herr</a:t>
            </a:r>
            <a:r>
              <a:rPr lang="fi-FI" altLang="fi-FI" dirty="0"/>
              <a:t> </a:t>
            </a:r>
            <a:r>
              <a:rPr lang="fi-FI" altLang="fi-FI" dirty="0" err="1"/>
              <a:t>Marquis</a:t>
            </a:r>
            <a:r>
              <a:rPr lang="fi-FI" altLang="fi-FI" dirty="0"/>
              <a:t> (1.00.00)</a:t>
            </a:r>
          </a:p>
          <a:p>
            <a:pPr eaLnBrk="1" hangingPunct="1"/>
            <a:r>
              <a:rPr lang="fi-FI" altLang="fi-FI" dirty="0" err="1"/>
              <a:t>Eisensteinin</a:t>
            </a:r>
            <a:r>
              <a:rPr lang="fi-FI" altLang="fi-FI" dirty="0"/>
              <a:t> ja </a:t>
            </a:r>
            <a:r>
              <a:rPr lang="fi-FI" altLang="fi-FI" dirty="0" err="1"/>
              <a:t>Rosalinden</a:t>
            </a:r>
            <a:r>
              <a:rPr lang="fi-FI" altLang="fi-FI" dirty="0"/>
              <a:t> kelloduetto (1.09.20)</a:t>
            </a:r>
          </a:p>
          <a:p>
            <a:pPr eaLnBrk="1" hangingPunct="1"/>
            <a:r>
              <a:rPr lang="fi-FI" altLang="fi-FI" dirty="0"/>
              <a:t>Champagne-laulu (1.24.00)</a:t>
            </a:r>
          </a:p>
          <a:p>
            <a:pPr eaLnBrk="1" hangingPunct="1"/>
            <a:r>
              <a:rPr lang="fi-FI" altLang="fi-FI" dirty="0"/>
              <a:t>Lepakko-valssi (1.36.00)</a:t>
            </a: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23CA8AA8-52B6-1F47-9DAC-2682DCB0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37306"/>
            <a:ext cx="14874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oimintopainike: Filmi 2">
            <a:hlinkClick r:id="rId4" highlightClick="1"/>
            <a:extLst>
              <a:ext uri="{FF2B5EF4-FFF2-40B4-BE49-F238E27FC236}">
                <a16:creationId xmlns:a16="http://schemas.microsoft.com/office/drawing/2014/main" id="{1053B2DF-49AE-2C46-BCFA-85E4FD05E37A}"/>
              </a:ext>
            </a:extLst>
          </p:cNvPr>
          <p:cNvSpPr/>
          <p:nvPr/>
        </p:nvSpPr>
        <p:spPr>
          <a:xfrm>
            <a:off x="9740348" y="400129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0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5935B6-6CB8-CC42-91A3-69603AF2F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Franz </a:t>
            </a:r>
            <a:r>
              <a:rPr lang="fi-FI" altLang="fi-FI" dirty="0" err="1"/>
              <a:t>L</a:t>
            </a:r>
            <a:r>
              <a:rPr lang="fi-FI" altLang="ja-JP" dirty="0" err="1"/>
              <a:t>éhar</a:t>
            </a:r>
            <a:endParaRPr lang="fi-FI" altLang="fi-FI" dirty="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50B04359-7A48-8C41-80D9-8BF851BDD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b="1" dirty="0"/>
              <a:t>Iloinen Leski </a:t>
            </a:r>
            <a:r>
              <a:rPr lang="fi-FI" altLang="fi-FI" dirty="0"/>
              <a:t>–operetti (Wien, 1905)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 Vilja-laulu (suomeksi)</a:t>
            </a:r>
          </a:p>
          <a:p>
            <a:pPr eaLnBrk="1" hangingPunct="1">
              <a:buFontTx/>
              <a:buChar char="-"/>
            </a:pPr>
            <a:r>
              <a:rPr lang="fi-FI" altLang="fi-FI" dirty="0"/>
              <a:t>Iloinen leski –duetto (”</a:t>
            </a:r>
            <a:r>
              <a:rPr lang="fi-FI" altLang="fi-FI" dirty="0" err="1"/>
              <a:t>Vait´on</a:t>
            </a:r>
            <a:r>
              <a:rPr lang="fi-FI" altLang="fi-FI" dirty="0"/>
              <a:t> huulet”)</a:t>
            </a:r>
          </a:p>
          <a:p>
            <a:pPr eaLnBrk="1" hangingPunct="1">
              <a:buFontTx/>
              <a:buChar char="-"/>
            </a:pPr>
            <a:endParaRPr lang="fi-FI" altLang="fi-FI" dirty="0"/>
          </a:p>
          <a:p>
            <a:pPr eaLnBrk="1" hangingPunct="1"/>
            <a:r>
              <a:rPr lang="fi-FI" altLang="fi-FI" dirty="0"/>
              <a:t>Hymyn maa -operetti (1929, Berliini)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 </a:t>
            </a:r>
            <a:r>
              <a:rPr lang="ja-JP" altLang="fi-FI"/>
              <a:t>”</a:t>
            </a:r>
            <a:r>
              <a:rPr lang="fi-FI" altLang="ja-JP" dirty="0" err="1"/>
              <a:t>Dein</a:t>
            </a:r>
            <a:r>
              <a:rPr lang="fi-FI" altLang="ja-JP" dirty="0"/>
              <a:t> </a:t>
            </a:r>
            <a:r>
              <a:rPr lang="fi-FI" altLang="ja-JP" dirty="0" err="1"/>
              <a:t>ist</a:t>
            </a:r>
            <a:r>
              <a:rPr lang="fi-FI" altLang="ja-JP" dirty="0"/>
              <a:t> </a:t>
            </a:r>
            <a:r>
              <a:rPr lang="fi-FI" altLang="ja-JP" dirty="0" err="1"/>
              <a:t>mein</a:t>
            </a:r>
            <a:r>
              <a:rPr lang="fi-FI" altLang="ja-JP" dirty="0"/>
              <a:t> </a:t>
            </a:r>
            <a:r>
              <a:rPr lang="fi-FI" altLang="ja-JP" dirty="0" err="1"/>
              <a:t>ganzes</a:t>
            </a:r>
            <a:r>
              <a:rPr lang="fi-FI" altLang="ja-JP" dirty="0"/>
              <a:t> </a:t>
            </a:r>
            <a:r>
              <a:rPr lang="fi-FI" altLang="ja-JP" dirty="0" err="1"/>
              <a:t>Herz</a:t>
            </a:r>
            <a:r>
              <a:rPr lang="ja-JP" altLang="fi-FI"/>
              <a:t>”</a:t>
            </a:r>
            <a:r>
              <a:rPr lang="fi-FI" altLang="ja-JP" dirty="0"/>
              <a:t> –kuuluisin laulu</a:t>
            </a:r>
            <a:endParaRPr lang="fi-FI" altLang="fi-FI" dirty="0"/>
          </a:p>
        </p:txBody>
      </p:sp>
      <p:sp>
        <p:nvSpPr>
          <p:cNvPr id="26628" name="AutoShape 8">
            <a:hlinkClick r:id="rId3" highlightClick="1"/>
            <a:extLst>
              <a:ext uri="{FF2B5EF4-FFF2-40B4-BE49-F238E27FC236}">
                <a16:creationId xmlns:a16="http://schemas.microsoft.com/office/drawing/2014/main" id="{D5D8A1FB-BBBA-5740-8D5B-CC5F86FE1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5424834"/>
            <a:ext cx="1042987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180D4F66-AA20-D840-BD21-68E9BFD6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1" y="0"/>
            <a:ext cx="29718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oimintopainike: Filmi 2">
            <a:hlinkClick r:id="rId5" highlightClick="1"/>
            <a:extLst>
              <a:ext uri="{FF2B5EF4-FFF2-40B4-BE49-F238E27FC236}">
                <a16:creationId xmlns:a16="http://schemas.microsoft.com/office/drawing/2014/main" id="{C9318588-6588-3B4D-974B-6786E8A8E36C}"/>
              </a:ext>
            </a:extLst>
          </p:cNvPr>
          <p:cNvSpPr/>
          <p:nvPr/>
        </p:nvSpPr>
        <p:spPr>
          <a:xfrm>
            <a:off x="9182101" y="198596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oimintopainike: Filmi 3">
            <a:hlinkClick r:id="rId6" highlightClick="1"/>
            <a:extLst>
              <a:ext uri="{FF2B5EF4-FFF2-40B4-BE49-F238E27FC236}">
                <a16:creationId xmlns:a16="http://schemas.microsoft.com/office/drawing/2014/main" id="{93484729-6FE3-1640-BD1E-E09F808885D0}"/>
              </a:ext>
            </a:extLst>
          </p:cNvPr>
          <p:cNvSpPr/>
          <p:nvPr/>
        </p:nvSpPr>
        <p:spPr>
          <a:xfrm>
            <a:off x="9182101" y="329911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65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06687B7-EA41-D044-85A8-C953E4659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/>
              <a:t>Emmerich</a:t>
            </a:r>
            <a:r>
              <a:rPr lang="fi-FI" altLang="fi-FI" dirty="0"/>
              <a:t> </a:t>
            </a:r>
            <a:r>
              <a:rPr lang="fi-FI" altLang="fi-FI" dirty="0" err="1"/>
              <a:t>Kálmán</a:t>
            </a:r>
            <a:endParaRPr lang="fi-FI" altLang="fi-FI" dirty="0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B695BDE-1C7E-CA48-A4E9-EC091EF24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Mustalaisruhtinatar (</a:t>
            </a:r>
            <a:r>
              <a:rPr lang="fi-FI" altLang="fi-FI" dirty="0" err="1"/>
              <a:t>Die</a:t>
            </a:r>
            <a:r>
              <a:rPr lang="fi-FI" altLang="fi-FI" dirty="0"/>
              <a:t> </a:t>
            </a:r>
            <a:r>
              <a:rPr lang="fi-FI" altLang="fi-FI" dirty="0" err="1"/>
              <a:t>Czárdásfürstin</a:t>
            </a:r>
            <a:r>
              <a:rPr lang="fi-FI" altLang="fi-FI" dirty="0"/>
              <a:t>, Wien, 1915)</a:t>
            </a:r>
          </a:p>
          <a:p>
            <a:pPr marL="0" indent="0" eaLnBrk="1" hangingPunct="1">
              <a:buNone/>
            </a:pPr>
            <a:r>
              <a:rPr lang="fi-FI" altLang="fi-FI" dirty="0"/>
              <a:t>-esimerkkejä:</a:t>
            </a:r>
          </a:p>
          <a:p>
            <a:pPr marL="0" indent="0" eaLnBrk="1" hangingPunct="1"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Sylvan</a:t>
            </a:r>
            <a:r>
              <a:rPr lang="fi-FI" altLang="fi-FI" dirty="0"/>
              <a:t> laulu: </a:t>
            </a:r>
            <a:r>
              <a:rPr lang="fi-FI" altLang="fi-FI" dirty="0" err="1"/>
              <a:t>Heia</a:t>
            </a:r>
            <a:r>
              <a:rPr lang="fi-FI" altLang="fi-FI" dirty="0"/>
              <a:t> in </a:t>
            </a:r>
            <a:r>
              <a:rPr lang="fi-FI" altLang="fi-FI" dirty="0" err="1"/>
              <a:t>den</a:t>
            </a:r>
            <a:r>
              <a:rPr lang="fi-FI" altLang="fi-FI" dirty="0"/>
              <a:t> Bergen (2.50)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-Edwinin ja </a:t>
            </a:r>
            <a:r>
              <a:rPr lang="fi-FI" altLang="fi-FI" dirty="0" err="1"/>
              <a:t>Sylvan</a:t>
            </a:r>
            <a:r>
              <a:rPr lang="fi-FI" altLang="fi-FI" dirty="0"/>
              <a:t> duetto: </a:t>
            </a:r>
            <a:r>
              <a:rPr lang="fi-FI" altLang="fi-FI" dirty="0" err="1"/>
              <a:t>Weisst</a:t>
            </a:r>
            <a:r>
              <a:rPr lang="fi-FI" altLang="fi-FI" dirty="0"/>
              <a:t> du es </a:t>
            </a:r>
            <a:r>
              <a:rPr lang="fi-FI" altLang="fi-FI" dirty="0" err="1"/>
              <a:t>noch</a:t>
            </a:r>
            <a:r>
              <a:rPr lang="fi-FI" altLang="fi-FI" dirty="0"/>
              <a:t>? (1.04.00)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Bonin</a:t>
            </a:r>
            <a:r>
              <a:rPr lang="fi-FI" altLang="fi-FI" dirty="0"/>
              <a:t> ja Stasin duetto: </a:t>
            </a:r>
            <a:r>
              <a:rPr lang="fi-FI" altLang="fi-FI" dirty="0" err="1"/>
              <a:t>Die</a:t>
            </a:r>
            <a:r>
              <a:rPr lang="fi-FI" altLang="fi-FI" dirty="0"/>
              <a:t> </a:t>
            </a:r>
            <a:r>
              <a:rPr lang="fi-FI" altLang="fi-FI" dirty="0" err="1"/>
              <a:t>dumme</a:t>
            </a:r>
            <a:r>
              <a:rPr lang="fi-FI" altLang="fi-FI" dirty="0"/>
              <a:t> </a:t>
            </a:r>
            <a:r>
              <a:rPr lang="fi-FI" altLang="fi-FI" dirty="0" err="1"/>
              <a:t>Liebe</a:t>
            </a:r>
            <a:r>
              <a:rPr lang="fi-FI" altLang="fi-FI" dirty="0"/>
              <a:t> (1.08.10)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-Edwinin ja </a:t>
            </a:r>
            <a:r>
              <a:rPr lang="fi-FI" altLang="fi-FI" dirty="0" err="1"/>
              <a:t>Sylvan</a:t>
            </a:r>
            <a:r>
              <a:rPr lang="fi-FI" altLang="fi-FI" dirty="0"/>
              <a:t> duetto: </a:t>
            </a:r>
            <a:r>
              <a:rPr lang="fi-FI" altLang="fi-FI" dirty="0" err="1"/>
              <a:t>Tanzen</a:t>
            </a:r>
            <a:r>
              <a:rPr lang="fi-FI" altLang="fi-FI" dirty="0"/>
              <a:t> </a:t>
            </a:r>
            <a:r>
              <a:rPr lang="fi-FI" altLang="fi-FI" dirty="0" err="1"/>
              <a:t>möcht</a:t>
            </a:r>
            <a:r>
              <a:rPr lang="fi-FI" altLang="fi-FI" dirty="0"/>
              <a:t> </a:t>
            </a:r>
            <a:r>
              <a:rPr lang="fi-FI" altLang="fi-FI" dirty="0" err="1"/>
              <a:t>ich</a:t>
            </a:r>
            <a:r>
              <a:rPr lang="fi-FI" altLang="fi-FI" dirty="0"/>
              <a:t> (1.11.30)</a:t>
            </a:r>
          </a:p>
          <a:p>
            <a:pPr eaLnBrk="1" hangingPunct="1">
              <a:buFontTx/>
              <a:buNone/>
            </a:pPr>
            <a:endParaRPr lang="fi-FI" altLang="fi-FI" dirty="0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56FAAD90-7D3A-614F-A3C2-4BA88AC5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6" y="0"/>
            <a:ext cx="17113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72982BD6-AF89-A347-AC34-87591BB183B6}"/>
              </a:ext>
            </a:extLst>
          </p:cNvPr>
          <p:cNvSpPr/>
          <p:nvPr/>
        </p:nvSpPr>
        <p:spPr>
          <a:xfrm>
            <a:off x="9422296" y="429370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77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1AF3AB-3191-254B-9584-B07D2A25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Ralf </a:t>
            </a:r>
            <a:r>
              <a:rPr lang="fi-FI" dirty="0" err="1"/>
              <a:t>Benatzky</a:t>
            </a:r>
            <a:r>
              <a:rPr lang="fi-FI" dirty="0"/>
              <a:t>: Im </a:t>
            </a:r>
            <a:r>
              <a:rPr lang="fi-FI" dirty="0" err="1"/>
              <a:t>weissen</a:t>
            </a:r>
            <a:r>
              <a:rPr lang="fi-FI" dirty="0"/>
              <a:t> </a:t>
            </a:r>
            <a:r>
              <a:rPr lang="fi-FI" dirty="0" err="1"/>
              <a:t>Rössl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B062C-FD42-E347-A46E-E015EBEC8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Valkoisen hevosen majatalo (Berliini, 1930)</a:t>
            </a:r>
          </a:p>
          <a:p>
            <a:pPr marL="0" indent="0">
              <a:buNone/>
            </a:pPr>
            <a:r>
              <a:rPr lang="fi-FI" altLang="fi-FI" dirty="0"/>
              <a:t> -musiikkiesimerkkejä lauluista:</a:t>
            </a:r>
          </a:p>
          <a:p>
            <a:pPr>
              <a:buNone/>
            </a:pPr>
            <a:r>
              <a:rPr lang="fi-FI" altLang="fi-FI" dirty="0"/>
              <a:t>        -hovimestari Leopoldin laulu:</a:t>
            </a:r>
          </a:p>
          <a:p>
            <a:pPr>
              <a:buNone/>
            </a:pPr>
            <a:r>
              <a:rPr lang="fi-FI" altLang="ja-JP" dirty="0"/>
              <a:t>		</a:t>
            </a:r>
            <a:r>
              <a:rPr lang="ja-JP" altLang="fi-FI"/>
              <a:t>”</a:t>
            </a:r>
            <a:r>
              <a:rPr lang="fi-FI" altLang="ja-JP" dirty="0"/>
              <a:t>Es </a:t>
            </a:r>
            <a:r>
              <a:rPr lang="fi-FI" altLang="ja-JP" dirty="0" err="1"/>
              <a:t>muß</a:t>
            </a:r>
            <a:r>
              <a:rPr lang="fi-FI" altLang="ja-JP" dirty="0"/>
              <a:t> </a:t>
            </a:r>
            <a:r>
              <a:rPr lang="fi-FI" altLang="ja-JP" dirty="0" err="1"/>
              <a:t>was</a:t>
            </a:r>
            <a:r>
              <a:rPr lang="fi-FI" altLang="ja-JP" dirty="0"/>
              <a:t> </a:t>
            </a:r>
            <a:r>
              <a:rPr lang="fi-FI" altLang="fi-FI" dirty="0" err="1"/>
              <a:t>wunderbares</a:t>
            </a:r>
            <a:r>
              <a:rPr lang="fi-FI" altLang="fi-FI" dirty="0"/>
              <a:t> sein</a:t>
            </a:r>
            <a:r>
              <a:rPr lang="ja-JP" altLang="fi-FI"/>
              <a:t>”</a:t>
            </a:r>
            <a:r>
              <a:rPr lang="fi-FI" altLang="ja-JP" dirty="0"/>
              <a:t> </a:t>
            </a:r>
          </a:p>
          <a:p>
            <a:pPr>
              <a:buNone/>
            </a:pPr>
            <a:r>
              <a:rPr lang="fi-FI" altLang="fi-FI" dirty="0"/>
              <a:t>	- Hotellin väki ja vieraat: ”</a:t>
            </a:r>
            <a:r>
              <a:rPr lang="fi-FI" altLang="fi-FI" dirty="0" err="1"/>
              <a:t>Wenn</a:t>
            </a:r>
            <a:r>
              <a:rPr lang="fi-FI" altLang="fi-FI" dirty="0"/>
              <a:t> es </a:t>
            </a:r>
            <a:r>
              <a:rPr lang="fi-FI" altLang="fi-FI" dirty="0" err="1"/>
              <a:t>hier</a:t>
            </a:r>
            <a:r>
              <a:rPr lang="fi-FI" altLang="fi-FI" dirty="0"/>
              <a:t> </a:t>
            </a:r>
            <a:r>
              <a:rPr lang="fi-FI" altLang="fi-FI" dirty="0" err="1"/>
              <a:t>mal</a:t>
            </a:r>
            <a:r>
              <a:rPr lang="fi-FI" altLang="fi-FI" dirty="0"/>
              <a:t> </a:t>
            </a:r>
            <a:r>
              <a:rPr lang="fi-FI" altLang="fi-FI" dirty="0" err="1"/>
              <a:t>richtig</a:t>
            </a:r>
            <a:r>
              <a:rPr lang="fi-FI" altLang="fi-FI" dirty="0"/>
              <a:t> </a:t>
            </a:r>
            <a:r>
              <a:rPr lang="fi-FI" altLang="fi-FI" dirty="0" err="1"/>
              <a:t>regnet</a:t>
            </a:r>
            <a:r>
              <a:rPr lang="fi-FI" altLang="fi-FI" dirty="0"/>
              <a:t>”</a:t>
            </a:r>
          </a:p>
          <a:p>
            <a:pPr>
              <a:buNone/>
            </a:pPr>
            <a:r>
              <a:rPr lang="fi-FI" altLang="fi-FI" dirty="0"/>
              <a:t>  -Leopold: ”Im </a:t>
            </a:r>
            <a:r>
              <a:rPr lang="fi-FI" altLang="fi-FI" dirty="0" err="1"/>
              <a:t>Salzkammergut</a:t>
            </a:r>
            <a:r>
              <a:rPr lang="fi-FI" altLang="fi-FI" dirty="0"/>
              <a:t>”</a:t>
            </a:r>
          </a:p>
          <a:p>
            <a:endParaRPr lang="fi-FI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71D1DCD-7CA1-C64B-BE10-15762F0E5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35" y="237331"/>
            <a:ext cx="1536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AutoShape 8">
            <a:hlinkClick r:id="rId3" highlightClick="1"/>
            <a:extLst>
              <a:ext uri="{FF2B5EF4-FFF2-40B4-BE49-F238E27FC236}">
                <a16:creationId xmlns:a16="http://schemas.microsoft.com/office/drawing/2014/main" id="{4B1CD401-ACE1-484F-B315-2619217F0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7888" y="2709465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0475D831-75BA-924E-93E9-7FCD098C70A9}"/>
              </a:ext>
            </a:extLst>
          </p:cNvPr>
          <p:cNvSpPr/>
          <p:nvPr/>
        </p:nvSpPr>
        <p:spPr>
          <a:xfrm>
            <a:off x="7153434" y="445545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5" highlightClick="1"/>
            <a:extLst>
              <a:ext uri="{FF2B5EF4-FFF2-40B4-BE49-F238E27FC236}">
                <a16:creationId xmlns:a16="http://schemas.microsoft.com/office/drawing/2014/main" id="{E4B0F438-C32D-D04A-A9DD-74DE4DA0FA55}"/>
              </a:ext>
            </a:extLst>
          </p:cNvPr>
          <p:cNvSpPr/>
          <p:nvPr/>
        </p:nvSpPr>
        <p:spPr>
          <a:xfrm>
            <a:off x="7153434" y="577308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0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1269</Words>
  <Application>Microsoft Macintosh PowerPoint</Application>
  <PresentationFormat>Laajakuva</PresentationFormat>
  <Paragraphs>205</Paragraphs>
  <Slides>27</Slides>
  <Notes>20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Office-teema</vt:lpstr>
      <vt:lpstr>Operetti (kevyt ooppera)</vt:lpstr>
      <vt:lpstr>Operetin vaiheita</vt:lpstr>
      <vt:lpstr>Operetin vaiheita</vt:lpstr>
      <vt:lpstr>Operetin vaiheita</vt:lpstr>
      <vt:lpstr>Jacques Offenbach</vt:lpstr>
      <vt:lpstr>Johann Strauss nuorempi</vt:lpstr>
      <vt:lpstr>Franz Léhar</vt:lpstr>
      <vt:lpstr>Emmerich Kálmán</vt:lpstr>
      <vt:lpstr>Ralf Benatzky: Im weissen Rössl</vt:lpstr>
      <vt:lpstr>Operetti Euroopassa</vt:lpstr>
      <vt:lpstr>Englanti: Gilbert &amp; Sullivan </vt:lpstr>
      <vt:lpstr>Savoy- ja Gaiety-teatteri Lontoossa</vt:lpstr>
      <vt:lpstr>Gilbert &amp; Sullivan</vt:lpstr>
      <vt:lpstr>Operetin kukoistus Amerikassa</vt:lpstr>
      <vt:lpstr>Sigmund Romberg</vt:lpstr>
      <vt:lpstr>Musikaalin syntytausta</vt:lpstr>
      <vt:lpstr>Minstrel Show</vt:lpstr>
      <vt:lpstr>Musikaalin syntytausta: Yhdysvallat 1800-l.</vt:lpstr>
      <vt:lpstr>The Black Crook</vt:lpstr>
      <vt:lpstr>Music Hall ja Vaudeville</vt:lpstr>
      <vt:lpstr>Burleski eli Burlesque</vt:lpstr>
      <vt:lpstr>Revue (Revyy)</vt:lpstr>
      <vt:lpstr>George M. Cohan</vt:lpstr>
      <vt:lpstr>1920-luvun musikaali</vt:lpstr>
      <vt:lpstr>No no Nanette, 1923 </vt:lpstr>
      <vt:lpstr>Lady be Good, 1924</vt:lpstr>
      <vt:lpstr>Ziegfeld Follies –revyyt Broadwaylla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Marjamäki Hannu</dc:creator>
  <cp:lastModifiedBy>Marjamäki Hannu</cp:lastModifiedBy>
  <cp:revision>70</cp:revision>
  <dcterms:created xsi:type="dcterms:W3CDTF">2019-02-16T11:49:17Z</dcterms:created>
  <dcterms:modified xsi:type="dcterms:W3CDTF">2019-02-20T11:26:09Z</dcterms:modified>
</cp:coreProperties>
</file>