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302" r:id="rId11"/>
    <p:sldId id="303" r:id="rId12"/>
    <p:sldId id="275" r:id="rId13"/>
    <p:sldId id="276" r:id="rId14"/>
    <p:sldId id="277" r:id="rId15"/>
    <p:sldId id="281" r:id="rId16"/>
    <p:sldId id="283" r:id="rId17"/>
    <p:sldId id="287" r:id="rId18"/>
    <p:sldId id="288" r:id="rId19"/>
    <p:sldId id="289" r:id="rId20"/>
    <p:sldId id="290" r:id="rId21"/>
    <p:sldId id="291" r:id="rId22"/>
    <p:sldId id="292" r:id="rId23"/>
    <p:sldId id="294" r:id="rId24"/>
    <p:sldId id="297" r:id="rId25"/>
    <p:sldId id="298" r:id="rId26"/>
    <p:sldId id="300" r:id="rId27"/>
    <p:sldId id="301" r:id="rId28"/>
    <p:sldId id="256" r:id="rId29"/>
    <p:sldId id="304" r:id="rId30"/>
    <p:sldId id="305" r:id="rId31"/>
    <p:sldId id="306" r:id="rId32"/>
    <p:sldId id="307" r:id="rId33"/>
    <p:sldId id="308" r:id="rId34"/>
    <p:sldId id="263" r:id="rId35"/>
    <p:sldId id="264" r:id="rId36"/>
    <p:sldId id="265" r:id="rId37"/>
    <p:sldId id="309" r:id="rId38"/>
    <p:sldId id="310" r:id="rId39"/>
    <p:sldId id="311" r:id="rId40"/>
    <p:sldId id="273" r:id="rId41"/>
    <p:sldId id="274" r:id="rId42"/>
    <p:sldId id="312" r:id="rId43"/>
    <p:sldId id="313" r:id="rId44"/>
    <p:sldId id="314" r:id="rId45"/>
    <p:sldId id="315" r:id="rId46"/>
    <p:sldId id="278" r:id="rId47"/>
    <p:sldId id="279" r:id="rId48"/>
    <p:sldId id="280" r:id="rId49"/>
    <p:sldId id="316" r:id="rId50"/>
    <p:sldId id="282" r:id="rId5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/>
    <p:restoredTop sz="93447"/>
  </p:normalViewPr>
  <p:slideViewPr>
    <p:cSldViewPr snapToGrid="0" snapToObjects="1">
      <p:cViewPr varScale="1">
        <p:scale>
          <a:sx n="64" d="100"/>
          <a:sy n="64" d="100"/>
        </p:scale>
        <p:origin x="17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BF765-7575-F745-AE5B-CC5D127B2EB3}" type="datetimeFigureOut">
              <a:rPr lang="fi-FI" smtClean="0"/>
              <a:t>1.2.2019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08DDF-10A4-C44F-BBD7-6E8FEA25C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97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A2C66A28-CC8A-1A4D-89BF-DABAD91CB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DD99F6-7EA7-7349-B69C-C9ADBC999F6A}" type="slidenum">
              <a:rPr lang="fi-FI" altLang="fi-FI" sz="1200"/>
              <a:pPr/>
              <a:t>1</a:t>
            </a:fld>
            <a:endParaRPr lang="fi-FI" altLang="fi-FI" sz="12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21F232F3-C4CD-CD4D-BB92-35165B991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1180B43-6F74-E641-B2CA-55A4DB620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579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782221D1-F6CA-F34C-8A98-7CA76A9707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FA5B93-BE6F-994E-B856-F89B2C06101E}" type="slidenum">
              <a:rPr lang="fi-FI" altLang="fi-FI" sz="1200"/>
              <a:pPr/>
              <a:t>14</a:t>
            </a:fld>
            <a:endParaRPr lang="fi-FI" altLang="fi-FI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49027C3-A549-7B4E-8193-37E8DBD6A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22C1CC7-8735-2543-94B6-3BB0401EC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600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327B278C-8E52-F24F-97EC-AF5F157B27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E3FEE2-1983-9A4B-8383-05ADA4F2DD3B}" type="slidenum">
              <a:rPr lang="fi-FI" altLang="fi-FI" sz="1200"/>
              <a:pPr/>
              <a:t>15</a:t>
            </a:fld>
            <a:endParaRPr lang="fi-FI" altLang="fi-FI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AEA582BD-E545-F443-8862-EB14F6F23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B9B8CBC-19F8-E643-83C9-522FD6A1C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082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C426483-52FD-B244-942E-38B9AE75E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DB50E8-FDB1-9548-BEC1-C6F1370185D0}" type="slidenum">
              <a:rPr lang="fi-FI" altLang="fi-FI" sz="1200"/>
              <a:pPr/>
              <a:t>16</a:t>
            </a:fld>
            <a:endParaRPr lang="fi-FI" altLang="fi-FI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52775A8-3886-DD46-8BEF-11769E0051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AAACFD0-600E-7144-970D-CF5E33541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2827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60749D20-3CAD-BA4A-862B-B49E52425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98C018-93BE-0A42-96FD-54001204B882}" type="slidenum">
              <a:rPr lang="fi-FI" altLang="fi-FI" sz="1200"/>
              <a:pPr/>
              <a:t>17</a:t>
            </a:fld>
            <a:endParaRPr lang="fi-FI" altLang="fi-FI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AAE5F44A-5213-6C46-8EF7-626E52A05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38AF6D5-5E12-654D-87E1-B42C0E2E9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2784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F903BCAA-1930-C147-A6DA-A9CE1E93AF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D13B22-F606-5643-B1E3-0A81EA6223BD}" type="slidenum">
              <a:rPr lang="fi-FI" altLang="fi-FI" sz="1200"/>
              <a:pPr/>
              <a:t>18</a:t>
            </a:fld>
            <a:endParaRPr lang="fi-FI" altLang="fi-FI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85E0486-12BD-4F42-ADBD-ED74CCD526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DF92237-5332-2A44-B01E-CBAA1475D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3162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F22D4147-793D-3A4B-B060-5E0B2CD8D1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EBD4CD-5C87-6E47-93AA-071D4751C008}" type="slidenum">
              <a:rPr lang="fi-FI" altLang="fi-FI" sz="1200"/>
              <a:pPr/>
              <a:t>19</a:t>
            </a:fld>
            <a:endParaRPr lang="fi-FI" altLang="fi-FI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E01BC2FC-021D-4B4F-999D-4511A74FD2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474F4C1-4FDD-2C4C-8406-F25453E96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747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0FFFE197-28FA-254E-ABD7-1D04BC9595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4CB255-651A-B34D-935A-A94334AC4CCE}" type="slidenum">
              <a:rPr lang="fi-FI" altLang="fi-FI" sz="1200"/>
              <a:pPr/>
              <a:t>20</a:t>
            </a:fld>
            <a:endParaRPr lang="fi-FI" altLang="fi-FI" sz="12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94B382AA-B7D5-7549-A441-7FE73AE91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BAAF281-6B2C-0942-906A-5F645B768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455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D2B2EFE6-F673-694D-9DED-33B0F8C2D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B73C5C-594F-934D-80DF-1F8F6C2FD8EF}" type="slidenum">
              <a:rPr lang="fi-FI" altLang="fi-FI" sz="1200"/>
              <a:pPr/>
              <a:t>21</a:t>
            </a:fld>
            <a:endParaRPr lang="fi-FI" altLang="fi-FI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17715C44-7058-4B45-814A-93DF6A154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0B3DD29-9C33-C441-9A8A-4602D8101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6226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1A8C2E04-21CD-2145-BF5F-DEABE7E604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E35A4-2AC2-3740-90B0-7508C4D47C50}" type="slidenum">
              <a:rPr lang="fi-FI" altLang="fi-FI" sz="1200"/>
              <a:pPr/>
              <a:t>22</a:t>
            </a:fld>
            <a:endParaRPr lang="fi-FI" altLang="fi-FI" sz="12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2F44D218-FCA9-0F4D-81C4-C6EAD79FAF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94BEEEC-CC98-9941-BDD3-08D919155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5410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85DDF817-EFB5-2F45-913F-FF0C89942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D775DD-4AAB-524C-B27E-35DD4556F3A9}" type="slidenum">
              <a:rPr lang="fi-FI" altLang="fi-FI" sz="1200"/>
              <a:pPr/>
              <a:t>23</a:t>
            </a:fld>
            <a:endParaRPr lang="fi-FI" altLang="fi-FI" sz="120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D78CD41F-5E80-2B44-A0C5-F5F4A96A4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4FB28691-EF34-9B48-9E48-6A8521789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60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E7EAA29F-E68A-C442-B2CA-D38B10BD80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199F26-2142-054C-AB52-401E314BE9A5}" type="slidenum">
              <a:rPr lang="fi-FI" altLang="fi-FI" sz="1200"/>
              <a:pPr/>
              <a:t>2</a:t>
            </a:fld>
            <a:endParaRPr lang="fi-FI" altLang="fi-FI" sz="120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8C6B768A-F910-8644-BCA8-04938E06B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2779C24-C209-924F-AEAA-2F3729FDD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702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19027621-46BE-6C44-9E92-D3C7C7978F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9E0BDE-4639-F14D-AD10-FD040FA7A7D1}" type="slidenum">
              <a:rPr lang="fi-FI" altLang="fi-FI" sz="1200"/>
              <a:pPr/>
              <a:t>24</a:t>
            </a:fld>
            <a:endParaRPr lang="fi-FI" altLang="fi-FI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D7978430-801C-6B4E-B0D3-66E331B598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9384398B-3688-004C-B16E-E1E710DFA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9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46CD0AA0-DBDF-A54F-98E4-F0B75E78DE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639A177-8EB0-D84A-A7F4-9653F2F4EEDF}" type="slidenum">
              <a:rPr lang="fi-FI" altLang="fi-FI" sz="1200"/>
              <a:pPr/>
              <a:t>25</a:t>
            </a:fld>
            <a:endParaRPr lang="fi-FI" altLang="fi-FI" sz="120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557C2DD3-C5EF-A946-B63D-12D92E24A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9D7B08BA-C086-BE41-B4DD-EC253F8D3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5912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F8A3EF11-A091-D04D-8D61-111E326B77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DA29C6-6D8D-F04C-8F88-078281418EFD}" type="slidenum">
              <a:rPr lang="fi-FI" altLang="fi-FI" sz="1200"/>
              <a:pPr/>
              <a:t>26</a:t>
            </a:fld>
            <a:endParaRPr lang="fi-FI" altLang="fi-FI" sz="1200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DC195A9A-3C47-674D-BD35-6788A516E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3266B0C-98D6-B840-8DBB-8BA1137CB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2820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9126BCA5-F6C8-004A-AD3D-BA55B981F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D80F83-0856-1143-A8A2-61E35F846807}" type="slidenum">
              <a:rPr lang="fi-FI" altLang="fi-FI" sz="1200"/>
              <a:pPr/>
              <a:t>27</a:t>
            </a:fld>
            <a:endParaRPr lang="fi-FI" altLang="fi-FI" sz="12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A1AA85F8-0313-6A4C-8D7A-E633249BD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3AD4B418-5148-5947-8DAA-3D1040051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6980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DDD4B0A5-5137-284C-B4E7-5F97174FD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6DA38E-BA56-2241-8C2E-B0DD0F38C15F}" type="slidenum">
              <a:rPr lang="fi-FI" altLang="fi-FI" sz="1200"/>
              <a:pPr/>
              <a:t>28</a:t>
            </a:fld>
            <a:endParaRPr lang="fi-FI" altLang="fi-FI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4D30C1E-D0B2-0548-83A8-537263938E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CDA0F16-1458-234A-B329-7B692EEF1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43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539E9585-451F-8F4D-8E48-B93C31E377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A698C0-6DC3-3742-8CFE-6890DA89607A}" type="slidenum">
              <a:rPr lang="fi-FI" altLang="fi-FI" sz="1200"/>
              <a:pPr/>
              <a:t>29</a:t>
            </a:fld>
            <a:endParaRPr lang="fi-FI" altLang="fi-FI" sz="120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44B57F1-BF20-444C-9CF8-FBEAB6F24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D7C5899-DD26-3548-9BA5-81D305F04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3659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734C2A0-6C19-0F40-B5BA-23CB5C20E4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7BAEBC-FB1E-BF48-9158-634C9D161F72}" type="slidenum">
              <a:rPr lang="fi-FI" altLang="fi-FI" sz="1200"/>
              <a:pPr/>
              <a:t>30</a:t>
            </a:fld>
            <a:endParaRPr lang="fi-FI" altLang="fi-FI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1B73CC0-8733-2344-9E61-E72821ADC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843FA7E-02C3-204F-B061-2EE2BF213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5734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C5ED7F50-2FB0-4D44-BFC3-85BEF99DA8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1F6E77-B36F-D64A-BD28-F6FA965C7186}" type="slidenum">
              <a:rPr lang="fi-FI" altLang="fi-FI" sz="1200"/>
              <a:pPr/>
              <a:t>31</a:t>
            </a:fld>
            <a:endParaRPr lang="fi-FI" altLang="fi-FI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56A8674-75CB-9F4F-AA0E-3780655F5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2B1C332-953A-C84B-8587-378FB8219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9335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94F255E5-17F0-EE40-A35B-0D8B1FE89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5DE398-99C9-1840-A002-31C5C88D8048}" type="slidenum">
              <a:rPr lang="fi-FI" altLang="fi-FI" sz="1200"/>
              <a:pPr/>
              <a:t>32</a:t>
            </a:fld>
            <a:endParaRPr lang="fi-FI" altLang="fi-FI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60DE6EE-1310-2D47-A409-47D97C6123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F624D78-11B9-514F-A201-DFE9EC487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615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FF4AB8CB-DD9A-1542-A926-04C84A067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BA13A6-6F98-AE4C-8BD1-20DF27B73B1D}" type="slidenum">
              <a:rPr lang="fi-FI" altLang="fi-FI" sz="1200"/>
              <a:pPr/>
              <a:t>33</a:t>
            </a:fld>
            <a:endParaRPr lang="fi-FI" altLang="fi-FI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34A1DDB-EDA7-C640-9AD0-645978DB8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3960C50-C2AF-2A4D-96F9-2A289024E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48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32911EC-36E2-0340-AAB1-678D42E63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7110C6-CF6F-504B-822F-AC85D8B6E165}" type="slidenum">
              <a:rPr lang="fi-FI" altLang="fi-FI" sz="1200"/>
              <a:pPr/>
              <a:t>3</a:t>
            </a:fld>
            <a:endParaRPr lang="fi-FI" altLang="fi-FI" sz="120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BA068C9E-986C-7948-AD23-C657C17D89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6D6D10-1152-3446-A3AF-CD49156FA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849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84AC7D48-5781-D844-96F0-D3D3BAF16B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595BD8-D71E-DB43-81E5-A3E5E5907235}" type="slidenum">
              <a:rPr lang="fi-FI" altLang="fi-FI" sz="1200"/>
              <a:pPr/>
              <a:t>34</a:t>
            </a:fld>
            <a:endParaRPr lang="fi-FI" altLang="fi-FI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2D483A2-6AA4-074F-A605-843AEAB54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370564D-7BE5-1848-B067-4A8894E54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091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D0E5EEAE-89B5-F148-B29C-538F81BFD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BBD66C-D151-4E4F-A1B9-9B8B1D506A4B}" type="slidenum">
              <a:rPr lang="fi-FI" altLang="fi-FI" sz="1200"/>
              <a:pPr/>
              <a:t>35</a:t>
            </a:fld>
            <a:endParaRPr lang="fi-FI" altLang="fi-FI" sz="1200"/>
          </a:p>
        </p:txBody>
      </p:sp>
      <p:sp>
        <p:nvSpPr>
          <p:cNvPr id="33794" name="Rectangle 1026">
            <a:extLst>
              <a:ext uri="{FF2B5EF4-FFF2-40B4-BE49-F238E27FC236}">
                <a16:creationId xmlns:a16="http://schemas.microsoft.com/office/drawing/2014/main" id="{DDE13A46-D1D6-9842-A5C3-98FE94C62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1027">
            <a:extLst>
              <a:ext uri="{FF2B5EF4-FFF2-40B4-BE49-F238E27FC236}">
                <a16:creationId xmlns:a16="http://schemas.microsoft.com/office/drawing/2014/main" id="{56C193F2-550C-604D-B2BB-DF6942D5A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8633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C417266C-E860-7C4C-85C6-A8D9CCB2B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1EA8BB-FCD8-A84F-B42E-0A3D3BE19E46}" type="slidenum">
              <a:rPr lang="fi-FI" altLang="fi-FI" sz="1200"/>
              <a:pPr/>
              <a:t>36</a:t>
            </a:fld>
            <a:endParaRPr lang="fi-FI" altLang="fi-FI" sz="1200"/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833E82D3-C2FF-4140-8871-5DC807238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1027">
            <a:extLst>
              <a:ext uri="{FF2B5EF4-FFF2-40B4-BE49-F238E27FC236}">
                <a16:creationId xmlns:a16="http://schemas.microsoft.com/office/drawing/2014/main" id="{B101EBA3-9EF5-A044-A0E6-9434BFA1A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0262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5B3E6F8B-6A7B-A043-983A-2EAD8453DC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2A76A9-3B0E-9940-AD2F-482689C0E631}" type="slidenum">
              <a:rPr lang="fi-FI" altLang="fi-FI" sz="1200"/>
              <a:pPr/>
              <a:t>37</a:t>
            </a:fld>
            <a:endParaRPr lang="fi-FI" altLang="fi-FI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75889F6-0F4B-1D44-B4AB-03D3ACC383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286B0EE-BA91-FF47-A93C-5E1B3EB0C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50343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272A790E-F4D5-AE46-818C-92FFCF2B74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8800F5-F280-0245-8087-9150EFD69272}" type="slidenum">
              <a:rPr lang="fi-FI" altLang="fi-FI" sz="1200"/>
              <a:pPr/>
              <a:t>38</a:t>
            </a:fld>
            <a:endParaRPr lang="fi-FI" altLang="fi-FI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A4F86056-CC70-D04B-ABDA-A4F24C370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153F229-2A5B-AF43-BBA8-8CC15928A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469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A7E59D82-A423-1E4E-87D5-B28A887D7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2D4C5C-3392-AE46-BF82-EBF5AF3CBD15}" type="slidenum">
              <a:rPr lang="fi-FI" altLang="fi-FI" sz="1200"/>
              <a:pPr/>
              <a:t>39</a:t>
            </a:fld>
            <a:endParaRPr lang="fi-FI" altLang="fi-FI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9BF8830-BD96-FF45-9ABE-2780983E6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D9620E3-43F3-4043-B879-47FA736EB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75062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8C15E9BA-10F1-6743-BCF5-EC50D3077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2BD7DF-14D0-3F49-B9E6-00827F66D21E}" type="slidenum">
              <a:rPr lang="fi-FI" altLang="fi-FI" sz="1200"/>
              <a:pPr/>
              <a:t>40</a:t>
            </a:fld>
            <a:endParaRPr lang="fi-FI" altLang="fi-FI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54194A6D-030C-B842-A8AD-01EB241A1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7FBCA5C-D0AA-1348-A8C3-396BB9244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088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D5C9DFDE-2CFE-3E4E-A482-4E8408C79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0C4E9E-19A6-564B-8253-087CD24863A7}" type="slidenum">
              <a:rPr lang="fi-FI" altLang="fi-FI" sz="1200"/>
              <a:pPr/>
              <a:t>41</a:t>
            </a:fld>
            <a:endParaRPr lang="fi-FI" altLang="fi-FI" sz="1200"/>
          </a:p>
        </p:txBody>
      </p:sp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905394AB-FE45-634A-845D-15420EAE5A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1027">
            <a:extLst>
              <a:ext uri="{FF2B5EF4-FFF2-40B4-BE49-F238E27FC236}">
                <a16:creationId xmlns:a16="http://schemas.microsoft.com/office/drawing/2014/main" id="{311485F4-EDE0-494F-A4EC-87AA62179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8918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BED3E076-97FD-2B40-A97E-1C4FEE4C7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331D23-CD00-DE40-8BA4-2735BCE6BEFA}" type="slidenum">
              <a:rPr lang="fi-FI" altLang="fi-FI" sz="1200"/>
              <a:pPr/>
              <a:t>42</a:t>
            </a:fld>
            <a:endParaRPr lang="fi-FI" altLang="fi-FI" sz="1200"/>
          </a:p>
        </p:txBody>
      </p:sp>
      <p:sp>
        <p:nvSpPr>
          <p:cNvPr id="50178" name="Rectangle 1026">
            <a:extLst>
              <a:ext uri="{FF2B5EF4-FFF2-40B4-BE49-F238E27FC236}">
                <a16:creationId xmlns:a16="http://schemas.microsoft.com/office/drawing/2014/main" id="{38930201-B83F-3A48-BBDD-C012962672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1027">
            <a:extLst>
              <a:ext uri="{FF2B5EF4-FFF2-40B4-BE49-F238E27FC236}">
                <a16:creationId xmlns:a16="http://schemas.microsoft.com/office/drawing/2014/main" id="{269E00FB-0B79-C247-B29D-675181E99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6972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380704C1-8DC8-B14C-8364-0EF268818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F22BB6E-D2B8-C548-8102-6330543D36C0}" type="slidenum">
              <a:rPr lang="fi-FI" altLang="fi-FI" sz="1200"/>
              <a:pPr/>
              <a:t>43</a:t>
            </a:fld>
            <a:endParaRPr lang="fi-FI" altLang="fi-FI" sz="1200"/>
          </a:p>
        </p:txBody>
      </p:sp>
      <p:sp>
        <p:nvSpPr>
          <p:cNvPr id="51202" name="Rectangle 1026">
            <a:extLst>
              <a:ext uri="{FF2B5EF4-FFF2-40B4-BE49-F238E27FC236}">
                <a16:creationId xmlns:a16="http://schemas.microsoft.com/office/drawing/2014/main" id="{B907D4FF-B3F6-A846-AB38-97D161699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1027">
            <a:extLst>
              <a:ext uri="{FF2B5EF4-FFF2-40B4-BE49-F238E27FC236}">
                <a16:creationId xmlns:a16="http://schemas.microsoft.com/office/drawing/2014/main" id="{2C4C17CE-F16D-BD45-A16A-7A75384DD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58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3121334F-5492-B74E-BC6C-537EEC2057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54E049-43EB-9E43-9914-CDB4BEE9963E}" type="slidenum">
              <a:rPr lang="fi-FI" altLang="fi-FI" sz="1200"/>
              <a:pPr/>
              <a:t>4</a:t>
            </a:fld>
            <a:endParaRPr lang="fi-FI" altLang="fi-FI" sz="120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8834380-ABD1-3941-BE9A-E1CB11EE8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BF04453-6FFC-C24F-9A80-D468EF600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39338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69D3DDE7-B4FF-5449-BCD0-614869670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A1B12B-D77D-4940-A4E8-94358BB8D29A}" type="slidenum">
              <a:rPr lang="fi-FI" altLang="fi-FI" sz="1200"/>
              <a:pPr/>
              <a:t>44</a:t>
            </a:fld>
            <a:endParaRPr lang="fi-FI" altLang="fi-FI" sz="1200"/>
          </a:p>
        </p:txBody>
      </p:sp>
      <p:sp>
        <p:nvSpPr>
          <p:cNvPr id="59394" name="Rectangle 1026">
            <a:extLst>
              <a:ext uri="{FF2B5EF4-FFF2-40B4-BE49-F238E27FC236}">
                <a16:creationId xmlns:a16="http://schemas.microsoft.com/office/drawing/2014/main" id="{96EEC3DC-D039-1947-B065-1C11202A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1027">
            <a:extLst>
              <a:ext uri="{FF2B5EF4-FFF2-40B4-BE49-F238E27FC236}">
                <a16:creationId xmlns:a16="http://schemas.microsoft.com/office/drawing/2014/main" id="{215106F2-1452-9243-8664-50CBB8312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2401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06DB902A-23B1-904A-8642-E8FC891DB7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28C1FF-6E8F-694F-BDF8-1C94A756E3EC}" type="slidenum">
              <a:rPr lang="fi-FI" altLang="fi-FI" sz="1200"/>
              <a:pPr/>
              <a:t>45</a:t>
            </a:fld>
            <a:endParaRPr lang="fi-FI" altLang="fi-FI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11360A30-9E82-5445-8242-929221A37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6F4BCFB-9275-E34C-8D9A-FE16B5902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4035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8172524C-4017-344F-ABE8-5ADB2F173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CE5760-E980-7546-AB3A-D72B384EA56A}" type="slidenum">
              <a:rPr lang="fi-FI" altLang="fi-FI" sz="1200"/>
              <a:pPr/>
              <a:t>46</a:t>
            </a:fld>
            <a:endParaRPr lang="fi-FI" altLang="fi-FI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19DE8EB7-A936-CA4C-B42D-7844C3D75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D706E29-CF7C-2D43-AE62-0B6293FC9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744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4C43F091-93DA-6D40-837D-9ED3DC47E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CBD486-E98B-CB47-A7BA-242654A890B6}" type="slidenum">
              <a:rPr lang="fi-FI" altLang="fi-FI" sz="1200"/>
              <a:pPr/>
              <a:t>47</a:t>
            </a:fld>
            <a:endParaRPr lang="fi-FI" altLang="fi-FI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9CE2D28-A6D2-8043-BA20-4DC913B53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FC45779-7B44-E444-BC9C-44FC1D1BC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28375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1D3799D2-38F3-4A49-BB34-EC75E98F5C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DA6854-A863-994C-9C9C-751CC33C51DE}" type="slidenum">
              <a:rPr lang="fi-FI" altLang="fi-FI" sz="1200"/>
              <a:pPr/>
              <a:t>48</a:t>
            </a:fld>
            <a:endParaRPr lang="fi-FI" altLang="fi-FI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0BAF8C1D-672C-484D-8CD2-E2DAEFA99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68CD4D1-68E8-1946-8D30-8F129B379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64074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900877FB-1B90-2243-B4F0-E75515B3CC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8400F1-6F90-FB4E-B737-FEE15DD2ADF6}" type="slidenum">
              <a:rPr lang="fi-FI" altLang="fi-FI" sz="1200"/>
              <a:pPr/>
              <a:t>49</a:t>
            </a:fld>
            <a:endParaRPr lang="fi-FI" altLang="fi-FI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D64EB294-2C55-E849-9159-9F4B2F10E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52BDEF4-CB82-E24E-B6C3-07260E863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96852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D34BB00C-CFE0-304D-9A54-D9839D6A76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0B4347-A6F3-FF46-A764-8E55E5630F67}" type="slidenum">
              <a:rPr lang="fi-FI" altLang="fi-FI" sz="1200"/>
              <a:pPr/>
              <a:t>50</a:t>
            </a:fld>
            <a:endParaRPr lang="fi-FI" altLang="fi-FI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CE080912-51EC-924E-8347-55BF753756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A18F5943-58BE-3742-8F03-1AD008537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05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F7FCDD67-1B00-2245-BE2C-E11D08E22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5886AE-1EFB-E543-8756-E837681C84D6}" type="slidenum">
              <a:rPr lang="fi-FI" altLang="fi-FI" sz="1200"/>
              <a:pPr/>
              <a:t>6</a:t>
            </a:fld>
            <a:endParaRPr lang="fi-FI" altLang="fi-FI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8A32A38-70CD-8D46-9682-E71D11761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56E77C0-B065-E948-8BBF-2411CAB41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4239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662AA023-6BE0-AF45-9692-A8F841642B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BFD2EE-2222-5F44-93B4-DE269189CD11}" type="slidenum">
              <a:rPr lang="fi-FI" altLang="fi-FI" sz="1200"/>
              <a:pPr/>
              <a:t>8</a:t>
            </a:fld>
            <a:endParaRPr lang="fi-FI" altLang="fi-FI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0F784C6-9461-6E46-8140-926CE81AD0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52E060A-CC91-E148-A695-258DCF6B5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94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1F3D5B00-4BFC-C644-8568-3C14DF2C6B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8E70D7-025A-B94D-8423-B1E1BA9A7D00}" type="slidenum">
              <a:rPr lang="fi-FI" altLang="fi-FI" sz="1200"/>
              <a:pPr/>
              <a:t>9</a:t>
            </a:fld>
            <a:endParaRPr lang="fi-FI" altLang="fi-FI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A356356-359D-EA48-BBEE-CC4BD1531F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58C148D-D00C-0249-A512-B85D7A9EA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403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CAB4D38E-2039-6643-96BE-CEED2687E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47739D-D11F-3745-80B0-4A5C32A79777}" type="slidenum">
              <a:rPr lang="fi-FI" altLang="fi-FI" sz="1200"/>
              <a:pPr/>
              <a:t>12</a:t>
            </a:fld>
            <a:endParaRPr lang="fi-FI" altLang="fi-FI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A9F2610A-17F0-B442-B2DB-C95E6B431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754B43C-B905-874E-A6E5-8977A7931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15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653C1ACB-5310-B349-A6B8-E08C5FD97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DBC073-2D7A-064F-AC94-CEE82F7ACE0F}" type="slidenum">
              <a:rPr lang="fi-FI" altLang="fi-FI" sz="1200"/>
              <a:pPr/>
              <a:t>13</a:t>
            </a:fld>
            <a:endParaRPr lang="fi-FI" altLang="fi-FI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7C01E1DC-6555-224D-9BB2-92ACE78A8B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225E199-9937-F94A-8C44-3403B94D7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84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9B7A57-67A6-134F-A89F-877791659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AAFA2C-2A97-014E-8D0B-B5395EA1C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20BE5F-17E9-844A-94A7-F3141D3A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11A-5185-3F4B-BA67-994D333B3B4E}" type="datetimeFigureOut">
              <a:rPr lang="fi-FI" smtClean="0"/>
              <a:t>1.2.2019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1386E5-D49A-E04D-9697-E95AD9BE6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20AF30-D2AC-4F47-8E75-16D72EAE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07DA-BE97-264B-862F-CEFAAFA331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50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E8047C-18B9-444E-8DAD-5393D20B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712DFA-8A27-2B46-87F3-BB14717B3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FB1179-5DBB-0A47-AD6B-CDE0BD19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11A-5185-3F4B-BA67-994D333B3B4E}" type="datetimeFigureOut">
              <a:rPr lang="fi-FI" smtClean="0"/>
              <a:t>1.2.2019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CF426D-042E-BD46-9442-EA171780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71260C-CBAD-9942-8DB0-D6D8479C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07DA-BE97-264B-862F-CEFAAFA331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80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9478B70-BE6F-2A45-913C-FC3D16B69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778495F-CADC-6547-A5DE-2C5298D55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B3E4EF-3AE3-4A46-8D94-075B89C9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11A-5185-3F4B-BA67-994D333B3B4E}" type="datetimeFigureOut">
              <a:rPr lang="fi-FI" smtClean="0"/>
              <a:t>1.2.2019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8B669C-EEF1-9344-8B70-9F162E6D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2A5567-7584-224D-923B-ED1D6F34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07DA-BE97-264B-862F-CEFAAFA331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95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FBDD85-FCB8-DD4D-BBDE-FE9EB2E7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825AA5-2597-1F47-A120-B323767BA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31AC7D-CE8E-0149-8B40-537D225D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11A-5185-3F4B-BA67-994D333B3B4E}" type="datetimeFigureOut">
              <a:rPr lang="fi-FI" smtClean="0"/>
              <a:t>1.2.2019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197FE3-30E4-824A-950E-2E27B1FBC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F266EC-43BF-4A46-93B5-DCBBD395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07DA-BE97-264B-862F-CEFAAFA331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90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1B1898-29D9-D845-A409-7AB4D9B3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623892-E046-AE4A-AE9A-F1DA2DA1F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E4376D-B0DD-0349-BD86-9B113BD21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11A-5185-3F4B-BA67-994D333B3B4E}" type="datetimeFigureOut">
              <a:rPr lang="fi-FI" smtClean="0"/>
              <a:t>1.2.2019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9A9A64-9B9B-5445-9CB7-95FE7799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920924-5BC2-F04E-82D3-23DCEF0C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07DA-BE97-264B-862F-CEFAAFA331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55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C33EB4-955D-E14F-9C17-BDD5A5D6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4A6144-43F9-5C43-A780-A93497A7F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B94526-3092-4449-8F48-D13306771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01279E-2232-5743-9EEE-312465A4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11A-5185-3F4B-BA67-994D333B3B4E}" type="datetimeFigureOut">
              <a:rPr lang="fi-FI" smtClean="0"/>
              <a:t>1.2.2019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5AC898-0647-F541-AAAC-9BE4A370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2A7AB1A-9E7C-DB41-8BE5-3CC979C6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07DA-BE97-264B-862F-CEFAAFA331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77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B3C717-5912-F842-A877-CCB020103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0AD9D1-54E4-6040-8CCB-F9B41722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19487F-3494-E145-A4C4-068D1428F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74BC26E-C4CA-5A47-B586-3D91BA016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DD56841-322C-6546-99E0-B43ADFC98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DD3F8C4-3793-6341-8533-DE362998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11A-5185-3F4B-BA67-994D333B3B4E}" type="datetimeFigureOut">
              <a:rPr lang="fi-FI" smtClean="0"/>
              <a:t>1.2.2019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636796A-797C-4D4A-AA1B-9542625F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378F2A-A03C-2E47-A163-3B89F143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07DA-BE97-264B-862F-CEFAAFA331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24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C56651-55F3-9C47-ADEE-F0F04820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0D801C2-46A0-D048-A15A-A6399E8C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11A-5185-3F4B-BA67-994D333B3B4E}" type="datetimeFigureOut">
              <a:rPr lang="fi-FI" smtClean="0"/>
              <a:t>1.2.2019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8710C2-8785-E947-80DA-002E0580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73DA1BD-C9CF-FE4E-AFD4-7A23E319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07DA-BE97-264B-862F-CEFAAFA331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04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D022DC-DD6F-624C-A5E6-95776768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11A-5185-3F4B-BA67-994D333B3B4E}" type="datetimeFigureOut">
              <a:rPr lang="fi-FI" smtClean="0"/>
              <a:t>1.2.2019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ED78C6F-5975-914C-AE54-C44171FB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2E78A1-398E-E74F-BA8F-F4612DA4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07DA-BE97-264B-862F-CEFAAFA331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47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6EB51F-D0D3-5E40-A3A7-D76D4EC8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A43E49-D3EE-FA45-8ED8-60EAC20E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859B74-82D5-D447-8218-281EE083C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3DF759-5354-8F4D-8D29-C499C61C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11A-5185-3F4B-BA67-994D333B3B4E}" type="datetimeFigureOut">
              <a:rPr lang="fi-FI" smtClean="0"/>
              <a:t>1.2.2019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3A40424-4D70-544E-AA84-E008A786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D0A56F9-3421-794A-B965-1F90A3F7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07DA-BE97-264B-862F-CEFAAFA331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25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0C9618-8026-6A4F-981D-A9460D46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361CAF0-6771-B54D-810F-E6422052D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13B6A0-6420-CF41-B589-43244E40F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07B9F9B-E926-F743-A440-0BFD77A5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11A-5185-3F4B-BA67-994D333B3B4E}" type="datetimeFigureOut">
              <a:rPr lang="fi-FI" smtClean="0"/>
              <a:t>1.2.2019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57E940B-5499-B84C-A9A5-82C90449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51AC20-D3C2-F849-8346-CEC59613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07DA-BE97-264B-862F-CEFAAFA331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22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DF33D11-A968-864A-AB14-881B30C1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4C9E84C-CB62-BB43-8DF5-0CC58BDE8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39AE5D-6689-0842-BA72-DA462C5AF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711A-5185-3F4B-BA67-994D333B3B4E}" type="datetimeFigureOut">
              <a:rPr lang="fi-FI" smtClean="0"/>
              <a:t>1.2.2019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5DEA2A-3584-FF4E-B9CA-29A030F7B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D4E94D-2C8A-B54A-ADD4-1A1370724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B07DA-BE97-264B-862F-CEFAAFA331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765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C6eQdeNOjU&amp;feature=relat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JAPx7_ra_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E2muDZksP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I_XU4gH3sk" TargetMode="External"/><Relationship Id="rId4" Type="http://schemas.openxmlformats.org/officeDocument/2006/relationships/hyperlink" Target="https://www.youtube.com/watch?v=DsyPhvrEzP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M531FqMvq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oKU94kxv-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TWBieDvZb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w6BpSDlk5E&amp;feature=relate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PEMZLJJ--s&amp;feature=relat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BeBjqKSGQ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F0lidudY7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Vw-xkhpqZ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Ak_7tTxZrk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dB0roPqg7Q&amp;feature=related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2b3OZ95jl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ptHpOSYQG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kcOpyM9cBg" TargetMode="External"/><Relationship Id="rId4" Type="http://schemas.openxmlformats.org/officeDocument/2006/relationships/hyperlink" Target="https://www.youtube.com/watch?v=p5favl2Qtx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0ibhUABCPU&amp;feature=related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youtube.com/watch?v=5XP5RP6OEJI&amp;feature=relate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2nMUwdh1Wk&amp;feature=related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PcnGrie__M&amp;feature=related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h1MGAlkqno&amp;feature=related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WhAfFqxWe8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youtube.com/watch?v=sVjyLbTItmw&amp;feature=related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q7ncjhSqtk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ZLjf_m6j0A" TargetMode="External"/><Relationship Id="rId5" Type="http://schemas.openxmlformats.org/officeDocument/2006/relationships/hyperlink" Target="https://www.youtube.com/watch?v=MXnLNdxLENk" TargetMode="Externa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X27EfCtX_E" TargetMode="External"/><Relationship Id="rId4" Type="http://schemas.openxmlformats.org/officeDocument/2006/relationships/hyperlink" Target="http://www.youtube.com/watch?v=Ju7jb1rkyK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5n7qfRNzS3s" TargetMode="External"/><Relationship Id="rId4" Type="http://schemas.openxmlformats.org/officeDocument/2006/relationships/hyperlink" Target="http://www.youtube.com/watch?v=npg11G8ZkAY&amp;feature=related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iS5FIDxBvE&amp;feature=related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EzEa_LUy84" TargetMode="External"/><Relationship Id="rId7" Type="http://schemas.openxmlformats.org/officeDocument/2006/relationships/hyperlink" Target="https://www.youtube.com/watch?v=UZvgmpiQCcI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kPPNd2uFxtg" TargetMode="External"/><Relationship Id="rId5" Type="http://schemas.openxmlformats.org/officeDocument/2006/relationships/hyperlink" Target="http://www.youtube.com/watch?v=T0_UG2UnM7o" TargetMode="External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3w4I-KElxQ&amp;feature=related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-W--M_VMIY" TargetMode="External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YQEqbYnebo&amp;feature=related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youtube.com/watch?v=WFj3n75AyZY&amp;feature=related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HJsCYScFOQ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ktwPGCR7Yw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youtube.com/watch?v=Vp2q7iFFhvc&amp;feature=related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XM-811Z4z0&amp;feature=related" TargetMode="External"/><Relationship Id="rId7" Type="http://schemas.openxmlformats.org/officeDocument/2006/relationships/hyperlink" Target="https://www.youtube.com/watch?v=xeRwBiu4wfQ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bhdVNvd7yKo&amp;feature=related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0sScz2qBzY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xwcm-Iiv7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GkOf64pJ5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rxUIqXMAW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XctarOxRz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E0021A7-C9D0-E643-86E9-613656C91E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/>
              <a:t>Klassismin aika 1750-1820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4024F27-09A9-AE49-A10C-57FE34E051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377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Otsikko 1">
            <a:extLst>
              <a:ext uri="{FF2B5EF4-FFF2-40B4-BE49-F238E27FC236}">
                <a16:creationId xmlns:a16="http://schemas.microsoft.com/office/drawing/2014/main" id="{AAFD7201-FC33-C84B-AF34-C2294515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Orkesterin vakiokokoonpano</a:t>
            </a:r>
          </a:p>
        </p:txBody>
      </p:sp>
      <p:sp>
        <p:nvSpPr>
          <p:cNvPr id="51202" name="Sisällön paikkamerkki 2">
            <a:extLst>
              <a:ext uri="{FF2B5EF4-FFF2-40B4-BE49-F238E27FC236}">
                <a16:creationId xmlns:a16="http://schemas.microsoft.com/office/drawing/2014/main" id="{7D3734FD-7952-0A41-ACB4-5C9082B6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/>
              <a:t>1. ja 2. viulut, alttoviulut, sellot ja kontrabassot</a:t>
            </a:r>
          </a:p>
          <a:p>
            <a:r>
              <a:rPr lang="fi-FI" altLang="fi-FI"/>
              <a:t>Puupuhaltimet: Huilut, oboet, klarinetit, fagotit</a:t>
            </a:r>
          </a:p>
          <a:p>
            <a:r>
              <a:rPr lang="fi-FI" altLang="fi-FI"/>
              <a:t>Vaskipuhaltimet: Trumpetit, käyrätorvet, pasuunat, tuuba</a:t>
            </a:r>
          </a:p>
          <a:p>
            <a:r>
              <a:rPr lang="fi-FI" altLang="fi-FI"/>
              <a:t>Patarummut, lyömäsoittimet</a:t>
            </a:r>
          </a:p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4986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Otsikko 1">
            <a:extLst>
              <a:ext uri="{FF2B5EF4-FFF2-40B4-BE49-F238E27FC236}">
                <a16:creationId xmlns:a16="http://schemas.microsoft.com/office/drawing/2014/main" id="{EF2BF89F-7BE2-7D4C-9A1B-7F823CD1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Orkesterin istumajärjestys</a:t>
            </a:r>
          </a:p>
        </p:txBody>
      </p:sp>
      <p:pic>
        <p:nvPicPr>
          <p:cNvPr id="52226" name="Sisällön paikkamerkki 3">
            <a:extLst>
              <a:ext uri="{FF2B5EF4-FFF2-40B4-BE49-F238E27FC236}">
                <a16:creationId xmlns:a16="http://schemas.microsoft.com/office/drawing/2014/main" id="{A2BA8163-3127-6D47-9778-527163D87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b="38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028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122AB53C-327F-B94B-8B3C-97B3D6038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Wolfgang Amadeus Mozart 1756-1791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013B5DF5-C5D3-C94E-A588-7FBF7EC3A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synt. Salzburgissa Leopold Mozartin, merkittävän viulistin ja säveltäjän perheeseen</a:t>
            </a:r>
          </a:p>
          <a:p>
            <a:pPr eaLnBrk="1" hangingPunct="1"/>
            <a:r>
              <a:rPr lang="fi-FI" altLang="fi-FI"/>
              <a:t>sai isältään pianon-, viulun- ja sävellyksen opetusta jo varhaislapsuudessaan</a:t>
            </a:r>
          </a:p>
          <a:p>
            <a:pPr eaLnBrk="1" hangingPunct="1"/>
            <a:r>
              <a:rPr lang="fi-FI" altLang="fi-FI"/>
              <a:t>teki esiintymismatkoja sisarensa kanssa koko lapsuutensa ajan</a:t>
            </a:r>
          </a:p>
          <a:p>
            <a:pPr eaLnBrk="1" hangingPunct="1"/>
            <a:r>
              <a:rPr lang="fi-FI" altLang="fi-FI"/>
              <a:t>omaksui jo nuorena eri musiikkityylit ympäri Eurooppaa</a:t>
            </a:r>
          </a:p>
        </p:txBody>
      </p:sp>
      <p:pic>
        <p:nvPicPr>
          <p:cNvPr id="55299" name="Picture 5" descr="95px-Mozart_at_Melk09">
            <a:extLst>
              <a:ext uri="{FF2B5EF4-FFF2-40B4-BE49-F238E27FC236}">
                <a16:creationId xmlns:a16="http://schemas.microsoft.com/office/drawing/2014/main" id="{1743D5C6-248F-4A43-B7BB-B2A9FD60D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5181600"/>
            <a:ext cx="1327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0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9FF256DE-08DE-B845-A22E-091A5D621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W.A. Mozartin ura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1E47F66B-6B0F-8340-BDCA-77539342D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/>
              <a:t>1770-luvulla Salzburgin ruhtinaspiispan palveluksessa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1781 Wieniin vapaaksi taiteilijaksi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1787 virka hovista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1780-luvulla Mozartin mestariteokset Wienissä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1791 kuolee sairauteen kesken sävellystyön</a:t>
            </a:r>
          </a:p>
        </p:txBody>
      </p:sp>
      <p:pic>
        <p:nvPicPr>
          <p:cNvPr id="57347" name="Picture 4" descr="250px-Wolfgang-amadeus-mozart_1">
            <a:extLst>
              <a:ext uri="{FF2B5EF4-FFF2-40B4-BE49-F238E27FC236}">
                <a16:creationId xmlns:a16="http://schemas.microsoft.com/office/drawing/2014/main" id="{148559CF-B7A2-DA4F-A390-9FB54BD43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42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13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90B5D022-55BB-ED41-A3A9-F2166B495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Mozartin tuotanto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12391A2F-0225-6242-BA6E-263C8FBC2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yli 600 sävellystä</a:t>
            </a:r>
          </a:p>
          <a:p>
            <a:pPr eaLnBrk="1" hangingPunct="1"/>
            <a:r>
              <a:rPr lang="fi-FI" altLang="fi-FI" dirty="0"/>
              <a:t>Sinfonioita, pianokonserttoja, viulu-, huilu-, klarinetti-, oboe- ja käyrätorvikonserttoja</a:t>
            </a:r>
          </a:p>
          <a:p>
            <a:pPr eaLnBrk="1" hangingPunct="1"/>
            <a:r>
              <a:rPr lang="fi-FI" altLang="fi-FI" dirty="0"/>
              <a:t>Jousikvartettoja ja sonaatteja eri soittimille</a:t>
            </a:r>
          </a:p>
          <a:p>
            <a:pPr eaLnBrk="1" hangingPunct="1"/>
            <a:r>
              <a:rPr lang="fi-FI" altLang="fi-FI" dirty="0"/>
              <a:t>Oopperoita (Mozart merkittävimpiä oopperasäveltäjiä)</a:t>
            </a:r>
          </a:p>
          <a:p>
            <a:pPr eaLnBrk="1" hangingPunct="1"/>
            <a:r>
              <a:rPr lang="fi-FI" altLang="fi-FI" dirty="0"/>
              <a:t>Kirkkomusiikkia: Messuja (mm. Requiem) ym.</a:t>
            </a:r>
          </a:p>
          <a:p>
            <a:pPr eaLnBrk="1" hangingPunct="1"/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672932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FC5DB615-A6DF-3147-81F2-BAA000A5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Mozart: Sinfoniat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63B93D9B-93CC-2947-B534-102657DBB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sävelsi 1. sinfoniansa 8-vuotiaana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Sinfonia </a:t>
            </a:r>
            <a:r>
              <a:rPr lang="fi-FI" altLang="fi-FI" dirty="0" err="1"/>
              <a:t>nr.</a:t>
            </a:r>
            <a:r>
              <a:rPr lang="fi-FI" altLang="fi-FI" dirty="0"/>
              <a:t> 1 Es-duuri (1765), 1. osa Allegro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kolme viimeistä sinfoniaa kesällä 1788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Sinfonia </a:t>
            </a:r>
            <a:r>
              <a:rPr lang="fi-FI" altLang="fi-FI" dirty="0" err="1"/>
              <a:t>nr.</a:t>
            </a:r>
            <a:r>
              <a:rPr lang="fi-FI" altLang="fi-FI" dirty="0"/>
              <a:t> 40 G-molli (1788), 1. osa </a:t>
            </a:r>
            <a:r>
              <a:rPr lang="fi-FI" altLang="fi-FI" dirty="0" err="1"/>
              <a:t>molto</a:t>
            </a:r>
            <a:r>
              <a:rPr lang="fi-FI" altLang="fi-FI" dirty="0"/>
              <a:t> allegro</a:t>
            </a:r>
          </a:p>
        </p:txBody>
      </p:sp>
      <p:sp>
        <p:nvSpPr>
          <p:cNvPr id="69635" name="AutoShape 8">
            <a:hlinkClick r:id="rId3" highlightClick="1"/>
            <a:extLst>
              <a:ext uri="{FF2B5EF4-FFF2-40B4-BE49-F238E27FC236}">
                <a16:creationId xmlns:a16="http://schemas.microsoft.com/office/drawing/2014/main" id="{48F071F2-DE63-754B-8599-D38865B5C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3716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3" name="Toimintopainike: Filmi 2">
            <a:hlinkClick r:id="rId4" highlightClick="1"/>
            <a:extLst>
              <a:ext uri="{FF2B5EF4-FFF2-40B4-BE49-F238E27FC236}">
                <a16:creationId xmlns:a16="http://schemas.microsoft.com/office/drawing/2014/main" id="{7A20A6B3-1AED-734B-BB94-84514B530553}"/>
              </a:ext>
            </a:extLst>
          </p:cNvPr>
          <p:cNvSpPr/>
          <p:nvPr/>
        </p:nvSpPr>
        <p:spPr>
          <a:xfrm>
            <a:off x="9818180" y="498507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31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645BC9EA-2EC1-674F-9E62-784B77DF0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Mozart: kirkkomusiikki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9DB35AFB-6A7B-D14F-9E9C-56DFA64B4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C-mollimessu (1783), 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osa </a:t>
            </a:r>
            <a:r>
              <a:rPr lang="fi-FI" altLang="fi-FI" dirty="0" err="1"/>
              <a:t>Laudamus</a:t>
            </a:r>
            <a:r>
              <a:rPr lang="fi-FI" altLang="fi-FI" dirty="0"/>
              <a:t> te (mezzo-sopraanosoolo)</a:t>
            </a:r>
          </a:p>
          <a:p>
            <a:pPr eaLnBrk="1" hangingPunct="1">
              <a:buFontTx/>
              <a:buNone/>
            </a:pPr>
            <a:endParaRPr lang="fi-FI" altLang="fi-FI" dirty="0"/>
          </a:p>
          <a:p>
            <a:pPr eaLnBrk="1" hangingPunct="1"/>
            <a:r>
              <a:rPr lang="fi-FI" altLang="fi-FI" dirty="0"/>
              <a:t>Sielunmessu, Requiem (1791)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osa 1. Requiem </a:t>
            </a:r>
            <a:r>
              <a:rPr lang="fi-FI" altLang="fi-FI" dirty="0" err="1"/>
              <a:t>aeternam</a:t>
            </a:r>
            <a:r>
              <a:rPr lang="fi-FI" altLang="fi-FI" dirty="0"/>
              <a:t>, 5. </a:t>
            </a:r>
            <a:r>
              <a:rPr lang="fi-FI" altLang="fi-FI" dirty="0" err="1"/>
              <a:t>Confutatis</a:t>
            </a:r>
            <a:r>
              <a:rPr lang="fi-FI" altLang="fi-FI" dirty="0"/>
              <a:t> </a:t>
            </a:r>
            <a:r>
              <a:rPr lang="fi-FI" altLang="fi-FI" dirty="0" err="1"/>
              <a:t>maledictis</a:t>
            </a:r>
            <a:r>
              <a:rPr lang="fi-FI" altLang="fi-FI" dirty="0"/>
              <a:t>, 6. </a:t>
            </a:r>
            <a:r>
              <a:rPr lang="fi-FI" altLang="fi-FI" dirty="0" err="1"/>
              <a:t>Lacrimosa</a:t>
            </a:r>
            <a:endParaRPr lang="fi-FI" altLang="fi-FI" dirty="0"/>
          </a:p>
          <a:p>
            <a:pPr eaLnBrk="1" hangingPunct="1">
              <a:buFontTx/>
              <a:buNone/>
            </a:pPr>
            <a:r>
              <a:rPr lang="fi-FI" altLang="fi-FI" dirty="0"/>
              <a:t>-jäi kesken, täydennettiin valmiiksi</a:t>
            </a:r>
          </a:p>
        </p:txBody>
      </p:sp>
      <p:sp>
        <p:nvSpPr>
          <p:cNvPr id="71684" name="AutoShape 9">
            <a:hlinkClick r:id="rId3" highlightClick="1"/>
            <a:extLst>
              <a:ext uri="{FF2B5EF4-FFF2-40B4-BE49-F238E27FC236}">
                <a16:creationId xmlns:a16="http://schemas.microsoft.com/office/drawing/2014/main" id="{D98D7DBC-39BE-D445-8642-AC54A46AC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4" y="5815014"/>
            <a:ext cx="1042987" cy="1042987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2" name="Toimintopainike: Filmi 1">
            <a:hlinkClick r:id="rId4" highlightClick="1"/>
            <a:extLst>
              <a:ext uri="{FF2B5EF4-FFF2-40B4-BE49-F238E27FC236}">
                <a16:creationId xmlns:a16="http://schemas.microsoft.com/office/drawing/2014/main" id="{E57FBEB8-BD1E-7D47-B128-3A12BAF6A18F}"/>
              </a:ext>
            </a:extLst>
          </p:cNvPr>
          <p:cNvSpPr/>
          <p:nvPr/>
        </p:nvSpPr>
        <p:spPr bwMode="auto">
          <a:xfrm>
            <a:off x="9625014" y="4365625"/>
            <a:ext cx="1042987" cy="10414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Toimintopainike: Filmi 2">
            <a:hlinkClick r:id="rId5" highlightClick="1"/>
            <a:extLst>
              <a:ext uri="{FF2B5EF4-FFF2-40B4-BE49-F238E27FC236}">
                <a16:creationId xmlns:a16="http://schemas.microsoft.com/office/drawing/2014/main" id="{E9EBCDCC-C49B-924D-BB1D-FA9E4F9F1890}"/>
              </a:ext>
            </a:extLst>
          </p:cNvPr>
          <p:cNvSpPr/>
          <p:nvPr/>
        </p:nvSpPr>
        <p:spPr>
          <a:xfrm>
            <a:off x="9104243" y="169068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330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9B056E67-8523-0E48-A65D-8E44C1513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Mozartin oopperat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2AD3A947-31F7-A645-8F88-783DA354A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ensimmäinen merkittävä saksankielinen ooppera Ryöstö </a:t>
            </a:r>
            <a:r>
              <a:rPr lang="fi-FI" altLang="fi-FI" dirty="0" err="1"/>
              <a:t>Seraljista</a:t>
            </a:r>
            <a:r>
              <a:rPr lang="fi-FI" altLang="fi-FI" dirty="0"/>
              <a:t>  Wienissä v. 1782</a:t>
            </a:r>
          </a:p>
          <a:p>
            <a:pPr eaLnBrk="1" hangingPunct="1"/>
            <a:r>
              <a:rPr lang="fi-FI" altLang="fi-FI" dirty="0"/>
              <a:t>Resitatiivien sijaan repliikit puhuttiin</a:t>
            </a:r>
          </a:p>
          <a:p>
            <a:pPr eaLnBrk="1" hangingPunct="1"/>
            <a:r>
              <a:rPr lang="fi-FI" altLang="fi-FI" dirty="0"/>
              <a:t>Keisari Joosef II:n tilausteos</a:t>
            </a:r>
          </a:p>
          <a:p>
            <a:pPr eaLnBrk="1" hangingPunct="1"/>
            <a:r>
              <a:rPr lang="fi-FI" altLang="fi-FI" dirty="0"/>
              <a:t>auttoi Mozartin maineeseen</a:t>
            </a:r>
          </a:p>
          <a:p>
            <a:pPr eaLnBrk="1" hangingPunct="1"/>
            <a:r>
              <a:rPr lang="fi-FI" altLang="fi-FI" dirty="0"/>
              <a:t>esim. </a:t>
            </a:r>
            <a:r>
              <a:rPr lang="fi-FI" altLang="fi-FI" dirty="0" err="1"/>
              <a:t>Osminin</a:t>
            </a:r>
            <a:r>
              <a:rPr lang="fi-FI" altLang="fi-FI" dirty="0"/>
              <a:t> aaria </a:t>
            </a:r>
            <a:r>
              <a:rPr lang="ja-JP" altLang="fi-FI"/>
              <a:t>”</a:t>
            </a:r>
            <a:r>
              <a:rPr lang="fi-FI" altLang="ja-JP" dirty="0"/>
              <a:t>Ha, </a:t>
            </a:r>
            <a:r>
              <a:rPr lang="fi-FI" altLang="ja-JP" dirty="0" err="1"/>
              <a:t>wie</a:t>
            </a:r>
            <a:r>
              <a:rPr lang="fi-FI" altLang="ja-JP" dirty="0"/>
              <a:t> </a:t>
            </a:r>
            <a:r>
              <a:rPr lang="fi-FI" altLang="ja-JP" dirty="0" err="1"/>
              <a:t>will</a:t>
            </a:r>
            <a:r>
              <a:rPr lang="fi-FI" altLang="ja-JP" dirty="0"/>
              <a:t> </a:t>
            </a:r>
            <a:r>
              <a:rPr lang="fi-FI" altLang="ja-JP" dirty="0" err="1"/>
              <a:t>ich</a:t>
            </a:r>
            <a:r>
              <a:rPr lang="fi-FI" altLang="ja-JP" dirty="0"/>
              <a:t> </a:t>
            </a:r>
            <a:r>
              <a:rPr lang="fi-FI" altLang="ja-JP" dirty="0" err="1"/>
              <a:t>triumphieren</a:t>
            </a:r>
            <a:r>
              <a:rPr lang="fi-FI" altLang="ja-JP" dirty="0"/>
              <a:t>!</a:t>
            </a:r>
            <a:r>
              <a:rPr lang="ja-JP" altLang="fi-FI"/>
              <a:t>”</a:t>
            </a:r>
            <a:endParaRPr lang="fi-FI" altLang="fi-FI" dirty="0"/>
          </a:p>
        </p:txBody>
      </p:sp>
      <p:sp>
        <p:nvSpPr>
          <p:cNvPr id="79875" name="AutoShape 4">
            <a:hlinkClick r:id="rId3" highlightClick="1"/>
            <a:extLst>
              <a:ext uri="{FF2B5EF4-FFF2-40B4-BE49-F238E27FC236}">
                <a16:creationId xmlns:a16="http://schemas.microsoft.com/office/drawing/2014/main" id="{B80EF14C-0EC9-3C4D-951A-5F8E49054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5626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56522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04A1CAAB-0A33-2645-9458-9FBD75B16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Mozartin oopperat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5143BEB9-807F-6641-A79C-7B2E704B2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yhteistyö libretisti Lorenzo da Ponten kanssa Wienissä</a:t>
            </a:r>
          </a:p>
          <a:p>
            <a:pPr eaLnBrk="1" hangingPunct="1">
              <a:buFontTx/>
              <a:buNone/>
            </a:pPr>
            <a:r>
              <a:rPr lang="fi-FI" altLang="fi-FI"/>
              <a:t>-Figaron häät (1786)</a:t>
            </a:r>
          </a:p>
          <a:p>
            <a:pPr eaLnBrk="1" hangingPunct="1">
              <a:buFontTx/>
              <a:buNone/>
            </a:pPr>
            <a:r>
              <a:rPr lang="fi-FI" altLang="fi-FI"/>
              <a:t>-Don Giovanni (1787)</a:t>
            </a:r>
          </a:p>
          <a:p>
            <a:pPr eaLnBrk="1" hangingPunct="1">
              <a:buFontTx/>
              <a:buNone/>
            </a:pPr>
            <a:r>
              <a:rPr lang="fi-FI" altLang="fi-FI"/>
              <a:t>-Cosi fan tutte (1790)</a:t>
            </a:r>
          </a:p>
          <a:p>
            <a:pPr eaLnBrk="1" hangingPunct="1"/>
            <a:endParaRPr lang="fi-FI" altLang="fi-FI"/>
          </a:p>
        </p:txBody>
      </p:sp>
      <p:pic>
        <p:nvPicPr>
          <p:cNvPr id="81923" name="Picture 4" descr="200px-Nozze_di_Figaro_Scene_19th_century">
            <a:extLst>
              <a:ext uri="{FF2B5EF4-FFF2-40B4-BE49-F238E27FC236}">
                <a16:creationId xmlns:a16="http://schemas.microsoft.com/office/drawing/2014/main" id="{FAFA9A9F-08CF-2148-8D24-31CF46A2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590800"/>
            <a:ext cx="32289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697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109E4DE5-7306-5146-B45E-AC5713CD9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Mozartin oopperat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B664C40D-03A2-CA49-A197-13DFC05A3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Figaron häät (1786)</a:t>
            </a:r>
          </a:p>
          <a:p>
            <a:pPr eaLnBrk="1" hangingPunct="1">
              <a:buFontTx/>
              <a:buNone/>
            </a:pPr>
            <a:r>
              <a:rPr lang="fi-FI" altLang="fi-FI"/>
              <a:t>-nelinäytöksinen nerokas buffa-ooppera</a:t>
            </a:r>
          </a:p>
          <a:p>
            <a:pPr eaLnBrk="1" hangingPunct="1">
              <a:buFontTx/>
              <a:buNone/>
            </a:pPr>
            <a:r>
              <a:rPr lang="fi-FI" altLang="fi-FI"/>
              <a:t>-Beaumarchais</a:t>
            </a:r>
            <a:r>
              <a:rPr lang="ja-JP" altLang="fi-FI"/>
              <a:t>’</a:t>
            </a:r>
            <a:r>
              <a:rPr lang="fi-FI" altLang="ja-JP"/>
              <a:t>n kielletty näytelmä pohjana</a:t>
            </a:r>
          </a:p>
          <a:p>
            <a:pPr eaLnBrk="1" hangingPunct="1">
              <a:buFontTx/>
              <a:buNone/>
            </a:pPr>
            <a:r>
              <a:rPr lang="fi-FI" altLang="fi-FI"/>
              <a:t>-esim. Alkusoitto</a:t>
            </a:r>
          </a:p>
          <a:p>
            <a:pPr eaLnBrk="1" hangingPunct="1">
              <a:buFontTx/>
              <a:buNone/>
            </a:pPr>
            <a:r>
              <a:rPr lang="fi-FI" altLang="fi-FI"/>
              <a:t>-esim. Kreivittären aaria Dove sono i bei momenti (3. näytös)</a:t>
            </a:r>
          </a:p>
        </p:txBody>
      </p:sp>
      <p:sp>
        <p:nvSpPr>
          <p:cNvPr id="83971" name="AutoShape 7">
            <a:hlinkClick r:id="rId3" highlightClick="1"/>
            <a:extLst>
              <a:ext uri="{FF2B5EF4-FFF2-40B4-BE49-F238E27FC236}">
                <a16:creationId xmlns:a16="http://schemas.microsoft.com/office/drawing/2014/main" id="{9D0811C0-E5CA-9345-A3B0-C3DD111DC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644" y="2958306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2" name="Toimintopainike: Filmi 1">
            <a:hlinkClick r:id="rId4" highlightClick="1"/>
            <a:extLst>
              <a:ext uri="{FF2B5EF4-FFF2-40B4-BE49-F238E27FC236}">
                <a16:creationId xmlns:a16="http://schemas.microsoft.com/office/drawing/2014/main" id="{FDA50933-CA07-9045-A4EB-61ABF578BB46}"/>
              </a:ext>
            </a:extLst>
          </p:cNvPr>
          <p:cNvSpPr/>
          <p:nvPr/>
        </p:nvSpPr>
        <p:spPr>
          <a:xfrm>
            <a:off x="10018644" y="542676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72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8D1D876-21F1-BB43-885C-4E6944ED1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1700-l. loppupuolen Eurooppa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95C96DB7-030F-F243-BEC5-C2771F0F3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7B3741B5-B886-3849-9066-FF533D5A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547814"/>
            <a:ext cx="6342063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31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C7A6BEE5-2185-934E-B9C5-6599C5F4C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Mozartin oopperat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E8ACD904-BED3-954F-8056-878FAA668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Don Giovanni (1787)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-kantaesitys Prahassa</a:t>
            </a:r>
          </a:p>
          <a:p>
            <a:pPr eaLnBrk="1" hangingPunct="1">
              <a:buFontTx/>
              <a:buNone/>
            </a:pPr>
            <a:endParaRPr lang="fi-FI" altLang="fi-FI" dirty="0"/>
          </a:p>
          <a:p>
            <a:pPr eaLnBrk="1" hangingPunct="1">
              <a:buFontTx/>
              <a:buNone/>
            </a:pPr>
            <a:r>
              <a:rPr lang="fi-FI" altLang="fi-FI" dirty="0"/>
              <a:t>-Mozart yhdisti teoksessa vakavia ja kevyitä aiheita ylivertaisella tavalla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-romantikoille Mozartin suurin ooppera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-esim. Don Giovannin ja </a:t>
            </a:r>
            <a:r>
              <a:rPr lang="fi-FI" altLang="fi-FI" dirty="0" err="1"/>
              <a:t>Zerlinan</a:t>
            </a:r>
            <a:r>
              <a:rPr lang="fi-FI" altLang="fi-FI" dirty="0"/>
              <a:t> duetto: La ci </a:t>
            </a:r>
            <a:r>
              <a:rPr lang="fi-FI" altLang="fi-FI" dirty="0" err="1"/>
              <a:t>darem</a:t>
            </a:r>
            <a:r>
              <a:rPr lang="fi-FI" altLang="fi-FI" dirty="0"/>
              <a:t> la </a:t>
            </a:r>
            <a:r>
              <a:rPr lang="fi-FI" altLang="fi-FI" dirty="0" err="1"/>
              <a:t>mano</a:t>
            </a:r>
            <a:r>
              <a:rPr lang="fi-FI" altLang="fi-FI" dirty="0"/>
              <a:t>  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-2. näytöksen loppu: Kivinen vieras saapuu illalliselle</a:t>
            </a:r>
          </a:p>
        </p:txBody>
      </p:sp>
      <p:sp>
        <p:nvSpPr>
          <p:cNvPr id="86019" name="AutoShape 4">
            <a:hlinkClick r:id="rId3" highlightClick="1"/>
            <a:extLst>
              <a:ext uri="{FF2B5EF4-FFF2-40B4-BE49-F238E27FC236}">
                <a16:creationId xmlns:a16="http://schemas.microsoft.com/office/drawing/2014/main" id="{9E4BE72D-9B2C-1C47-8DD3-E3CB22D25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05" y="4001294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86020" name="AutoShape 5">
            <a:hlinkClick r:id="rId4" highlightClick="1"/>
            <a:extLst>
              <a:ext uri="{FF2B5EF4-FFF2-40B4-BE49-F238E27FC236}">
                <a16:creationId xmlns:a16="http://schemas.microsoft.com/office/drawing/2014/main" id="{055481A3-05F1-2E41-9A79-648BC2249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4669" y="5449888"/>
            <a:ext cx="1042988" cy="1042987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19249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B07DFC6E-7EA2-A44D-BD40-FA0D1467D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Mozartin oopperat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824C94DF-1A3B-E048-8E10-71CCC24F6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Taikahuilu (1791)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-saksankielinen satu-ooppera Wienin esikaupunkiyleisölle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-Mozartin rakastetuin ooppera. Esitetään monilla eri kielillä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-hyvä teos tutustua oopperan maailmaan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-esim. Yön kuningattaren aaria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-esim. </a:t>
            </a:r>
            <a:r>
              <a:rPr lang="fi-FI" altLang="fi-FI" dirty="0" err="1"/>
              <a:t>Papageno</a:t>
            </a:r>
            <a:r>
              <a:rPr lang="fi-FI" altLang="fi-FI" dirty="0"/>
              <a:t> ja </a:t>
            </a:r>
            <a:r>
              <a:rPr lang="fi-FI" altLang="fi-FI" dirty="0" err="1"/>
              <a:t>Papagena</a:t>
            </a:r>
            <a:r>
              <a:rPr lang="fi-FI" altLang="fi-FI" dirty="0"/>
              <a:t> (duetto)</a:t>
            </a:r>
          </a:p>
        </p:txBody>
      </p:sp>
      <p:sp>
        <p:nvSpPr>
          <p:cNvPr id="2" name="Toimintopainike: Filmi 1">
            <a:hlinkClick r:id="rId3" highlightClick="1"/>
            <a:extLst>
              <a:ext uri="{FF2B5EF4-FFF2-40B4-BE49-F238E27FC236}">
                <a16:creationId xmlns:a16="http://schemas.microsoft.com/office/drawing/2014/main" id="{0D2928B6-BEA7-DF48-8F72-53CD4419B2DA}"/>
              </a:ext>
            </a:extLst>
          </p:cNvPr>
          <p:cNvSpPr/>
          <p:nvPr/>
        </p:nvSpPr>
        <p:spPr>
          <a:xfrm>
            <a:off x="9284780" y="370290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oimintopainike: Filmi 2">
            <a:hlinkClick r:id="rId4" highlightClick="1"/>
            <a:extLst>
              <a:ext uri="{FF2B5EF4-FFF2-40B4-BE49-F238E27FC236}">
                <a16:creationId xmlns:a16="http://schemas.microsoft.com/office/drawing/2014/main" id="{FF92A834-C776-CF42-9287-41F40C5F03D2}"/>
              </a:ext>
            </a:extLst>
          </p:cNvPr>
          <p:cNvSpPr/>
          <p:nvPr/>
        </p:nvSpPr>
        <p:spPr>
          <a:xfrm>
            <a:off x="9284780" y="5415076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028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63CCC530-E5D2-744F-ABA0-CF4471056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Ludvig van Beethoven </a:t>
            </a:r>
            <a:br>
              <a:rPr lang="fi-FI" altLang="fi-FI"/>
            </a:br>
            <a:r>
              <a:rPr lang="fi-FI" altLang="fi-FI"/>
              <a:t>(1770-1827)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1DB674BD-147B-744C-B2B1-061A7205E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syntyi Bonnissa, onneton lapsuus</a:t>
            </a:r>
          </a:p>
          <a:p>
            <a:pPr eaLnBrk="1" hangingPunct="1"/>
            <a:r>
              <a:rPr lang="fi-FI" altLang="fi-FI" dirty="0"/>
              <a:t>kuoli Wienissä, jossa asui vuodesta 1792 lähtien</a:t>
            </a:r>
          </a:p>
          <a:p>
            <a:pPr eaLnBrk="1" hangingPunct="1"/>
            <a:r>
              <a:rPr lang="fi-FI" altLang="fi-FI" dirty="0"/>
              <a:t> jo 12-14-vuotiaana Bonnin hovin cembalistina ja urkurina</a:t>
            </a:r>
          </a:p>
          <a:p>
            <a:pPr eaLnBrk="1" hangingPunct="1"/>
            <a:r>
              <a:rPr lang="fi-FI" altLang="fi-FI" dirty="0"/>
              <a:t> ensimmäiset sävellykset 11-v.</a:t>
            </a:r>
          </a:p>
          <a:p>
            <a:r>
              <a:rPr lang="fi-FI" altLang="fi-FI" dirty="0"/>
              <a:t>Haydnin oppilas Wienissä, kehittyi kuuluisaksi pianistiksi</a:t>
            </a:r>
          </a:p>
          <a:p>
            <a:r>
              <a:rPr lang="fi-FI" altLang="fi-FI" dirty="0"/>
              <a:t>kuulon heikkeneminen lopetti esiintymiset</a:t>
            </a:r>
          </a:p>
          <a:p>
            <a:r>
              <a:rPr lang="fi-FI" altLang="fi-FI" dirty="0"/>
              <a:t>eli aatelisten sävellystilauksilla</a:t>
            </a:r>
          </a:p>
          <a:p>
            <a:endParaRPr lang="fi-FI" altLang="fi-FI" dirty="0"/>
          </a:p>
        </p:txBody>
      </p:sp>
      <p:pic>
        <p:nvPicPr>
          <p:cNvPr id="90115" name="Picture 5" descr="250px-Thirteen-year-old_Beethoven">
            <a:extLst>
              <a:ext uri="{FF2B5EF4-FFF2-40B4-BE49-F238E27FC236}">
                <a16:creationId xmlns:a16="http://schemas.microsoft.com/office/drawing/2014/main" id="{BCECDF58-8245-474A-BC17-24440897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5" y="-3175"/>
            <a:ext cx="1428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6" descr="170px-Beethoven_house_of_birth_Bonn_2008">
            <a:extLst>
              <a:ext uri="{FF2B5EF4-FFF2-40B4-BE49-F238E27FC236}">
                <a16:creationId xmlns:a16="http://schemas.microsoft.com/office/drawing/2014/main" id="{E178B39E-0B85-104B-B690-D1543C12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749" y="0"/>
            <a:ext cx="15890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50px-Beethoven_nuori">
            <a:extLst>
              <a:ext uri="{FF2B5EF4-FFF2-40B4-BE49-F238E27FC236}">
                <a16:creationId xmlns:a16="http://schemas.microsoft.com/office/drawing/2014/main" id="{E7C9AA05-CDDF-EA44-B062-515981882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50" y="4652963"/>
            <a:ext cx="1250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679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4F7BFB71-E37E-4249-8DBC-EABBD320B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Beethovenin vaiheita ja teoksia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C3F0BC72-3D03-1849-9E61-F12B64FCD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vuoden 1803 jälkeen omistautui täysin säveltämiselle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Sinfonioita, Ooppera </a:t>
            </a:r>
            <a:r>
              <a:rPr lang="fi-FI" altLang="fi-FI" dirty="0" err="1"/>
              <a:t>Fidelio</a:t>
            </a:r>
            <a:r>
              <a:rPr lang="fi-FI" altLang="fi-FI" dirty="0"/>
              <a:t>, konserttoja ja sonaatteja, jousikvartettoja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1814 jälkeen täysin kuuro</a:t>
            </a:r>
          </a:p>
          <a:p>
            <a:r>
              <a:rPr lang="fi-FI" altLang="fi-FI" dirty="0"/>
              <a:t>1824 9. sinfonian kantaesitys</a:t>
            </a:r>
          </a:p>
          <a:p>
            <a:r>
              <a:rPr lang="fi-FI" altLang="fi-FI" dirty="0"/>
              <a:t>1825-26 viimeiset teokset</a:t>
            </a:r>
          </a:p>
          <a:p>
            <a:r>
              <a:rPr lang="fi-FI" altLang="fi-FI" dirty="0"/>
              <a:t>kuoli 1827 maaliskuussa, hautajaisissa 20 000 ihmistä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</p:txBody>
      </p:sp>
      <p:pic>
        <p:nvPicPr>
          <p:cNvPr id="94211" name="Picture 4" descr="250px-Beethoven_Mähler_1815">
            <a:extLst>
              <a:ext uri="{FF2B5EF4-FFF2-40B4-BE49-F238E27FC236}">
                <a16:creationId xmlns:a16="http://schemas.microsoft.com/office/drawing/2014/main" id="{ABBFD8A2-7BA0-3E4A-AB45-348E1D5ED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634" y="0"/>
            <a:ext cx="1806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50px-Beethoven_5">
            <a:extLst>
              <a:ext uri="{FF2B5EF4-FFF2-40B4-BE49-F238E27FC236}">
                <a16:creationId xmlns:a16="http://schemas.microsoft.com/office/drawing/2014/main" id="{BEF47089-0050-5043-981F-860ACCA8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052" y="4470400"/>
            <a:ext cx="196373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029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6ECB6976-9C79-FA4B-A8B4-091E64295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Beethovenin tyylistä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8F089C32-ACBB-524A-B290-93B373D25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 err="1"/>
              <a:t>wieniläis</a:t>
            </a:r>
            <a:r>
              <a:rPr lang="fi-FI" altLang="fi-FI" dirty="0"/>
              <a:t>-klassinen tyyli n. v. 1803 asti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laajensi klassismia romantiikan suuntaan myöhemmissä teoksissaan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sinfoniat ja sonaatit laajempia kuin Mozartilla</a:t>
            </a:r>
          </a:p>
          <a:p>
            <a:pPr eaLnBrk="1" hangingPunct="1">
              <a:lnSpc>
                <a:spcPct val="90000"/>
              </a:lnSpc>
            </a:pPr>
            <a:r>
              <a:rPr lang="ja-JP" altLang="fi-FI"/>
              <a:t>”</a:t>
            </a:r>
            <a:r>
              <a:rPr lang="fi-FI" altLang="ja-JP" dirty="0"/>
              <a:t>runollinen</a:t>
            </a:r>
            <a:r>
              <a:rPr lang="ja-JP" altLang="fi-FI"/>
              <a:t>”</a:t>
            </a:r>
            <a:r>
              <a:rPr lang="fi-FI" altLang="ja-JP" dirty="0"/>
              <a:t>, ”yksilöllinen” sisältö musiikille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sinfoniaorkesteriin lisää soittimia, Beethovenin piano lähes nykyaikainen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mm. rytmin käsittely erottaa Beethovenin Mozartista ja Haydnista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(esim. Kohtalosinfonia, jonka alku toistaa samaa rytmiaihetta)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</p:txBody>
      </p:sp>
      <p:pic>
        <p:nvPicPr>
          <p:cNvPr id="98307" name="Picture 4" descr="beethoven-06">
            <a:extLst>
              <a:ext uri="{FF2B5EF4-FFF2-40B4-BE49-F238E27FC236}">
                <a16:creationId xmlns:a16="http://schemas.microsoft.com/office/drawing/2014/main" id="{F4E8EAFB-CA30-C54A-A007-3BEB228C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64" y="0"/>
            <a:ext cx="1656727" cy="243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574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3D760D58-CAF2-8640-AC43-1A233C05D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Beethovenin teoksia</a:t>
            </a:r>
          </a:p>
        </p:txBody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3D9B345C-98E1-9441-8258-9EDA1541A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Pianosonaatti nr. 1 f-molli , 1. osa</a:t>
            </a:r>
          </a:p>
          <a:p>
            <a:pPr eaLnBrk="1" hangingPunct="1">
              <a:buFontTx/>
              <a:buNone/>
            </a:pPr>
            <a:r>
              <a:rPr lang="fi-FI" altLang="fi-FI"/>
              <a:t>-wieniläis-klassinen tyyli (Haydn)</a:t>
            </a:r>
          </a:p>
          <a:p>
            <a:pPr eaLnBrk="1" hangingPunct="1"/>
            <a:r>
              <a:rPr lang="fi-FI" altLang="fi-FI"/>
              <a:t>Pianosonaatti nr. 23 </a:t>
            </a:r>
            <a:r>
              <a:rPr lang="ja-JP" altLang="fi-FI"/>
              <a:t>”</a:t>
            </a:r>
            <a:r>
              <a:rPr lang="fi-FI" altLang="ja-JP"/>
              <a:t>Appasionata</a:t>
            </a:r>
            <a:r>
              <a:rPr lang="ja-JP" altLang="fi-FI"/>
              <a:t>”</a:t>
            </a:r>
            <a:r>
              <a:rPr lang="fi-FI" altLang="ja-JP"/>
              <a:t> </a:t>
            </a:r>
          </a:p>
          <a:p>
            <a:pPr eaLnBrk="1" hangingPunct="1">
              <a:buFontTx/>
              <a:buNone/>
            </a:pPr>
            <a:r>
              <a:rPr lang="fi-FI" altLang="fi-FI"/>
              <a:t>   f-molli, 1. osa</a:t>
            </a:r>
          </a:p>
          <a:p>
            <a:pPr eaLnBrk="1" hangingPunct="1">
              <a:buFontTx/>
              <a:buNone/>
            </a:pPr>
            <a:r>
              <a:rPr lang="fi-FI" altLang="fi-FI"/>
              <a:t>-teknisesti vaikeampi ja laajempi teos</a:t>
            </a:r>
          </a:p>
          <a:p>
            <a:pPr eaLnBrk="1" hangingPunct="1">
              <a:buFontTx/>
              <a:buNone/>
            </a:pPr>
            <a:r>
              <a:rPr lang="fi-FI" altLang="fi-FI"/>
              <a:t>-tunteenomainen, romanttinen sisältö</a:t>
            </a:r>
          </a:p>
        </p:txBody>
      </p:sp>
      <p:sp>
        <p:nvSpPr>
          <p:cNvPr id="102403" name="AutoShape 8">
            <a:hlinkClick r:id="rId3" highlightClick="1"/>
            <a:extLst>
              <a:ext uri="{FF2B5EF4-FFF2-40B4-BE49-F238E27FC236}">
                <a16:creationId xmlns:a16="http://schemas.microsoft.com/office/drawing/2014/main" id="{26615F08-6F52-364D-8C0F-A76F89385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22860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2" name="Toimintopainike: Filmi 1">
            <a:hlinkClick r:id="rId4" highlightClick="1"/>
            <a:extLst>
              <a:ext uri="{FF2B5EF4-FFF2-40B4-BE49-F238E27FC236}">
                <a16:creationId xmlns:a16="http://schemas.microsoft.com/office/drawing/2014/main" id="{04398DDF-A601-6F44-8231-F1D5E9C0CDD0}"/>
              </a:ext>
            </a:extLst>
          </p:cNvPr>
          <p:cNvSpPr/>
          <p:nvPr/>
        </p:nvSpPr>
        <p:spPr>
          <a:xfrm>
            <a:off x="8806070" y="496956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9287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C6271EB7-E98D-7342-9EF1-0321927FE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Beethovenin teoksia</a:t>
            </a:r>
          </a:p>
        </p:txBody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0028EC7E-D76F-C147-A684-6812D1E9E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ooppera Fidelio, (saksankielinen)</a:t>
            </a:r>
          </a:p>
          <a:p>
            <a:pPr eaLnBrk="1" hangingPunct="1"/>
            <a:r>
              <a:rPr lang="fi-FI" altLang="fi-FI"/>
              <a:t>ensiesitys 1805 Wienissä epäonnistui</a:t>
            </a:r>
          </a:p>
          <a:p>
            <a:pPr eaLnBrk="1" hangingPunct="1"/>
            <a:r>
              <a:rPr lang="fi-FI" altLang="fi-FI"/>
              <a:t>vasta 3. versio v. 1815 menestys</a:t>
            </a:r>
          </a:p>
          <a:p>
            <a:pPr eaLnBrk="1" hangingPunct="1">
              <a:buFontTx/>
              <a:buChar char="-"/>
            </a:pPr>
            <a:r>
              <a:rPr lang="fi-FI" altLang="fi-FI"/>
              <a:t>poliittinen pelastusooppera, korostaa ihmisoikeuksia ja veljeyttä</a:t>
            </a:r>
          </a:p>
          <a:p>
            <a:pPr eaLnBrk="1" hangingPunct="1">
              <a:buFontTx/>
              <a:buChar char="-"/>
            </a:pPr>
            <a:r>
              <a:rPr lang="fi-FI" altLang="fi-FI"/>
              <a:t>esim. Vankien kuoro O welcher Lust</a:t>
            </a:r>
          </a:p>
          <a:p>
            <a:pPr eaLnBrk="1" hangingPunct="1">
              <a:buFontTx/>
              <a:buChar char="-"/>
            </a:pPr>
            <a:r>
              <a:rPr lang="fi-FI" altLang="fi-FI"/>
              <a:t>esim. Leonoran aaria</a:t>
            </a:r>
          </a:p>
        </p:txBody>
      </p:sp>
      <p:sp>
        <p:nvSpPr>
          <p:cNvPr id="106499" name="AutoShape 4">
            <a:hlinkClick r:id="rId3" highlightClick="1"/>
            <a:extLst>
              <a:ext uri="{FF2B5EF4-FFF2-40B4-BE49-F238E27FC236}">
                <a16:creationId xmlns:a16="http://schemas.microsoft.com/office/drawing/2014/main" id="{8F8B8B5B-27D7-F84B-B353-8F792FCCA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4" y="4419600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2" name="Toimintopainike: Filmi 1">
            <a:hlinkClick r:id="rId4" highlightClick="1"/>
            <a:extLst>
              <a:ext uri="{FF2B5EF4-FFF2-40B4-BE49-F238E27FC236}">
                <a16:creationId xmlns:a16="http://schemas.microsoft.com/office/drawing/2014/main" id="{83EEEB87-C651-C94F-9298-58EC7E81C60B}"/>
              </a:ext>
            </a:extLst>
          </p:cNvPr>
          <p:cNvSpPr/>
          <p:nvPr/>
        </p:nvSpPr>
        <p:spPr bwMode="auto">
          <a:xfrm>
            <a:off x="9625014" y="5589588"/>
            <a:ext cx="1042987" cy="10414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51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03F082B7-AF48-2143-A030-FC60AA208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Beethovenin teoksia</a:t>
            </a:r>
          </a:p>
        </p:txBody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0D713EAC-0435-F047-86CB-986F14B95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5. sinfonia: Kohtalosinfonia, c-molli: esim. 1. osa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9. sinfonia (kuorosinfonia), d-molli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1824 kantaesitys Wienissä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laaja, puolitoistatuntinen teos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viimeinen osa: solistit ja kuoro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i-FI" altLang="fi-FI" dirty="0"/>
              <a:t>teksti </a:t>
            </a:r>
            <a:r>
              <a:rPr lang="fi-FI" altLang="fi-FI" dirty="0" err="1"/>
              <a:t>Schillerin</a:t>
            </a:r>
            <a:r>
              <a:rPr lang="fi-FI" altLang="fi-FI" dirty="0"/>
              <a:t> Oodi ilolle (vapaudelle </a:t>
            </a:r>
            <a:r>
              <a:rPr lang="fi-FI" altLang="fi-FI" dirty="0" err="1"/>
              <a:t>alunperin</a:t>
            </a:r>
            <a:r>
              <a:rPr lang="fi-FI" altLang="fi-FI" dirty="0"/>
              <a:t>, nyk. Eurooppa-hymni)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2. osa Scherzo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4. osa Finaali: </a:t>
            </a:r>
          </a:p>
        </p:txBody>
      </p:sp>
      <p:sp>
        <p:nvSpPr>
          <p:cNvPr id="3" name="Toimintopainike: Filmi 2">
            <a:hlinkClick r:id="rId3" highlightClick="1"/>
            <a:extLst>
              <a:ext uri="{FF2B5EF4-FFF2-40B4-BE49-F238E27FC236}">
                <a16:creationId xmlns:a16="http://schemas.microsoft.com/office/drawing/2014/main" id="{EF58533F-0570-B84D-9949-107F4E696B74}"/>
              </a:ext>
            </a:extLst>
          </p:cNvPr>
          <p:cNvSpPr/>
          <p:nvPr/>
        </p:nvSpPr>
        <p:spPr>
          <a:xfrm>
            <a:off x="9919252" y="169068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oimintopainike: Filmi 3">
            <a:hlinkClick r:id="rId4" highlightClick="1"/>
            <a:extLst>
              <a:ext uri="{FF2B5EF4-FFF2-40B4-BE49-F238E27FC236}">
                <a16:creationId xmlns:a16="http://schemas.microsoft.com/office/drawing/2014/main" id="{C676E5AF-CE0A-C34F-908D-6DFA7C6AAFCB}"/>
              </a:ext>
            </a:extLst>
          </p:cNvPr>
          <p:cNvSpPr/>
          <p:nvPr/>
        </p:nvSpPr>
        <p:spPr>
          <a:xfrm>
            <a:off x="10634869" y="393382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5" highlightClick="1"/>
            <a:extLst>
              <a:ext uri="{FF2B5EF4-FFF2-40B4-BE49-F238E27FC236}">
                <a16:creationId xmlns:a16="http://schemas.microsoft.com/office/drawing/2014/main" id="{65441BE5-D9F9-7942-A059-32D229B365D7}"/>
              </a:ext>
            </a:extLst>
          </p:cNvPr>
          <p:cNvSpPr/>
          <p:nvPr/>
        </p:nvSpPr>
        <p:spPr>
          <a:xfrm>
            <a:off x="9919252" y="584420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6175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B8C3FD5-BDB3-054C-BAC0-CE980EE044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/>
              <a:t>Romantiikan aika 1810-1910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B4AA2736-B9FB-5940-9F93-62AF96A6A9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38960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52CD115A-8957-1346-90F8-904330329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Eurooppa Napoleonin jälkeen v. 1815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972E36F3-3EE3-6842-A561-82C3677D6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16387" name="Picture 5" descr="Europa1814">
            <a:extLst>
              <a:ext uri="{FF2B5EF4-FFF2-40B4-BE49-F238E27FC236}">
                <a16:creationId xmlns:a16="http://schemas.microsoft.com/office/drawing/2014/main" id="{C0EEE66E-A714-1143-B87A-64CCA26F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1"/>
            <a:ext cx="71628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71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AE2878FC-9232-9147-AF27-6E41969A3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Valistuksen aika 1700-luvulla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DF7D151-7043-E543-9F44-694CB129C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fi-FI"/>
              <a:t>”</a:t>
            </a:r>
            <a:r>
              <a:rPr lang="fi-FI" altLang="ja-JP" dirty="0"/>
              <a:t>Järjen aika</a:t>
            </a:r>
            <a:r>
              <a:rPr lang="ja-JP" altLang="fi-FI"/>
              <a:t>”</a:t>
            </a:r>
            <a:r>
              <a:rPr lang="fi-FI" altLang="ja-JP" dirty="0"/>
              <a:t> </a:t>
            </a:r>
          </a:p>
          <a:p>
            <a:pPr eaLnBrk="1" hangingPunct="1"/>
            <a:r>
              <a:rPr lang="fi-FI" altLang="fi-FI" dirty="0"/>
              <a:t>ihmisen oma järki, luonnollisuus, kasvatuksen merkitys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-Tiedon ja luonnontieteiden merkitys kasvaa, edistysusko, teollinen vallankumous alkaa Britanniassa ja leviää Eurooppaan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-ihmisoikeuksien julistus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-tasa-arvon vaatimus</a:t>
            </a:r>
          </a:p>
        </p:txBody>
      </p:sp>
    </p:spTree>
    <p:extLst>
      <p:ext uri="{BB962C8B-B14F-4D97-AF65-F5344CB8AC3E}">
        <p14:creationId xmlns:p14="http://schemas.microsoft.com/office/powerpoint/2010/main" val="3577506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4D031EF7-2D7D-FD4E-8B80-DAA6CBEE8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Eurooppa 1800-luvulla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F79CA136-C9E9-084A-935D-ACA91EC3F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kansallisvaltioiden synty: Italia, Saksa</a:t>
            </a:r>
          </a:p>
          <a:p>
            <a:pPr eaLnBrk="1" hangingPunct="1"/>
            <a:r>
              <a:rPr lang="fi-FI" altLang="fi-FI"/>
              <a:t>kansallisuusaatteen ja demokraattisten oikeuksien leviäminen Euroopassa </a:t>
            </a:r>
          </a:p>
          <a:p>
            <a:pPr eaLnBrk="1" hangingPunct="1"/>
            <a:r>
              <a:rPr lang="fi-FI" altLang="fi-FI"/>
              <a:t>toisaalta vanhojen keisarikuntien valta: Habsburgien Itävalta, Venäjä pyrkivät estämään kansallisvaltioiden syntyä</a:t>
            </a:r>
          </a:p>
          <a:p>
            <a:pPr eaLnBrk="1" hangingPunct="1"/>
            <a:r>
              <a:rPr lang="fi-FI" altLang="fi-FI"/>
              <a:t>idealistinen romanttinen kulttuuri</a:t>
            </a:r>
          </a:p>
        </p:txBody>
      </p:sp>
    </p:spTree>
    <p:extLst>
      <p:ext uri="{BB962C8B-B14F-4D97-AF65-F5344CB8AC3E}">
        <p14:creationId xmlns:p14="http://schemas.microsoft.com/office/powerpoint/2010/main" val="3132042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CEF02D50-794F-0747-A371-C80501A43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Romantiikka kirjallisuudessa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7D9F2C9-6EBF-6F44-B597-4A2500966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 err="1"/>
              <a:t>Sturm</a:t>
            </a:r>
            <a:r>
              <a:rPr lang="fi-FI" altLang="fi-FI" dirty="0"/>
              <a:t> </a:t>
            </a:r>
            <a:r>
              <a:rPr lang="fi-FI" altLang="fi-FI" dirty="0" err="1"/>
              <a:t>und</a:t>
            </a:r>
            <a:r>
              <a:rPr lang="fi-FI" altLang="fi-FI" dirty="0"/>
              <a:t> </a:t>
            </a:r>
            <a:r>
              <a:rPr lang="fi-FI" altLang="fi-FI" dirty="0" err="1"/>
              <a:t>Drang</a:t>
            </a:r>
            <a:r>
              <a:rPr lang="fi-FI" altLang="fi-FI" dirty="0"/>
              <a:t> 1770-luvulla (”Myrsky ja kiihko”) Saksassa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 err="1"/>
              <a:t>Grimmin</a:t>
            </a:r>
            <a:r>
              <a:rPr lang="fi-FI" altLang="fi-FI" dirty="0"/>
              <a:t> veljekset: kansanrunous ja kansankieli (vrt. Lönnrot ja Kalevala)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kansansadut: </a:t>
            </a:r>
            <a:r>
              <a:rPr lang="fi-FI" altLang="fi-FI" dirty="0" err="1"/>
              <a:t>Grimmin</a:t>
            </a:r>
            <a:r>
              <a:rPr lang="fi-FI" altLang="fi-FI" dirty="0"/>
              <a:t> </a:t>
            </a:r>
            <a:r>
              <a:rPr lang="fi-FI" altLang="fi-FI" dirty="0" err="1"/>
              <a:t>velj</a:t>
            </a:r>
            <a:r>
              <a:rPr lang="fi-FI" altLang="fi-FI" dirty="0"/>
              <a:t>., Hans </a:t>
            </a:r>
            <a:r>
              <a:rPr lang="fi-FI" altLang="fi-FI" dirty="0" err="1"/>
              <a:t>Chr</a:t>
            </a:r>
            <a:r>
              <a:rPr lang="fi-FI" altLang="fi-FI" dirty="0"/>
              <a:t>. Andersen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Historiallinen romaani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-Walter Scott (Skotlantilainen kirjailija)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-Alexandre Dumas (Ranska)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Jännitys-, kauhu-, fantasia- ja tieteiskirjallisuus romantiikan synnyttämää</a:t>
            </a:r>
          </a:p>
        </p:txBody>
      </p:sp>
    </p:spTree>
    <p:extLst>
      <p:ext uri="{BB962C8B-B14F-4D97-AF65-F5344CB8AC3E}">
        <p14:creationId xmlns:p14="http://schemas.microsoft.com/office/powerpoint/2010/main" val="568066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2EB4C1D-5D5A-6848-91D7-CA8796EB4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Romantiikan musiikki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DA7039B2-8693-EE48-BF68-6334AD011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Beethovenin esikuvallisuus 1800-luvun alussa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-jokainen sävellys ainutkertainen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-sävellysten tunnesisältö ja omaperäisyys 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-teokset yhä laajempia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-orkestereiden koko kasvoi, uusia soittimia</a:t>
            </a:r>
          </a:p>
        </p:txBody>
      </p:sp>
    </p:spTree>
    <p:extLst>
      <p:ext uri="{BB962C8B-B14F-4D97-AF65-F5344CB8AC3E}">
        <p14:creationId xmlns:p14="http://schemas.microsoft.com/office/powerpoint/2010/main" val="3998365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656224B2-C4D8-4D41-904A-AD65833D2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Romantiikan musiikki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C050D55D-702A-4147-935D-3576B80AE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/>
              <a:t>etsiydyttiin kauas menneisyyteen, eksoottisiin paikkoihin tai poikkeukselliseen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Mozart ja Beethoven esikuvia, myös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/>
              <a:t>J. S. Bach ja vanhemmat säveltäjät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/>
              <a:t>-sinfoniat, konsertot, jousikvartetot, pianosonaatit kuten klassismissa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oopperan kulta-aikaa: Verdi ja Wagner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Lied ja Sinfoninen runo tyypillisesti romanttisia musiikkilajeja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etsittiin aitoutta ja alkuperää: kansallisuudet ja kansalliset tyylit myös musiikissa esiin</a:t>
            </a:r>
          </a:p>
          <a:p>
            <a:pPr eaLnBrk="1" hangingPunct="1">
              <a:lnSpc>
                <a:spcPct val="90000"/>
              </a:lnSpc>
            </a:pP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10841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0068FD4-162D-C14B-BDCB-0C41DFD5E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Franz Schubert (1797-1828)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E03616A7-DB52-6742-B04C-4E3715005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wieniläinen säveltäjä</a:t>
            </a:r>
          </a:p>
          <a:p>
            <a:pPr eaLnBrk="1" hangingPunct="1"/>
            <a:r>
              <a:rPr lang="fi-FI" altLang="fi-FI" dirty="0"/>
              <a:t>Saksalaisen laulumusiikin suurin säveltäjä (Lied) </a:t>
            </a:r>
          </a:p>
          <a:p>
            <a:pPr eaLnBrk="1" hangingPunct="1"/>
            <a:r>
              <a:rPr lang="fi-FI" altLang="fi-FI" dirty="0"/>
              <a:t>-esim. </a:t>
            </a:r>
            <a:r>
              <a:rPr lang="fi-FI" altLang="fi-FI" dirty="0" err="1"/>
              <a:t>Erlkönig</a:t>
            </a:r>
            <a:r>
              <a:rPr lang="fi-FI" altLang="fi-FI" dirty="0"/>
              <a:t> (Keijukuningas, lied baritonille ja pianolle)</a:t>
            </a:r>
          </a:p>
          <a:p>
            <a:pPr eaLnBrk="1" hangingPunct="1"/>
            <a:r>
              <a:rPr lang="fi-FI" altLang="fi-FI" dirty="0"/>
              <a:t>Sinfonioita, kamarimusiikkia, pianomusiikkia, oopperoita</a:t>
            </a:r>
          </a:p>
          <a:p>
            <a:pPr eaLnBrk="1" hangingPunct="1"/>
            <a:r>
              <a:rPr lang="fi-FI" altLang="fi-FI" dirty="0"/>
              <a:t>esim. Sinfonia h-molli (</a:t>
            </a:r>
            <a:r>
              <a:rPr lang="ja-JP" altLang="fi-FI"/>
              <a:t>”</a:t>
            </a:r>
            <a:r>
              <a:rPr lang="fi-FI" altLang="ja-JP" dirty="0"/>
              <a:t>Keskeneräinen</a:t>
            </a:r>
            <a:r>
              <a:rPr lang="ja-JP" altLang="fi-FI"/>
              <a:t>”</a:t>
            </a:r>
            <a:r>
              <a:rPr lang="fi-FI" altLang="ja-JP" dirty="0"/>
              <a:t>)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-1. osa Allegro moderato</a:t>
            </a:r>
          </a:p>
        </p:txBody>
      </p:sp>
      <p:sp>
        <p:nvSpPr>
          <p:cNvPr id="36867" name="AutoShape 4">
            <a:hlinkClick r:id="rId3" highlightClick="1"/>
            <a:extLst>
              <a:ext uri="{FF2B5EF4-FFF2-40B4-BE49-F238E27FC236}">
                <a16:creationId xmlns:a16="http://schemas.microsoft.com/office/drawing/2014/main" id="{8D8466A1-FFA9-894B-9929-A03E3B46B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4864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36868" name="AutoShape 5">
            <a:hlinkClick r:id="rId4" highlightClick="1"/>
            <a:extLst>
              <a:ext uri="{FF2B5EF4-FFF2-40B4-BE49-F238E27FC236}">
                <a16:creationId xmlns:a16="http://schemas.microsoft.com/office/drawing/2014/main" id="{FDC76CB2-79F3-F041-9A40-9D65F45D0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4" y="3733800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36869" name="Picture 6" descr="220px-Franz_Schubert">
            <a:extLst>
              <a:ext uri="{FF2B5EF4-FFF2-40B4-BE49-F238E27FC236}">
                <a16:creationId xmlns:a16="http://schemas.microsoft.com/office/drawing/2014/main" id="{D99E2B40-3ED1-A544-9C75-CD1FE95D7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47" y="266700"/>
            <a:ext cx="181133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479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B3DB56C-FCC9-024A-BFF8-6F5162CA3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Frederik Chopin (1810-1849)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39AD2AE3-B97C-E04A-BF78-A54BB370B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puolalainen emigranttisäveltäjä</a:t>
            </a:r>
          </a:p>
          <a:p>
            <a:pPr eaLnBrk="1" hangingPunct="1"/>
            <a:r>
              <a:rPr lang="fi-FI" altLang="fi-FI" dirty="0"/>
              <a:t>romanttisen pianomusiikin merkittävin säveltäjä</a:t>
            </a:r>
          </a:p>
          <a:p>
            <a:pPr eaLnBrk="1" hangingPunct="1"/>
            <a:r>
              <a:rPr lang="fi-FI" altLang="fi-FI" dirty="0"/>
              <a:t>pianovirtuoosi</a:t>
            </a:r>
          </a:p>
          <a:p>
            <a:pPr eaLnBrk="1" hangingPunct="1"/>
            <a:r>
              <a:rPr lang="fi-FI" altLang="fi-FI" dirty="0"/>
              <a:t>eli Pariisissa</a:t>
            </a:r>
          </a:p>
          <a:p>
            <a:pPr eaLnBrk="1" hangingPunct="1"/>
            <a:r>
              <a:rPr lang="fi-FI" altLang="fi-FI" dirty="0"/>
              <a:t>Pianokonserttoja, etydejä ja preludeja</a:t>
            </a:r>
          </a:p>
          <a:p>
            <a:pPr eaLnBrk="1" hangingPunct="1"/>
            <a:r>
              <a:rPr lang="fi-FI" altLang="fi-FI" dirty="0"/>
              <a:t>valsseja, masurkkoja, poloneeseja, balladeja</a:t>
            </a:r>
          </a:p>
          <a:p>
            <a:pPr eaLnBrk="1" hangingPunct="1"/>
            <a:r>
              <a:rPr lang="fi-FI" altLang="fi-FI" dirty="0"/>
              <a:t>esim. Vallankumousetydi pianolle</a:t>
            </a:r>
          </a:p>
        </p:txBody>
      </p:sp>
      <p:sp>
        <p:nvSpPr>
          <p:cNvPr id="38915" name="AutoShape 4">
            <a:hlinkClick r:id="rId3" highlightClick="1"/>
            <a:extLst>
              <a:ext uri="{FF2B5EF4-FFF2-40B4-BE49-F238E27FC236}">
                <a16:creationId xmlns:a16="http://schemas.microsoft.com/office/drawing/2014/main" id="{400622E8-2E0A-C248-A384-76D1EA02B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6388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38916" name="Picture 5" descr="250px-Chopin,_by_Wodzinska">
            <a:extLst>
              <a:ext uri="{FF2B5EF4-FFF2-40B4-BE49-F238E27FC236}">
                <a16:creationId xmlns:a16="http://schemas.microsoft.com/office/drawing/2014/main" id="{00E42FCE-5243-7C48-9AF1-355D3EF7F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57400"/>
            <a:ext cx="17859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687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1C828BDF-9B81-6A4F-B0AC-91B6DED1E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Niccolo Paganini (1782-1840)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5FC0A634-91FF-E141-91FC-C94A5DDF8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syntyi Genovassa, Italiassa</a:t>
            </a:r>
          </a:p>
          <a:p>
            <a:pPr eaLnBrk="1" hangingPunct="1"/>
            <a:r>
              <a:rPr lang="fi-FI" altLang="fi-FI"/>
              <a:t>kuuluisa viuluvirtoosi ja säveltäjä</a:t>
            </a:r>
          </a:p>
          <a:p>
            <a:pPr eaLnBrk="1" hangingPunct="1"/>
            <a:r>
              <a:rPr lang="fi-FI" altLang="fi-FI"/>
              <a:t>kehitti viulunsoiton tekniikkaa</a:t>
            </a:r>
          </a:p>
          <a:p>
            <a:pPr eaLnBrk="1" hangingPunct="1"/>
            <a:r>
              <a:rPr lang="fi-FI" altLang="fi-FI"/>
              <a:t>24 Kapriisia viululle</a:t>
            </a:r>
          </a:p>
          <a:p>
            <a:pPr eaLnBrk="1" hangingPunct="1"/>
            <a:r>
              <a:rPr lang="fi-FI" altLang="fi-FI"/>
              <a:t>6 viulukonserttoa </a:t>
            </a:r>
          </a:p>
          <a:p>
            <a:pPr eaLnBrk="1" hangingPunct="1"/>
            <a:r>
              <a:rPr lang="fi-FI" altLang="fi-FI"/>
              <a:t>esim. 24. kapriisi a-molli</a:t>
            </a:r>
          </a:p>
        </p:txBody>
      </p:sp>
      <p:sp>
        <p:nvSpPr>
          <p:cNvPr id="40963" name="AutoShape 4">
            <a:hlinkClick r:id="rId3" highlightClick="1"/>
            <a:extLst>
              <a:ext uri="{FF2B5EF4-FFF2-40B4-BE49-F238E27FC236}">
                <a16:creationId xmlns:a16="http://schemas.microsoft.com/office/drawing/2014/main" id="{132794B1-E041-0242-A7CD-73EB4DEF1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7912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40964" name="Picture 5" descr="NiccoloPaganini">
            <a:extLst>
              <a:ext uri="{FF2B5EF4-FFF2-40B4-BE49-F238E27FC236}">
                <a16:creationId xmlns:a16="http://schemas.microsoft.com/office/drawing/2014/main" id="{C86ABAF6-2063-7545-B78F-672AE59A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408239"/>
            <a:ext cx="19812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598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80E31965-81F0-AE4B-91AC-102EDA5AE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1"/>
                </a:solidFill>
                <a:latin typeface="Times New Roman" panose="02020603050405020304" pitchFamily="18" charset="0"/>
              </a:rPr>
              <a:t>Felix Mendelssohn-Bartholdy (1809-1847)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E90D05DE-729E-0040-A5B9-7A569B452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latin typeface="Times New Roman" panose="02020603050405020304" pitchFamily="18" charset="0"/>
              </a:rPr>
              <a:t>saksalainen, romantiikan klassisin säveltäjä</a:t>
            </a:r>
          </a:p>
          <a:p>
            <a:pPr eaLnBrk="1" hangingPunct="1"/>
            <a:r>
              <a:rPr lang="fi-FI" altLang="fi-FI" dirty="0">
                <a:latin typeface="Times New Roman" panose="02020603050405020304" pitchFamily="18" charset="0"/>
              </a:rPr>
              <a:t>lapsinero, nosti J.S. Bachin unohduksesta </a:t>
            </a:r>
          </a:p>
          <a:p>
            <a:pPr eaLnBrk="1" hangingPunct="1"/>
            <a:r>
              <a:rPr lang="fi-FI" altLang="fi-FI" dirty="0">
                <a:latin typeface="Times New Roman" panose="02020603050405020304" pitchFamily="18" charset="0"/>
              </a:rPr>
              <a:t>sinfoniat, viulukonsertto</a:t>
            </a:r>
          </a:p>
          <a:p>
            <a:pPr eaLnBrk="1" hangingPunct="1"/>
            <a:r>
              <a:rPr lang="fi-FI" altLang="fi-FI" dirty="0">
                <a:latin typeface="Times New Roman" panose="02020603050405020304" pitchFamily="18" charset="0"/>
              </a:rPr>
              <a:t> Kesäyön unelma -näytelmämusiikki</a:t>
            </a:r>
          </a:p>
          <a:p>
            <a:pPr eaLnBrk="1" hangingPunct="1">
              <a:buFontTx/>
              <a:buNone/>
            </a:pPr>
            <a:r>
              <a:rPr lang="fi-FI" altLang="fi-FI" dirty="0">
                <a:latin typeface="Times New Roman" panose="02020603050405020304" pitchFamily="18" charset="0"/>
              </a:rPr>
              <a:t>-esim. Alkusoitto, Häämarssi</a:t>
            </a:r>
          </a:p>
          <a:p>
            <a:pPr eaLnBrk="1" hangingPunct="1"/>
            <a:r>
              <a:rPr lang="fi-FI" altLang="fi-FI" dirty="0">
                <a:latin typeface="Times New Roman" panose="02020603050405020304" pitchFamily="18" charset="0"/>
              </a:rPr>
              <a:t>Lied-musiikki, pianomusiikki, kamarimusiikki</a:t>
            </a:r>
          </a:p>
          <a:p>
            <a:pPr eaLnBrk="1" hangingPunct="1"/>
            <a:r>
              <a:rPr lang="fi-FI" altLang="fi-FI" dirty="0">
                <a:latin typeface="Times New Roman" panose="02020603050405020304" pitchFamily="18" charset="0"/>
              </a:rPr>
              <a:t>Oratoriot</a:t>
            </a:r>
          </a:p>
          <a:p>
            <a:pPr marL="0" indent="0" eaLnBrk="1" hangingPunct="1">
              <a:buNone/>
            </a:pPr>
            <a:r>
              <a:rPr lang="fi-FI" altLang="fi-FI" dirty="0">
                <a:latin typeface="Times New Roman" panose="02020603050405020304" pitchFamily="18" charset="0"/>
              </a:rPr>
              <a:t>- </a:t>
            </a:r>
            <a:r>
              <a:rPr lang="fi-FI" altLang="fi-FI" dirty="0" err="1">
                <a:latin typeface="Times New Roman" panose="02020603050405020304" pitchFamily="18" charset="0"/>
              </a:rPr>
              <a:t>esim</a:t>
            </a:r>
            <a:r>
              <a:rPr lang="fi-FI" altLang="fi-FI" dirty="0">
                <a:latin typeface="Times New Roman" panose="02020603050405020304" pitchFamily="18" charset="0"/>
              </a:rPr>
              <a:t> Elias –oratorio (Raamatusta): loppukuoro</a:t>
            </a:r>
          </a:p>
        </p:txBody>
      </p:sp>
      <p:sp>
        <p:nvSpPr>
          <p:cNvPr id="43011" name="AutoShape 4">
            <a:hlinkClick r:id="rId3" highlightClick="1"/>
            <a:extLst>
              <a:ext uri="{FF2B5EF4-FFF2-40B4-BE49-F238E27FC236}">
                <a16:creationId xmlns:a16="http://schemas.microsoft.com/office/drawing/2014/main" id="{F8957682-D459-7946-A870-969CB0DAF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913" y="3279913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43012" name="AutoShape 5">
            <a:hlinkClick r:id="rId4" highlightClick="1"/>
            <a:extLst>
              <a:ext uri="{FF2B5EF4-FFF2-40B4-BE49-F238E27FC236}">
                <a16:creationId xmlns:a16="http://schemas.microsoft.com/office/drawing/2014/main" id="{A6D388AA-CEB2-924B-B0DA-81D391AA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370" y="3279913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43013" name="Picture 6" descr="225px-Mendelssohn_Bartholdy">
            <a:extLst>
              <a:ext uri="{FF2B5EF4-FFF2-40B4-BE49-F238E27FC236}">
                <a16:creationId xmlns:a16="http://schemas.microsoft.com/office/drawing/2014/main" id="{AACB21FE-3C71-E748-916D-C964A0F3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002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oimintopainike: Filmi 1">
            <a:hlinkClick r:id="rId6" highlightClick="1"/>
            <a:extLst>
              <a:ext uri="{FF2B5EF4-FFF2-40B4-BE49-F238E27FC236}">
                <a16:creationId xmlns:a16="http://schemas.microsoft.com/office/drawing/2014/main" id="{F4320E05-0DA9-7545-9512-B6476377472E}"/>
              </a:ext>
            </a:extLst>
          </p:cNvPr>
          <p:cNvSpPr/>
          <p:nvPr/>
        </p:nvSpPr>
        <p:spPr bwMode="auto">
          <a:xfrm>
            <a:off x="9460706" y="5133975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43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215F4D6F-94F4-9A41-A1EA-57A383C2E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Robert Schumann </a:t>
            </a:r>
            <a:br>
              <a:rPr lang="fi-FI" altLang="fi-FI"/>
            </a:br>
            <a:r>
              <a:rPr lang="fi-FI" altLang="fi-FI"/>
              <a:t>(1810-1856)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E0094BEC-4763-FD47-95DF-ACA6F8C7F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saksalainen säveltäjä ja lehtimies</a:t>
            </a:r>
          </a:p>
          <a:p>
            <a:pPr eaLnBrk="1" hangingPunct="1"/>
            <a:r>
              <a:rPr lang="fi-FI" altLang="fi-FI" dirty="0"/>
              <a:t>aito </a:t>
            </a:r>
            <a:r>
              <a:rPr lang="ja-JP" altLang="fi-FI"/>
              <a:t>”</a:t>
            </a:r>
            <a:r>
              <a:rPr lang="fi-FI" altLang="ja-JP" dirty="0"/>
              <a:t>romantikko</a:t>
            </a:r>
            <a:r>
              <a:rPr lang="ja-JP" altLang="fi-FI"/>
              <a:t>”</a:t>
            </a:r>
            <a:endParaRPr lang="fi-FI" altLang="ja-JP" dirty="0"/>
          </a:p>
          <a:p>
            <a:pPr eaLnBrk="1" hangingPunct="1"/>
            <a:r>
              <a:rPr lang="fi-FI" altLang="fi-FI" dirty="0"/>
              <a:t>satoja Lied-sävellyksiä</a:t>
            </a:r>
          </a:p>
          <a:p>
            <a:pPr eaLnBrk="1" hangingPunct="1"/>
            <a:r>
              <a:rPr lang="fi-FI" altLang="fi-FI" dirty="0"/>
              <a:t>-esim. </a:t>
            </a:r>
            <a:r>
              <a:rPr lang="fi-FI" altLang="fi-FI" b="1" dirty="0" err="1"/>
              <a:t>Dichterliebe</a:t>
            </a:r>
            <a:r>
              <a:rPr lang="fi-FI" altLang="fi-FI" b="1" dirty="0"/>
              <a:t> –laulusarja </a:t>
            </a:r>
            <a:r>
              <a:rPr lang="fi-FI" altLang="fi-FI" dirty="0"/>
              <a:t>(Runoilijan rakkaus, tenori ja piano)</a:t>
            </a:r>
          </a:p>
          <a:p>
            <a:pPr eaLnBrk="1" hangingPunct="1"/>
            <a:r>
              <a:rPr lang="fi-FI" altLang="fi-FI" dirty="0"/>
              <a:t>Pianomusiikkia, esim. </a:t>
            </a:r>
            <a:r>
              <a:rPr lang="fi-FI" altLang="fi-FI" b="1" dirty="0" err="1"/>
              <a:t>Träumerei</a:t>
            </a:r>
            <a:endParaRPr lang="fi-FI" altLang="fi-FI" b="1" dirty="0"/>
          </a:p>
          <a:p>
            <a:pPr eaLnBrk="1" hangingPunct="1"/>
            <a:endParaRPr lang="fi-FI" altLang="fi-FI" b="1" dirty="0"/>
          </a:p>
          <a:p>
            <a:pPr eaLnBrk="1" hangingPunct="1"/>
            <a:r>
              <a:rPr lang="fi-FI" altLang="fi-FI" dirty="0"/>
              <a:t>Kamarimusiikkia, esim. Pianokvintetto Es-duuri 2. osa</a:t>
            </a:r>
          </a:p>
          <a:p>
            <a:pPr eaLnBrk="1" hangingPunct="1"/>
            <a:r>
              <a:rPr lang="fi-FI" altLang="fi-FI" dirty="0"/>
              <a:t>Sinfonioita, konserttoja</a:t>
            </a:r>
          </a:p>
        </p:txBody>
      </p:sp>
      <p:sp>
        <p:nvSpPr>
          <p:cNvPr id="45059" name="AutoShape 5">
            <a:hlinkClick r:id="rId3" highlightClick="1"/>
            <a:extLst>
              <a:ext uri="{FF2B5EF4-FFF2-40B4-BE49-F238E27FC236}">
                <a16:creationId xmlns:a16="http://schemas.microsoft.com/office/drawing/2014/main" id="{72EF718C-EEEE-F94B-B15B-A038A49DC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7365" y="3825951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45061" name="Picture 7" descr="206px-Robert_u_Clara_Schumann_1847">
            <a:extLst>
              <a:ext uri="{FF2B5EF4-FFF2-40B4-BE49-F238E27FC236}">
                <a16:creationId xmlns:a16="http://schemas.microsoft.com/office/drawing/2014/main" id="{154D227E-3599-8F48-8FD4-B83BC10E4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19812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147DA60A-85F9-E844-A562-C3B370FD3180}"/>
              </a:ext>
            </a:extLst>
          </p:cNvPr>
          <p:cNvSpPr/>
          <p:nvPr/>
        </p:nvSpPr>
        <p:spPr bwMode="auto">
          <a:xfrm>
            <a:off x="8996880" y="5135563"/>
            <a:ext cx="1042988" cy="10414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Toimintopainike: Filmi 3">
            <a:hlinkClick r:id="rId6" highlightClick="1"/>
            <a:extLst>
              <a:ext uri="{FF2B5EF4-FFF2-40B4-BE49-F238E27FC236}">
                <a16:creationId xmlns:a16="http://schemas.microsoft.com/office/drawing/2014/main" id="{30060CB6-8181-FD4B-9262-F4B528555E08}"/>
              </a:ext>
            </a:extLst>
          </p:cNvPr>
          <p:cNvSpPr/>
          <p:nvPr/>
        </p:nvSpPr>
        <p:spPr>
          <a:xfrm>
            <a:off x="11032435" y="342900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1681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A2857890-CB5A-FC41-88A7-621FC98D0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Johannes Brahms </a:t>
            </a:r>
            <a:br>
              <a:rPr lang="fi-FI" altLang="fi-FI"/>
            </a:br>
            <a:r>
              <a:rPr lang="fi-FI" altLang="fi-FI"/>
              <a:t>(1833-1897)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1F58A28C-5591-8542-BE89-7DD33AD9A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/>
              <a:t>saksalainen säveltäjä ja pianisti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Mendelssohnin ja Schumannin  perinteen jatkaja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Pianomusiikin, laulumusiikin ja kamarimusiikin suursäveltäjä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4 sinfoniaa, konserttoja, esim. 3. sinfonia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Saksalainen Requiem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esim. Pianokvartetto nr 1., 4. osa Alla Zingarese</a:t>
            </a:r>
          </a:p>
        </p:txBody>
      </p:sp>
      <p:pic>
        <p:nvPicPr>
          <p:cNvPr id="47108" name="Picture 5" descr="250px-JohannesBrahms">
            <a:extLst>
              <a:ext uri="{FF2B5EF4-FFF2-40B4-BE49-F238E27FC236}">
                <a16:creationId xmlns:a16="http://schemas.microsoft.com/office/drawing/2014/main" id="{CDBE0F44-1BB0-1B4B-B5A5-8BB2193C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8" y="0"/>
            <a:ext cx="1878012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AutoShape 6">
            <a:hlinkClick r:id="rId4" highlightClick="1"/>
            <a:extLst>
              <a:ext uri="{FF2B5EF4-FFF2-40B4-BE49-F238E27FC236}">
                <a16:creationId xmlns:a16="http://schemas.microsoft.com/office/drawing/2014/main" id="{9459E901-BD78-6644-AEC2-25065AEBA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007" y="3389313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2216AEE2-570B-DA4D-B43E-00DDC17EE4E7}"/>
              </a:ext>
            </a:extLst>
          </p:cNvPr>
          <p:cNvSpPr/>
          <p:nvPr/>
        </p:nvSpPr>
        <p:spPr>
          <a:xfrm>
            <a:off x="8610291" y="52694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33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6DF49F57-9ED6-8248-8347-F115810BC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1700-luvun loppupuolen mullistukset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0B78B3C6-5AC9-2348-9E47-F3E7CBC46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1776 Amerikan Yhdysvallat syntyy</a:t>
            </a:r>
          </a:p>
          <a:p>
            <a:pPr eaLnBrk="1" hangingPunct="1"/>
            <a:r>
              <a:rPr lang="fi-FI" altLang="fi-FI" dirty="0"/>
              <a:t>Ihmisoikeuksien julistus osana itsenäisyysjulistusta</a:t>
            </a:r>
          </a:p>
          <a:p>
            <a:pPr eaLnBrk="1" hangingPunct="1"/>
            <a:r>
              <a:rPr lang="fi-FI" altLang="fi-FI" dirty="0"/>
              <a:t>1789 Ranskan vallankumous</a:t>
            </a:r>
          </a:p>
          <a:p>
            <a:pPr eaLnBrk="1" hangingPunct="1"/>
            <a:r>
              <a:rPr lang="fi-FI" altLang="fi-FI" dirty="0"/>
              <a:t>Kansalais- ja ihmisoikeuksien ja yleisen äänioikeuden julistus</a:t>
            </a:r>
          </a:p>
          <a:p>
            <a:pPr eaLnBrk="1" hangingPunct="1"/>
            <a:r>
              <a:rPr lang="fi-FI" altLang="fi-FI" dirty="0"/>
              <a:t>Aatteet levisivät myös muihin maihin</a:t>
            </a:r>
          </a:p>
        </p:txBody>
      </p:sp>
    </p:spTree>
    <p:extLst>
      <p:ext uri="{BB962C8B-B14F-4D97-AF65-F5344CB8AC3E}">
        <p14:creationId xmlns:p14="http://schemas.microsoft.com/office/powerpoint/2010/main" val="167285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F55695D3-9D70-C14C-A272-A8C8FBB43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Hector Berlioz </a:t>
            </a:r>
            <a:br>
              <a:rPr lang="fi-FI" altLang="fi-FI"/>
            </a:br>
            <a:r>
              <a:rPr lang="fi-FI" altLang="fi-FI"/>
              <a:t>(1803-1869)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66A61B09-2D9E-A145-934A-DC686112A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ranskalainen säveltäjä, kapellimestari, kirjailija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Toi uusia soittimia orkesteriin ja yhdisteli niistä uusia sointivärejä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b="1" dirty="0"/>
              <a:t>Fantastinen sinfonia </a:t>
            </a:r>
            <a:r>
              <a:rPr lang="fi-FI" altLang="fi-FI" dirty="0"/>
              <a:t>v. 1830 kuuluisin teos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-ensimmäinen soitinmusiikin teos, jossa </a:t>
            </a:r>
            <a:r>
              <a:rPr lang="ja-JP" altLang="fi-FI"/>
              <a:t>”</a:t>
            </a:r>
            <a:r>
              <a:rPr lang="fi-FI" altLang="ja-JP" dirty="0"/>
              <a:t>ohjelma</a:t>
            </a:r>
            <a:r>
              <a:rPr lang="ja-JP" altLang="fi-FI"/>
              <a:t>”</a:t>
            </a:r>
            <a:endParaRPr lang="fi-FI" altLang="ja-JP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-synnytti sinfonisen runon teostyypin (Liszt, myös Sibelius)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-musiikissa toistuva ydinaihe </a:t>
            </a:r>
            <a:r>
              <a:rPr lang="ja-JP" altLang="fi-FI"/>
              <a:t>”</a:t>
            </a:r>
            <a:r>
              <a:rPr lang="fi-FI" altLang="ja-JP" dirty="0" err="1"/>
              <a:t>idée</a:t>
            </a:r>
            <a:r>
              <a:rPr lang="fi-FI" altLang="ja-JP" dirty="0"/>
              <a:t> </a:t>
            </a:r>
            <a:r>
              <a:rPr lang="fi-FI" altLang="ja-JP" dirty="0" err="1"/>
              <a:t>fixe</a:t>
            </a:r>
            <a:r>
              <a:rPr lang="fi-FI" altLang="ja-JP" dirty="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ja-JP" dirty="0"/>
              <a:t>-viisiosainen unenomainen sinfonia taiteilijasta ja hänen rakastetustaan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 2. osa: tanssiaisissa, 5. osa: Noitien sapatti</a:t>
            </a:r>
          </a:p>
        </p:txBody>
      </p:sp>
      <p:pic>
        <p:nvPicPr>
          <p:cNvPr id="49155" name="Picture 6" descr="220px-Berlioz_young">
            <a:extLst>
              <a:ext uri="{FF2B5EF4-FFF2-40B4-BE49-F238E27FC236}">
                <a16:creationId xmlns:a16="http://schemas.microsoft.com/office/drawing/2014/main" id="{6962EACA-EEE4-2D48-954E-BB34CA51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82" y="44450"/>
            <a:ext cx="16954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AutoShape 7">
            <a:hlinkClick r:id="rId4" highlightClick="1"/>
            <a:extLst>
              <a:ext uri="{FF2B5EF4-FFF2-40B4-BE49-F238E27FC236}">
                <a16:creationId xmlns:a16="http://schemas.microsoft.com/office/drawing/2014/main" id="{5F2824B1-7CB0-BD48-B18C-AA68991B6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7288" y="5597180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EA1C051C-6E73-3C41-A70E-BD0C8A7D4393}"/>
              </a:ext>
            </a:extLst>
          </p:cNvPr>
          <p:cNvSpPr/>
          <p:nvPr/>
        </p:nvSpPr>
        <p:spPr bwMode="auto">
          <a:xfrm>
            <a:off x="10146507" y="5655469"/>
            <a:ext cx="1041400" cy="1042987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06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921E9F41-D7D6-5241-BCDB-5F148939B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Franz Liszt (1811-1886)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F160DA7-84E2-E241-AC32-11E3A8ABE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 err="1"/>
              <a:t>säveltäjä,virtuoosipianisti</a:t>
            </a:r>
            <a:r>
              <a:rPr lang="fi-FI" altLang="fi-FI" dirty="0"/>
              <a:t> ja </a:t>
            </a:r>
            <a:r>
              <a:rPr lang="fi-FI" altLang="fi-FI" dirty="0" err="1"/>
              <a:t>kap.mestari</a:t>
            </a: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unkarilaissyntyinen, mutta työskenteli eri maissa Euroopassa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esitti, sovitti ja julkaisi myös muiden teoksia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Pianosävellykset: Etydit, Vaellusvuosia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Orkesterisävellyksiä: Sinfoniset runot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Oratorioita, messuja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esim. 3. pianoetydi (La Campanella)</a:t>
            </a:r>
          </a:p>
        </p:txBody>
      </p:sp>
      <p:sp>
        <p:nvSpPr>
          <p:cNvPr id="51203" name="AutoShape 4">
            <a:hlinkClick r:id="rId3" highlightClick="1"/>
            <a:extLst>
              <a:ext uri="{FF2B5EF4-FFF2-40B4-BE49-F238E27FC236}">
                <a16:creationId xmlns:a16="http://schemas.microsoft.com/office/drawing/2014/main" id="{5EBAC392-F170-DA41-B324-6FB39CF4F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4" y="5815014"/>
            <a:ext cx="1042987" cy="1042987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51204" name="Picture 5" descr="220px-Liszt_(Lehmann_portrait)">
            <a:extLst>
              <a:ext uri="{FF2B5EF4-FFF2-40B4-BE49-F238E27FC236}">
                <a16:creationId xmlns:a16="http://schemas.microsoft.com/office/drawing/2014/main" id="{A0F86A53-7E78-D545-ACBA-6EE4A9C91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0"/>
            <a:ext cx="1562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761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FF81B8BF-5AE9-854E-9418-14EC64BE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Giuseppe Verdi (1813-1901)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987741A8-EF3D-5F4A-810C-9B1622A18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suurin italialainen oopperasäveltäjä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sävelsi n. 30 oopperaa 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 err="1"/>
              <a:t>Nabucco</a:t>
            </a:r>
            <a:r>
              <a:rPr lang="fi-FI" altLang="fi-FI" dirty="0"/>
              <a:t> oli Verdin ensi menestys v.1842 Milanossa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Verdi Italian yhdistymisen symboliksi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1850-l: </a:t>
            </a:r>
            <a:r>
              <a:rPr lang="fi-FI" altLang="fi-FI" dirty="0" err="1"/>
              <a:t>Rigoletto</a:t>
            </a:r>
            <a:r>
              <a:rPr lang="fi-FI" altLang="fi-FI" dirty="0"/>
              <a:t>, La </a:t>
            </a:r>
            <a:r>
              <a:rPr lang="fi-FI" altLang="fi-FI" dirty="0" err="1"/>
              <a:t>Traviata</a:t>
            </a:r>
            <a:r>
              <a:rPr lang="fi-FI" altLang="fi-FI" dirty="0"/>
              <a:t>, Trubaduuri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Don Carlos, Aida, </a:t>
            </a:r>
            <a:r>
              <a:rPr lang="fi-FI" altLang="fi-FI" dirty="0" err="1"/>
              <a:t>Otello</a:t>
            </a: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 err="1"/>
              <a:t>Falstaff</a:t>
            </a:r>
            <a:r>
              <a:rPr lang="fi-FI" altLang="fi-FI" dirty="0"/>
              <a:t> v. 1893 viimeinen ooppera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</p:txBody>
      </p:sp>
      <p:pic>
        <p:nvPicPr>
          <p:cNvPr id="53251" name="Picture 4" descr="300px-V_E_R_D_I">
            <a:extLst>
              <a:ext uri="{FF2B5EF4-FFF2-40B4-BE49-F238E27FC236}">
                <a16:creationId xmlns:a16="http://schemas.microsoft.com/office/drawing/2014/main" id="{421C377B-B380-504A-B61A-86628BD87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953001"/>
            <a:ext cx="2209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250px-Verdi_Giuseppe">
            <a:extLst>
              <a:ext uri="{FF2B5EF4-FFF2-40B4-BE49-F238E27FC236}">
                <a16:creationId xmlns:a16="http://schemas.microsoft.com/office/drawing/2014/main" id="{7C136727-42C6-1E47-9007-8B8C7C09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00" y="1600200"/>
            <a:ext cx="1701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096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CC5B4582-12DF-2D44-B3EF-6A1C086B9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Giuseppe Verdi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677147D7-F1F5-CC4C-900C-E2768E3F1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La </a:t>
            </a:r>
            <a:r>
              <a:rPr lang="fi-FI" altLang="fi-FI" dirty="0" err="1"/>
              <a:t>Traviata</a:t>
            </a:r>
            <a:r>
              <a:rPr lang="fi-FI" altLang="fi-FI" dirty="0"/>
              <a:t>: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 Alkusoitto </a:t>
            </a:r>
          </a:p>
          <a:p>
            <a:pPr eaLnBrk="1" hangingPunct="1">
              <a:buFontTx/>
              <a:buChar char="-"/>
            </a:pPr>
            <a:r>
              <a:rPr lang="fi-FI" altLang="fi-FI" dirty="0"/>
              <a:t>Juomalaulu (</a:t>
            </a:r>
            <a:r>
              <a:rPr lang="fi-FI" altLang="fi-FI" dirty="0" err="1"/>
              <a:t>Brindisi</a:t>
            </a:r>
            <a:r>
              <a:rPr lang="fi-FI" altLang="fi-FI" dirty="0"/>
              <a:t>)</a:t>
            </a:r>
          </a:p>
          <a:p>
            <a:pPr eaLnBrk="1" hangingPunct="1">
              <a:buFontTx/>
              <a:buChar char="-"/>
            </a:pPr>
            <a:endParaRPr lang="fi-FI" altLang="fi-FI" dirty="0"/>
          </a:p>
          <a:p>
            <a:pPr eaLnBrk="1" hangingPunct="1"/>
            <a:r>
              <a:rPr lang="fi-FI" altLang="fi-FI" dirty="0"/>
              <a:t>Trubaduuri:</a:t>
            </a:r>
          </a:p>
          <a:p>
            <a:pPr eaLnBrk="1" hangingPunct="1">
              <a:buFontTx/>
              <a:buChar char="-"/>
            </a:pPr>
            <a:r>
              <a:rPr lang="fi-FI" altLang="fi-FI" dirty="0" err="1"/>
              <a:t>Azucenan</a:t>
            </a:r>
            <a:r>
              <a:rPr lang="fi-FI" altLang="fi-FI" dirty="0"/>
              <a:t> aaria  (</a:t>
            </a:r>
            <a:r>
              <a:rPr lang="fi-FI" altLang="fi-FI" dirty="0" err="1"/>
              <a:t>Stride</a:t>
            </a:r>
            <a:r>
              <a:rPr lang="fi-FI" altLang="fi-FI" dirty="0"/>
              <a:t> la </a:t>
            </a:r>
            <a:r>
              <a:rPr lang="fi-FI" altLang="fi-FI" dirty="0" err="1"/>
              <a:t>vampa</a:t>
            </a:r>
            <a:r>
              <a:rPr lang="fi-FI" altLang="fi-FI" dirty="0"/>
              <a:t>) (altto)</a:t>
            </a:r>
          </a:p>
          <a:p>
            <a:pPr marL="0" indent="0">
              <a:buNone/>
            </a:pPr>
            <a:r>
              <a:rPr lang="fi-FI" altLang="fi-FI" dirty="0"/>
              <a:t>- </a:t>
            </a:r>
            <a:r>
              <a:rPr lang="fi-FI" altLang="fi-FI" dirty="0" err="1"/>
              <a:t>Manricon</a:t>
            </a:r>
            <a:r>
              <a:rPr lang="fi-FI" altLang="fi-FI" dirty="0"/>
              <a:t> aaria (Di </a:t>
            </a:r>
            <a:r>
              <a:rPr lang="fi-FI" altLang="fi-FI" dirty="0" err="1"/>
              <a:t>quella</a:t>
            </a:r>
            <a:r>
              <a:rPr lang="fi-FI" altLang="fi-FI" dirty="0"/>
              <a:t> </a:t>
            </a:r>
            <a:r>
              <a:rPr lang="fi-FI" altLang="fi-FI" dirty="0" err="1"/>
              <a:t>pira</a:t>
            </a:r>
            <a:r>
              <a:rPr lang="fi-FI" altLang="fi-FI" dirty="0"/>
              <a:t>) (tenori)</a:t>
            </a:r>
          </a:p>
          <a:p>
            <a:pPr eaLnBrk="1" hangingPunct="1"/>
            <a:endParaRPr lang="fi-FI" altLang="fi-FI" dirty="0"/>
          </a:p>
        </p:txBody>
      </p:sp>
      <p:sp>
        <p:nvSpPr>
          <p:cNvPr id="55299" name="AutoShape 6">
            <a:hlinkClick r:id="rId3" highlightClick="1"/>
            <a:extLst>
              <a:ext uri="{FF2B5EF4-FFF2-40B4-BE49-F238E27FC236}">
                <a16:creationId xmlns:a16="http://schemas.microsoft.com/office/drawing/2014/main" id="{D40B2658-F714-AC4C-A732-278E86575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4" y="1143000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55300" name="Picture 7" descr="200px-Verdi">
            <a:extLst>
              <a:ext uri="{FF2B5EF4-FFF2-40B4-BE49-F238E27FC236}">
                <a16:creationId xmlns:a16="http://schemas.microsoft.com/office/drawing/2014/main" id="{3FFC2F2A-2246-F24B-ADF9-33049FCC7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82" y="112712"/>
            <a:ext cx="125095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AutoShape 8">
            <a:hlinkClick r:id="rId5" highlightClick="1"/>
            <a:extLst>
              <a:ext uri="{FF2B5EF4-FFF2-40B4-BE49-F238E27FC236}">
                <a16:creationId xmlns:a16="http://schemas.microsoft.com/office/drawing/2014/main" id="{BA0542D1-63CB-4645-BB5F-63ACBE9B1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7939" y="5449887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55302" name="AutoShape 9">
            <a:hlinkClick r:id="rId6" highlightClick="1"/>
            <a:extLst>
              <a:ext uri="{FF2B5EF4-FFF2-40B4-BE49-F238E27FC236}">
                <a16:creationId xmlns:a16="http://schemas.microsoft.com/office/drawing/2014/main" id="{9542702F-089F-7A46-91B3-CE80C57B8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7940" y="4150519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2" name="Toimintopainike: Filmi 1">
            <a:hlinkClick r:id="rId7" highlightClick="1"/>
            <a:extLst>
              <a:ext uri="{FF2B5EF4-FFF2-40B4-BE49-F238E27FC236}">
                <a16:creationId xmlns:a16="http://schemas.microsoft.com/office/drawing/2014/main" id="{D0B9C110-0BE8-C544-86D4-CB4DBAA672C8}"/>
              </a:ext>
            </a:extLst>
          </p:cNvPr>
          <p:cNvSpPr/>
          <p:nvPr/>
        </p:nvSpPr>
        <p:spPr>
          <a:xfrm>
            <a:off x="9598511" y="266757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170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9BCEB609-1AAF-264F-BD8A-60B04816C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Giuseppe Verdi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FECC72C5-E13E-C64E-94F7-594D9FAC7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Aida: Ooppera mahdottomasta rakkaudesta muinaisessa Egyptissä</a:t>
            </a:r>
          </a:p>
          <a:p>
            <a:pPr eaLnBrk="1" hangingPunct="1"/>
            <a:r>
              <a:rPr lang="fi-FI" altLang="fi-FI" dirty="0"/>
              <a:t>Aidan aaria: </a:t>
            </a:r>
            <a:r>
              <a:rPr lang="fi-FI" altLang="fi-FI" dirty="0" err="1"/>
              <a:t>Ritorna</a:t>
            </a:r>
            <a:r>
              <a:rPr lang="fi-FI" altLang="fi-FI" dirty="0"/>
              <a:t> </a:t>
            </a:r>
            <a:r>
              <a:rPr lang="fi-FI" altLang="fi-FI" dirty="0" err="1"/>
              <a:t>vincitor</a:t>
            </a:r>
            <a:r>
              <a:rPr lang="fi-FI" altLang="fi-FI" dirty="0"/>
              <a:t> (sopraano)</a:t>
            </a:r>
          </a:p>
          <a:p>
            <a:pPr eaLnBrk="1" hangingPunct="1"/>
            <a:r>
              <a:rPr lang="fi-FI" altLang="fi-FI" dirty="0"/>
              <a:t>Aida: Juhlamarssi </a:t>
            </a:r>
          </a:p>
          <a:p>
            <a:pPr eaLnBrk="1" hangingPunct="1"/>
            <a:endParaRPr lang="fi-FI" altLang="fi-FI" dirty="0"/>
          </a:p>
        </p:txBody>
      </p:sp>
      <p:sp>
        <p:nvSpPr>
          <p:cNvPr id="57347" name="AutoShape 4">
            <a:hlinkClick r:id="rId3" highlightClick="1"/>
            <a:extLst>
              <a:ext uri="{FF2B5EF4-FFF2-40B4-BE49-F238E27FC236}">
                <a16:creationId xmlns:a16="http://schemas.microsoft.com/office/drawing/2014/main" id="{C17BDBB8-A778-2D44-A1BA-FDD1BCE2D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0300" y="3931444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57349" name="Picture 6" descr="300px-Aida_poster_colors_fixed">
            <a:extLst>
              <a:ext uri="{FF2B5EF4-FFF2-40B4-BE49-F238E27FC236}">
                <a16:creationId xmlns:a16="http://schemas.microsoft.com/office/drawing/2014/main" id="{0EF5FC14-B8FC-DC4C-B776-4103C5279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48026"/>
            <a:ext cx="55245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24404B49-2EDF-384C-BE3A-C93CB1374259}"/>
              </a:ext>
            </a:extLst>
          </p:cNvPr>
          <p:cNvSpPr/>
          <p:nvPr/>
        </p:nvSpPr>
        <p:spPr>
          <a:xfrm>
            <a:off x="10020300" y="2386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040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E1DC25E8-D27C-4344-9322-2E904BA36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Richard Wagner (1813-1883)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41F15825-533F-FD40-836D-CAEAEC3DD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saksalaisen romantiikan huipentaja</a:t>
            </a:r>
          </a:p>
          <a:p>
            <a:pPr eaLnBrk="1" hangingPunct="1"/>
            <a:r>
              <a:rPr lang="fi-FI" altLang="fi-FI"/>
              <a:t>uudenlaisen oopperan, </a:t>
            </a:r>
          </a:p>
          <a:p>
            <a:pPr eaLnBrk="1" hangingPunct="1">
              <a:buFontTx/>
              <a:buNone/>
            </a:pPr>
            <a:r>
              <a:rPr lang="fi-FI" altLang="fi-FI"/>
              <a:t>  </a:t>
            </a:r>
            <a:r>
              <a:rPr lang="ja-JP" altLang="fi-FI"/>
              <a:t>”</a:t>
            </a:r>
            <a:r>
              <a:rPr lang="fi-FI" altLang="ja-JP"/>
              <a:t>musiikkidraaman</a:t>
            </a:r>
            <a:r>
              <a:rPr lang="ja-JP" altLang="fi-FI"/>
              <a:t>”</a:t>
            </a:r>
            <a:r>
              <a:rPr lang="fi-FI" altLang="ja-JP"/>
              <a:t> kehittäjä</a:t>
            </a:r>
          </a:p>
          <a:p>
            <a:pPr eaLnBrk="1" hangingPunct="1"/>
            <a:r>
              <a:rPr lang="fi-FI" altLang="fi-FI"/>
              <a:t>värikäs elämä</a:t>
            </a:r>
          </a:p>
          <a:p>
            <a:pPr eaLnBrk="1" hangingPunct="1">
              <a:buFontTx/>
              <a:buNone/>
            </a:pPr>
            <a:r>
              <a:rPr lang="fi-FI" altLang="fi-FI"/>
              <a:t>-syntyi näyttelijäperheeseen Leipzigissa</a:t>
            </a:r>
          </a:p>
          <a:p>
            <a:pPr eaLnBrk="1" hangingPunct="1">
              <a:buFontTx/>
              <a:buNone/>
            </a:pPr>
            <a:r>
              <a:rPr lang="fi-FI" altLang="fi-FI"/>
              <a:t>-teatteri ja musiikki yhtä tärkeitä</a:t>
            </a:r>
          </a:p>
          <a:p>
            <a:pPr eaLnBrk="1" hangingPunct="1">
              <a:buFontTx/>
              <a:buNone/>
            </a:pPr>
            <a:r>
              <a:rPr lang="fi-FI" altLang="fi-FI"/>
              <a:t>-20-vuotiaana oopperan kuoronjohtajaksi</a:t>
            </a:r>
          </a:p>
          <a:p>
            <a:pPr eaLnBrk="1" hangingPunct="1">
              <a:buFontTx/>
              <a:buNone/>
            </a:pPr>
            <a:r>
              <a:rPr lang="fi-FI" altLang="fi-FI"/>
              <a:t>-ensimmäinen ooppera 19.-v. Leipzigissa</a:t>
            </a:r>
          </a:p>
        </p:txBody>
      </p:sp>
      <p:pic>
        <p:nvPicPr>
          <p:cNvPr id="59395" name="Picture 4" descr="200px-Richard_Wagner_(ca_1871),_fotogravyr_av_Franz_Hanfstaengl">
            <a:extLst>
              <a:ext uri="{FF2B5EF4-FFF2-40B4-BE49-F238E27FC236}">
                <a16:creationId xmlns:a16="http://schemas.microsoft.com/office/drawing/2014/main" id="{E40A81D7-63FD-6E48-BC10-8C49B3DA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76400"/>
            <a:ext cx="1885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835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E23501D7-796C-AC49-954F-376D490FB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Richard Wagner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F020571C-5031-EF49-823F-7DF1EADAA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1830-luvulla mm. </a:t>
            </a:r>
            <a:r>
              <a:rPr lang="fi-FI" altLang="fi-FI" dirty="0" err="1"/>
              <a:t>Königsbergin</a:t>
            </a:r>
            <a:r>
              <a:rPr lang="fi-FI" altLang="fi-FI" dirty="0"/>
              <a:t> ja Riian oopperan kapellimestari, pakeni velkojiaan Lontooseen, ensimmäiset oopperat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Pariisissa 1830-luvun loppupuolella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1842 Dresdenin hovioopperan kapellimestariksi, </a:t>
            </a:r>
            <a:r>
              <a:rPr lang="fi-FI" altLang="fi-FI" dirty="0" err="1"/>
              <a:t>Rienzi</a:t>
            </a:r>
            <a:r>
              <a:rPr lang="fi-FI" altLang="fi-FI" dirty="0"/>
              <a:t> menestys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1843 Lentävä Hollantilainen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v. 1845 </a:t>
            </a:r>
            <a:r>
              <a:rPr lang="fi-FI" altLang="fi-FI" dirty="0" err="1"/>
              <a:t>Tannhäuser</a:t>
            </a:r>
            <a:endParaRPr lang="fi-FI" altLang="fi-FI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esim. Pyhiinvaeltajien kuoro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 </a:t>
            </a:r>
            <a:r>
              <a:rPr lang="fi-FI" altLang="fi-FI" dirty="0" err="1"/>
              <a:t>Wolframin</a:t>
            </a:r>
            <a:r>
              <a:rPr lang="fi-FI" altLang="fi-FI" dirty="0"/>
              <a:t> laulu iltatähdelle (baritoni)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dirty="0"/>
              <a:t>(3. näytöksestä)</a:t>
            </a:r>
          </a:p>
        </p:txBody>
      </p:sp>
      <p:sp>
        <p:nvSpPr>
          <p:cNvPr id="61443" name="AutoShape 4">
            <a:hlinkClick r:id="rId3" highlightClick="1"/>
            <a:extLst>
              <a:ext uri="{FF2B5EF4-FFF2-40B4-BE49-F238E27FC236}">
                <a16:creationId xmlns:a16="http://schemas.microsoft.com/office/drawing/2014/main" id="{D3C994D8-C51B-2048-913E-506DC620D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4" y="4572000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61444" name="AutoShape 5">
            <a:hlinkClick r:id="rId4" highlightClick="1"/>
            <a:extLst>
              <a:ext uri="{FF2B5EF4-FFF2-40B4-BE49-F238E27FC236}">
                <a16:creationId xmlns:a16="http://schemas.microsoft.com/office/drawing/2014/main" id="{E0FD8B2A-D09D-3845-8124-44EA31796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4" y="5815014"/>
            <a:ext cx="1042987" cy="1042987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61445" name="Picture 6" descr="220px-Richard_Wagner_by_Caesar_Willich_ca_1862">
            <a:extLst>
              <a:ext uri="{FF2B5EF4-FFF2-40B4-BE49-F238E27FC236}">
                <a16:creationId xmlns:a16="http://schemas.microsoft.com/office/drawing/2014/main" id="{239D20C6-5BC4-A243-A12C-5913D5EBC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559" y="113506"/>
            <a:ext cx="15176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741B8FE3-35E1-6448-A9DF-2683056DF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Richard Wagner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4995DA18-5B7A-7644-8710-FFE17C8FB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1848 Wagner osallistuu vallankumouksen taisteluihin ja pakenee Saksasta Sveitsiin</a:t>
            </a:r>
          </a:p>
          <a:p>
            <a:pPr eaLnBrk="1" hangingPunct="1"/>
            <a:r>
              <a:rPr lang="fi-FI" altLang="fi-FI" dirty="0"/>
              <a:t>Ooppera </a:t>
            </a:r>
            <a:r>
              <a:rPr lang="fi-FI" altLang="fi-FI" dirty="0" err="1"/>
              <a:t>Lohengrin</a:t>
            </a:r>
            <a:r>
              <a:rPr lang="fi-FI" altLang="fi-FI" dirty="0"/>
              <a:t> saa Lisztin johtamana ensiesityksensä Weimarissa v. 1850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 esim. Häämarssi (</a:t>
            </a:r>
            <a:r>
              <a:rPr lang="fi-FI" altLang="fi-FI" dirty="0" err="1"/>
              <a:t>Treulich</a:t>
            </a:r>
            <a:r>
              <a:rPr lang="fi-FI" altLang="fi-FI" dirty="0"/>
              <a:t> </a:t>
            </a:r>
            <a:r>
              <a:rPr lang="fi-FI" altLang="fi-FI" dirty="0" err="1"/>
              <a:t>geführt</a:t>
            </a:r>
            <a:r>
              <a:rPr lang="fi-FI" altLang="fi-FI" dirty="0"/>
              <a:t>)</a:t>
            </a:r>
          </a:p>
        </p:txBody>
      </p:sp>
      <p:pic>
        <p:nvPicPr>
          <p:cNvPr id="63492" name="Picture 5" descr="220px-Lohengrin-kitsch">
            <a:extLst>
              <a:ext uri="{FF2B5EF4-FFF2-40B4-BE49-F238E27FC236}">
                <a16:creationId xmlns:a16="http://schemas.microsoft.com/office/drawing/2014/main" id="{3C206A96-2C24-D44C-AA19-67B6A742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3657600"/>
            <a:ext cx="2286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oimintopainike: Filmi 1">
            <a:hlinkClick r:id="rId4" highlightClick="1"/>
            <a:extLst>
              <a:ext uri="{FF2B5EF4-FFF2-40B4-BE49-F238E27FC236}">
                <a16:creationId xmlns:a16="http://schemas.microsoft.com/office/drawing/2014/main" id="{D95EBA23-C726-0849-AE49-B3D35895E46E}"/>
              </a:ext>
            </a:extLst>
          </p:cNvPr>
          <p:cNvSpPr/>
          <p:nvPr/>
        </p:nvSpPr>
        <p:spPr>
          <a:xfrm>
            <a:off x="7354957" y="4850296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82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45BF1C68-28CD-2C4F-B5C8-B9372869B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Richard Wagner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E95252E1-8264-094C-85DB-E78199D3B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1850-luvulla Wagner säveltää </a:t>
            </a:r>
            <a:r>
              <a:rPr lang="fi-FI" altLang="fi-FI" dirty="0" err="1"/>
              <a:t>Nibelungin</a:t>
            </a:r>
            <a:r>
              <a:rPr lang="fi-FI" altLang="fi-FI" dirty="0"/>
              <a:t> sormusta ja julkaisee kirjoja</a:t>
            </a:r>
          </a:p>
          <a:p>
            <a:pPr eaLnBrk="1" hangingPunct="1"/>
            <a:r>
              <a:rPr lang="fi-FI" altLang="fi-FI" dirty="0"/>
              <a:t>1859 ooppera Tristan ja </a:t>
            </a:r>
            <a:r>
              <a:rPr lang="fi-FI" altLang="fi-FI" dirty="0" err="1"/>
              <a:t>Isolde</a:t>
            </a:r>
            <a:r>
              <a:rPr lang="fi-FI" altLang="fi-FI" dirty="0"/>
              <a:t> mullistaa romantiikan sävelkielen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-ensimmäinen kypsä musiikkidraama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-esim. alkusoitto ja </a:t>
            </a:r>
            <a:r>
              <a:rPr lang="fi-FI" altLang="fi-FI" dirty="0" err="1"/>
              <a:t>Isolden</a:t>
            </a:r>
            <a:r>
              <a:rPr lang="fi-FI" altLang="fi-FI" dirty="0"/>
              <a:t> Lemmenkuolo oopperan lopussa (sopraano)</a:t>
            </a:r>
          </a:p>
        </p:txBody>
      </p:sp>
      <p:sp>
        <p:nvSpPr>
          <p:cNvPr id="65539" name="AutoShape 4">
            <a:hlinkClick r:id="rId3" highlightClick="1"/>
            <a:extLst>
              <a:ext uri="{FF2B5EF4-FFF2-40B4-BE49-F238E27FC236}">
                <a16:creationId xmlns:a16="http://schemas.microsoft.com/office/drawing/2014/main" id="{212B88DF-27A6-8F49-AC86-7E63C558A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4102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65540" name="AutoShape 5">
            <a:hlinkClick r:id="rId4" highlightClick="1"/>
            <a:extLst>
              <a:ext uri="{FF2B5EF4-FFF2-40B4-BE49-F238E27FC236}">
                <a16:creationId xmlns:a16="http://schemas.microsoft.com/office/drawing/2014/main" id="{6163A4EB-A8FB-0E41-8E40-BE6A244B7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864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65541" name="Picture 6" descr="400px-Joseph_Albert_-_Ludwig_und_Malwine_Schnorr_von_Carolsfeld_-_Tristan_und_Isolde,_1865f">
            <a:extLst>
              <a:ext uri="{FF2B5EF4-FFF2-40B4-BE49-F238E27FC236}">
                <a16:creationId xmlns:a16="http://schemas.microsoft.com/office/drawing/2014/main" id="{D894AB04-F7E2-CD40-8ED7-EA187546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9056"/>
            <a:ext cx="2368826" cy="180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796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E242EE9F-4C13-9A44-807D-5712AB30B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Richard Wagner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6EE313E7-E96B-0B4A-A0A2-053EFCF60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1860-luvulla Baijerin kuningas Ludvig II ryhtyy Wagnerin rahoittajaksi</a:t>
            </a:r>
          </a:p>
          <a:p>
            <a:pPr eaLnBrk="1" hangingPunct="1"/>
            <a:r>
              <a:rPr lang="fi-FI" altLang="fi-FI" dirty="0"/>
              <a:t>1876 </a:t>
            </a:r>
            <a:r>
              <a:rPr lang="fi-FI" altLang="fi-FI" dirty="0" err="1"/>
              <a:t>Bayreuthin</a:t>
            </a:r>
            <a:r>
              <a:rPr lang="fi-FI" altLang="fi-FI" dirty="0"/>
              <a:t> ensimmäiset oopperajuhlat: </a:t>
            </a:r>
          </a:p>
          <a:p>
            <a:pPr eaLnBrk="1" hangingPunct="1"/>
            <a:r>
              <a:rPr lang="fi-FI" altLang="fi-FI" dirty="0" err="1"/>
              <a:t>Nibelungin</a:t>
            </a:r>
            <a:r>
              <a:rPr lang="fi-FI" altLang="fi-FI" dirty="0"/>
              <a:t> sormus: 4 oopperan teos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-1. </a:t>
            </a:r>
            <a:r>
              <a:rPr lang="fi-FI" altLang="fi-FI" dirty="0" err="1"/>
              <a:t>Reininkulta</a:t>
            </a:r>
            <a:r>
              <a:rPr lang="fi-FI" altLang="fi-FI" dirty="0"/>
              <a:t>, esim. </a:t>
            </a:r>
            <a:r>
              <a:rPr lang="fi-FI" altLang="fi-FI" dirty="0" err="1"/>
              <a:t>Valhallaan</a:t>
            </a:r>
            <a:r>
              <a:rPr lang="fi-FI" altLang="fi-FI" dirty="0"/>
              <a:t> meno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-2. Valkyria, esim. </a:t>
            </a:r>
            <a:r>
              <a:rPr lang="fi-FI" altLang="fi-FI" dirty="0" err="1"/>
              <a:t>Valkyyrioiden</a:t>
            </a:r>
            <a:r>
              <a:rPr lang="fi-FI" altLang="fi-FI" dirty="0"/>
              <a:t> ratsastus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-3. Siegfried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-4. Jumalten tuho, esim. </a:t>
            </a:r>
            <a:r>
              <a:rPr lang="fi-FI" altLang="fi-FI" dirty="0" err="1"/>
              <a:t>Brünnhilden</a:t>
            </a:r>
            <a:r>
              <a:rPr lang="fi-FI" altLang="fi-FI" dirty="0"/>
              <a:t> kohtaus oopperan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lopusta</a:t>
            </a:r>
          </a:p>
        </p:txBody>
      </p:sp>
      <p:sp>
        <p:nvSpPr>
          <p:cNvPr id="67587" name="AutoShape 4">
            <a:hlinkClick r:id="rId3" highlightClick="1"/>
            <a:extLst>
              <a:ext uri="{FF2B5EF4-FFF2-40B4-BE49-F238E27FC236}">
                <a16:creationId xmlns:a16="http://schemas.microsoft.com/office/drawing/2014/main" id="{EC10CA00-4F96-E14E-B299-F603122CD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4290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67589" name="Picture 7" descr="220px-Ludwig_II;_Bavaria_Rex">
            <a:extLst>
              <a:ext uri="{FF2B5EF4-FFF2-40B4-BE49-F238E27FC236}">
                <a16:creationId xmlns:a16="http://schemas.microsoft.com/office/drawing/2014/main" id="{C7506996-D5F6-5149-AB6D-CF4BC4877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60" y="-794"/>
            <a:ext cx="1405110" cy="187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8" descr="250px-Neuschwanstein_Castle_LOC_print">
            <a:extLst>
              <a:ext uri="{FF2B5EF4-FFF2-40B4-BE49-F238E27FC236}">
                <a16:creationId xmlns:a16="http://schemas.microsoft.com/office/drawing/2014/main" id="{3BB3EE46-F027-004C-B54F-C191D4500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24384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AutoShape 9">
            <a:hlinkClick r:id="rId6" highlightClick="1"/>
            <a:extLst>
              <a:ext uri="{FF2B5EF4-FFF2-40B4-BE49-F238E27FC236}">
                <a16:creationId xmlns:a16="http://schemas.microsoft.com/office/drawing/2014/main" id="{FFC47F67-29CB-2247-9279-B44D83176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5815014"/>
            <a:ext cx="1042988" cy="1042987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2" name="Toimintopainike: Filmi 1">
            <a:hlinkClick r:id="rId7" highlightClick="1"/>
            <a:extLst>
              <a:ext uri="{FF2B5EF4-FFF2-40B4-BE49-F238E27FC236}">
                <a16:creationId xmlns:a16="http://schemas.microsoft.com/office/drawing/2014/main" id="{1B1D4F01-3A70-7F45-B3E1-4C8DD172F286}"/>
              </a:ext>
            </a:extLst>
          </p:cNvPr>
          <p:cNvSpPr/>
          <p:nvPr/>
        </p:nvSpPr>
        <p:spPr>
          <a:xfrm>
            <a:off x="9372600" y="4570413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30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31AF12-D0AB-3146-A394-34243066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Musiikin uusi yksinkertaisempi tyyli syntyy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2B3261-3476-ED4D-956E-C9FB80DAF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J.S. Bachin poikien musiikki </a:t>
            </a:r>
          </a:p>
          <a:p>
            <a:r>
              <a:rPr lang="fi-FI" dirty="0"/>
              <a:t>Mannheimin orkesterityyli: ensimmäiset sinfoniat</a:t>
            </a:r>
          </a:p>
          <a:p>
            <a:pPr marL="0" indent="0">
              <a:buNone/>
            </a:pPr>
            <a:r>
              <a:rPr lang="fi-FI" dirty="0"/>
              <a:t>  - esim. Johann </a:t>
            </a:r>
            <a:r>
              <a:rPr lang="fi-FI" dirty="0" err="1"/>
              <a:t>Stamitzin</a:t>
            </a:r>
            <a:r>
              <a:rPr lang="fi-FI" dirty="0"/>
              <a:t> Sinfonia G-duuri</a:t>
            </a:r>
          </a:p>
          <a:p>
            <a:r>
              <a:rPr lang="fi-FI" dirty="0"/>
              <a:t>Christoph </a:t>
            </a:r>
            <a:r>
              <a:rPr lang="fi-FI" dirty="0" err="1"/>
              <a:t>Willibald</a:t>
            </a:r>
            <a:r>
              <a:rPr lang="fi-FI" dirty="0"/>
              <a:t> </a:t>
            </a:r>
            <a:r>
              <a:rPr lang="fi-FI" dirty="0" err="1"/>
              <a:t>Gluckin</a:t>
            </a:r>
            <a:r>
              <a:rPr lang="fi-FI" dirty="0"/>
              <a:t> oopperauudistus</a:t>
            </a:r>
          </a:p>
          <a:p>
            <a:endParaRPr lang="fi-FI" dirty="0"/>
          </a:p>
          <a:p>
            <a:r>
              <a:rPr lang="fi-FI" dirty="0"/>
              <a:t>-uusi tyyli vei pois barokin ”raskaudesta” kohti uutta keveämpää ”galanttia” ja yksilöllisempää musiikkityyliä 1730-luvulta alkaen</a:t>
            </a:r>
          </a:p>
          <a:p>
            <a:r>
              <a:rPr lang="fi-FI" dirty="0"/>
              <a:t>Musiikin rokokoo-tyyli</a:t>
            </a:r>
          </a:p>
        </p:txBody>
      </p:sp>
      <p:sp>
        <p:nvSpPr>
          <p:cNvPr id="4" name="Toimintopainike: Filmi 3">
            <a:hlinkClick r:id="rId2" highlightClick="1"/>
            <a:extLst>
              <a:ext uri="{FF2B5EF4-FFF2-40B4-BE49-F238E27FC236}">
                <a16:creationId xmlns:a16="http://schemas.microsoft.com/office/drawing/2014/main" id="{8867EF1F-650B-D74F-9E8F-AE302CCEF085}"/>
              </a:ext>
            </a:extLst>
          </p:cNvPr>
          <p:cNvSpPr/>
          <p:nvPr/>
        </p:nvSpPr>
        <p:spPr>
          <a:xfrm>
            <a:off x="10832592" y="204746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91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AE5DA834-EF83-2746-BF89-87ECDA3AE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Richard Wagner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D7ADCA5B-9EAE-9B42-A8D8-4FD711BDA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 err="1"/>
              <a:t>Bayreuthin</a:t>
            </a:r>
            <a:r>
              <a:rPr lang="fi-FI" altLang="fi-FI" dirty="0"/>
              <a:t> musiikkijuhlat tekevät Wagnerista aikansa kuuluisimman säveltäjän</a:t>
            </a:r>
          </a:p>
          <a:p>
            <a:pPr eaLnBrk="1" hangingPunct="1"/>
            <a:r>
              <a:rPr lang="fi-FI" altLang="fi-FI" dirty="0"/>
              <a:t>1882 </a:t>
            </a:r>
            <a:r>
              <a:rPr lang="fi-FI" altLang="fi-FI" dirty="0" err="1"/>
              <a:t>Parsifal</a:t>
            </a:r>
            <a:r>
              <a:rPr lang="fi-FI" altLang="fi-FI" dirty="0"/>
              <a:t>-ooppera kantaesitetään </a:t>
            </a:r>
            <a:r>
              <a:rPr lang="fi-FI" altLang="fi-FI" dirty="0" err="1"/>
              <a:t>Bayreuthissa</a:t>
            </a:r>
            <a:r>
              <a:rPr lang="fi-FI" altLang="fi-FI" dirty="0"/>
              <a:t>, esim. Välimusiikki 1. näytöksestä ja </a:t>
            </a:r>
            <a:r>
              <a:rPr lang="fi-FI" altLang="fi-FI" dirty="0" err="1"/>
              <a:t>Graalin</a:t>
            </a:r>
            <a:r>
              <a:rPr lang="fi-FI" altLang="fi-FI" dirty="0"/>
              <a:t> ritareiden tulo</a:t>
            </a:r>
          </a:p>
          <a:p>
            <a:pPr eaLnBrk="1" hangingPunct="1"/>
            <a:r>
              <a:rPr lang="fi-FI" altLang="fi-FI" dirty="0"/>
              <a:t>1883 Wagner kuolee</a:t>
            </a:r>
          </a:p>
          <a:p>
            <a:pPr eaLnBrk="1" hangingPunct="1"/>
            <a:r>
              <a:rPr lang="fi-FI" altLang="fi-FI" dirty="0" err="1"/>
              <a:t>Bayreuthin</a:t>
            </a:r>
            <a:r>
              <a:rPr lang="fi-FI" altLang="fi-FI" dirty="0"/>
              <a:t> musiikkijuhlat omistettu Wagnerin oopperoille</a:t>
            </a:r>
          </a:p>
        </p:txBody>
      </p:sp>
      <p:pic>
        <p:nvPicPr>
          <p:cNvPr id="69635" name="Picture 5" descr="250px-Bayreuth_Festspielhaus_2006-07-16">
            <a:extLst>
              <a:ext uri="{FF2B5EF4-FFF2-40B4-BE49-F238E27FC236}">
                <a16:creationId xmlns:a16="http://schemas.microsoft.com/office/drawing/2014/main" id="{82352E66-CE52-4543-8BCD-E6E9BA9E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37100"/>
            <a:ext cx="3175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oimintopainike: Filmi 1">
            <a:hlinkClick r:id="rId4" highlightClick="1"/>
            <a:extLst>
              <a:ext uri="{FF2B5EF4-FFF2-40B4-BE49-F238E27FC236}">
                <a16:creationId xmlns:a16="http://schemas.microsoft.com/office/drawing/2014/main" id="{1047320A-9027-2A46-81B7-35232E96D18F}"/>
              </a:ext>
            </a:extLst>
          </p:cNvPr>
          <p:cNvSpPr/>
          <p:nvPr/>
        </p:nvSpPr>
        <p:spPr bwMode="auto">
          <a:xfrm>
            <a:off x="10638182" y="3182732"/>
            <a:ext cx="1041400" cy="1042987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8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25B0B959-4ECB-EC4C-AE62-5C7D18339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Christoph Willibald Gluck: oopperan uudistaja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237DF387-8E68-0243-B37C-D5977E155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/>
              <a:t>1750-luvulla Orfeus ja Euridice (Wien)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/>
              <a:t>-palautti oopperaan antiikin ihanteet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/>
              <a:t>-selkeys, johdonmukainen juoni, melodian selkeys ja kauneus, orkesterin ja tanssin korostus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/>
              <a:t>-esim. Autuaitten sielujen tanssi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/>
              <a:t>-esim. Orfeuksen aaria Eurydicen menetyksen jälkeen</a:t>
            </a:r>
          </a:p>
        </p:txBody>
      </p:sp>
      <p:sp>
        <p:nvSpPr>
          <p:cNvPr id="34820" name="AutoShape 6">
            <a:hlinkClick r:id="rId3" highlightClick="1"/>
            <a:extLst>
              <a:ext uri="{FF2B5EF4-FFF2-40B4-BE49-F238E27FC236}">
                <a16:creationId xmlns:a16="http://schemas.microsoft.com/office/drawing/2014/main" id="{A40FE290-6A6B-9A4C-808E-BAE6DD083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4" y="4114800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2" name="Toimintopainike: Filmi 1">
            <a:hlinkClick r:id="rId4" highlightClick="1"/>
            <a:extLst>
              <a:ext uri="{FF2B5EF4-FFF2-40B4-BE49-F238E27FC236}">
                <a16:creationId xmlns:a16="http://schemas.microsoft.com/office/drawing/2014/main" id="{8844BD63-0059-D042-8E4E-D85851B62C27}"/>
              </a:ext>
            </a:extLst>
          </p:cNvPr>
          <p:cNvSpPr/>
          <p:nvPr/>
        </p:nvSpPr>
        <p:spPr>
          <a:xfrm>
            <a:off x="9625585" y="545045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51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7F0B3E-F152-9547-BEA1-49F613A4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Wieniläis</a:t>
            </a:r>
            <a:r>
              <a:rPr lang="fi-FI" dirty="0"/>
              <a:t>-klassismi 1770-1820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8F36DE-1DB9-F74A-BCC7-077DE3106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Wienissä vaikuttaneiden säveltäjien ja muusikoiden luoma musiikkityyli, joka perustana nykyaikaiselle klassiselle musiikille ja musiikkielämälle</a:t>
            </a:r>
          </a:p>
          <a:p>
            <a:r>
              <a:rPr lang="fi-FI" dirty="0"/>
              <a:t>Joseph Haydn, Wolfgang Amadeus Mozart, Ludvig van Beethoven</a:t>
            </a:r>
          </a:p>
        </p:txBody>
      </p:sp>
    </p:spTree>
    <p:extLst>
      <p:ext uri="{BB962C8B-B14F-4D97-AF65-F5344CB8AC3E}">
        <p14:creationId xmlns:p14="http://schemas.microsoft.com/office/powerpoint/2010/main" val="12460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61BA4B88-4EA8-C641-A227-96A81748B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Joseph Haydn 1732-1809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DE93890E-43FD-3C47-A580-431992830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itävaltalainen säveltäjä</a:t>
            </a:r>
          </a:p>
          <a:p>
            <a:pPr eaLnBrk="1" hangingPunct="1"/>
            <a:r>
              <a:rPr lang="fi-FI" altLang="fi-FI" dirty="0" err="1"/>
              <a:t>wieniläis</a:t>
            </a:r>
            <a:r>
              <a:rPr lang="fi-FI" altLang="fi-FI" dirty="0"/>
              <a:t>-klassismin </a:t>
            </a:r>
            <a:r>
              <a:rPr lang="ja-JP" altLang="fi-FI"/>
              <a:t>”</a:t>
            </a:r>
            <a:r>
              <a:rPr lang="fi-FI" altLang="ja-JP" dirty="0"/>
              <a:t>isä</a:t>
            </a:r>
            <a:r>
              <a:rPr lang="ja-JP" altLang="fi-FI"/>
              <a:t>”</a:t>
            </a:r>
            <a:r>
              <a:rPr lang="fi-FI" altLang="ja-JP" dirty="0"/>
              <a:t>: kehitti orkesteri- ja kamarimusiikkia 1760-luvulta lähtien </a:t>
            </a:r>
          </a:p>
          <a:p>
            <a:pPr eaLnBrk="1" hangingPunct="1"/>
            <a:r>
              <a:rPr lang="fi-FI" altLang="fi-FI" dirty="0"/>
              <a:t>työskenteli </a:t>
            </a:r>
            <a:r>
              <a:rPr lang="fi-FI" altLang="fi-FI" dirty="0" err="1"/>
              <a:t>Esterhazyn</a:t>
            </a:r>
            <a:r>
              <a:rPr lang="fi-FI" altLang="fi-FI" dirty="0"/>
              <a:t> ruhtinaan palveluksessa (n.1760-90), myöhemmin vapaana säveltäjänä Wienissä</a:t>
            </a:r>
          </a:p>
          <a:p>
            <a:pPr eaLnBrk="1" hangingPunct="1"/>
            <a:r>
              <a:rPr lang="fi-FI" altLang="fi-FI" dirty="0"/>
              <a:t>Haydnin sinfoniat, jousikvartetit, pianosonaatit esikuvia</a:t>
            </a:r>
          </a:p>
          <a:p>
            <a:pPr eaLnBrk="1" hangingPunct="1"/>
            <a:r>
              <a:rPr lang="fi-FI" altLang="fi-FI" dirty="0"/>
              <a:t>Haydn vanhempi kollega ja opettaja Mozartille ja Beethovenille</a:t>
            </a:r>
          </a:p>
        </p:txBody>
      </p:sp>
      <p:pic>
        <p:nvPicPr>
          <p:cNvPr id="38915" name="Picture 5" descr="207px-Joseph_Haydn">
            <a:extLst>
              <a:ext uri="{FF2B5EF4-FFF2-40B4-BE49-F238E27FC236}">
                <a16:creationId xmlns:a16="http://schemas.microsoft.com/office/drawing/2014/main" id="{9EE78473-C8E0-6542-93E2-9FA129CD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502" y="185531"/>
            <a:ext cx="1685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9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C81CE905-6A39-C74B-9D08-4261B52E3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Joseph Haydn: Sinfoniat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10545455-2AA1-0946-9726-D8E8659E4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sävelsi monet sinfonioistaan </a:t>
            </a:r>
            <a:r>
              <a:rPr lang="fi-FI" altLang="fi-FI" dirty="0" err="1"/>
              <a:t>Est</a:t>
            </a:r>
            <a:r>
              <a:rPr lang="fi-FI" altLang="ja-JP" dirty="0" err="1"/>
              <a:t>e</a:t>
            </a:r>
            <a:r>
              <a:rPr lang="fi-FI" altLang="fi-FI" dirty="0" err="1"/>
              <a:t>rh</a:t>
            </a:r>
            <a:r>
              <a:rPr lang="fi-FI" altLang="ja-JP" dirty="0" err="1"/>
              <a:t>á</a:t>
            </a:r>
            <a:r>
              <a:rPr lang="fi-FI" altLang="fi-FI" dirty="0" err="1"/>
              <a:t>zyn</a:t>
            </a:r>
            <a:r>
              <a:rPr lang="fi-FI" altLang="fi-FI" dirty="0"/>
              <a:t> hovissa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lisänimiä: aamu-, ilta-, filosofi-, rummunisku-, </a:t>
            </a:r>
            <a:r>
              <a:rPr lang="fi-FI" altLang="fi-FI" dirty="0" err="1"/>
              <a:t>jäähyväis</a:t>
            </a:r>
            <a:r>
              <a:rPr lang="fi-FI" altLang="fi-FI" dirty="0"/>
              <a:t>-, kellosinfonia, ym.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Pariisilaissinfoniat </a:t>
            </a:r>
            <a:r>
              <a:rPr lang="fi-FI" altLang="fi-FI" dirty="0" err="1"/>
              <a:t>nrot</a:t>
            </a:r>
            <a:r>
              <a:rPr lang="fi-FI" altLang="fi-FI" dirty="0"/>
              <a:t> 82-87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Lontoolaissinfoniat </a:t>
            </a:r>
            <a:r>
              <a:rPr lang="fi-FI" altLang="fi-FI" dirty="0" err="1"/>
              <a:t>nrot</a:t>
            </a:r>
            <a:r>
              <a:rPr lang="fi-FI" altLang="fi-FI" dirty="0"/>
              <a:t> 93-104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Esim. Jäähyväissinfonia (</a:t>
            </a:r>
            <a:r>
              <a:rPr lang="fi-FI" altLang="fi-FI" dirty="0" err="1"/>
              <a:t>nr.</a:t>
            </a:r>
            <a:r>
              <a:rPr lang="fi-FI" altLang="fi-FI" dirty="0"/>
              <a:t> 45): 1. osa Allegro </a:t>
            </a:r>
            <a:r>
              <a:rPr lang="fi-FI" altLang="fi-FI" dirty="0" err="1"/>
              <a:t>assai</a:t>
            </a:r>
            <a:endParaRPr lang="fi-FI" altLang="fi-FI" dirty="0"/>
          </a:p>
        </p:txBody>
      </p:sp>
      <p:sp>
        <p:nvSpPr>
          <p:cNvPr id="3" name="Toimintopainike: Filmi 2">
            <a:hlinkClick r:id="rId3" highlightClick="1"/>
            <a:extLst>
              <a:ext uri="{FF2B5EF4-FFF2-40B4-BE49-F238E27FC236}">
                <a16:creationId xmlns:a16="http://schemas.microsoft.com/office/drawing/2014/main" id="{C386713F-5FE5-C149-AB37-7588F1378EC7}"/>
              </a:ext>
            </a:extLst>
          </p:cNvPr>
          <p:cNvSpPr/>
          <p:nvPr/>
        </p:nvSpPr>
        <p:spPr>
          <a:xfrm>
            <a:off x="9462052" y="4830417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410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7147</TotalTime>
  <Words>1904</Words>
  <Application>Microsoft Macintosh PowerPoint</Application>
  <PresentationFormat>Laajakuva</PresentationFormat>
  <Paragraphs>358</Paragraphs>
  <Slides>50</Slides>
  <Notes>46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Office-teema</vt:lpstr>
      <vt:lpstr>Klassismin aika 1750-1820</vt:lpstr>
      <vt:lpstr>1700-l. loppupuolen Eurooppa</vt:lpstr>
      <vt:lpstr>Valistuksen aika 1700-luvulla</vt:lpstr>
      <vt:lpstr>1700-luvun loppupuolen mullistukset</vt:lpstr>
      <vt:lpstr>Musiikin uusi yksinkertaisempi tyyli syntyy</vt:lpstr>
      <vt:lpstr>Christoph Willibald Gluck: oopperan uudistaja</vt:lpstr>
      <vt:lpstr>Wieniläis-klassismi 1770-1820</vt:lpstr>
      <vt:lpstr>Joseph Haydn 1732-1809</vt:lpstr>
      <vt:lpstr>Joseph Haydn: Sinfoniat</vt:lpstr>
      <vt:lpstr>Orkesterin vakiokokoonpano</vt:lpstr>
      <vt:lpstr>Orkesterin istumajärjestys</vt:lpstr>
      <vt:lpstr>Wolfgang Amadeus Mozart 1756-1791</vt:lpstr>
      <vt:lpstr>W.A. Mozartin ura</vt:lpstr>
      <vt:lpstr>Mozartin tuotanto</vt:lpstr>
      <vt:lpstr>Mozart: Sinfoniat</vt:lpstr>
      <vt:lpstr>Mozart: kirkkomusiikki</vt:lpstr>
      <vt:lpstr>Mozartin oopperat</vt:lpstr>
      <vt:lpstr>Mozartin oopperat</vt:lpstr>
      <vt:lpstr>Mozartin oopperat</vt:lpstr>
      <vt:lpstr>Mozartin oopperat</vt:lpstr>
      <vt:lpstr>Mozartin oopperat</vt:lpstr>
      <vt:lpstr>Ludvig van Beethoven  (1770-1827)</vt:lpstr>
      <vt:lpstr>Beethovenin vaiheita ja teoksia</vt:lpstr>
      <vt:lpstr>Beethovenin tyylistä</vt:lpstr>
      <vt:lpstr>Beethovenin teoksia</vt:lpstr>
      <vt:lpstr>Beethovenin teoksia</vt:lpstr>
      <vt:lpstr>Beethovenin teoksia</vt:lpstr>
      <vt:lpstr>Romantiikan aika 1810-1910</vt:lpstr>
      <vt:lpstr>Eurooppa Napoleonin jälkeen v. 1815</vt:lpstr>
      <vt:lpstr>Eurooppa 1800-luvulla</vt:lpstr>
      <vt:lpstr>Romantiikka kirjallisuudessa</vt:lpstr>
      <vt:lpstr>Romantiikan musiikki</vt:lpstr>
      <vt:lpstr>Romantiikan musiikki</vt:lpstr>
      <vt:lpstr>Franz Schubert (1797-1828)</vt:lpstr>
      <vt:lpstr>Frederik Chopin (1810-1849)</vt:lpstr>
      <vt:lpstr>Niccolo Paganini (1782-1840)</vt:lpstr>
      <vt:lpstr>Felix Mendelssohn-Bartholdy (1809-1847)</vt:lpstr>
      <vt:lpstr>Robert Schumann  (1810-1856)</vt:lpstr>
      <vt:lpstr>Johannes Brahms  (1833-1897)</vt:lpstr>
      <vt:lpstr>Hector Berlioz  (1803-1869)</vt:lpstr>
      <vt:lpstr>Franz Liszt (1811-1886)</vt:lpstr>
      <vt:lpstr>Giuseppe Verdi (1813-1901)</vt:lpstr>
      <vt:lpstr>Giuseppe Verdi</vt:lpstr>
      <vt:lpstr>Giuseppe Verdi</vt:lpstr>
      <vt:lpstr>Richard Wagner (1813-1883)</vt:lpstr>
      <vt:lpstr>Richard Wagner</vt:lpstr>
      <vt:lpstr>Richard Wagner</vt:lpstr>
      <vt:lpstr>Richard Wagner</vt:lpstr>
      <vt:lpstr>Richard Wagner</vt:lpstr>
      <vt:lpstr>Richard Wagner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Marjamäki Hannu</dc:creator>
  <cp:lastModifiedBy>Marjamäki Hannu</cp:lastModifiedBy>
  <cp:revision>47</cp:revision>
  <dcterms:created xsi:type="dcterms:W3CDTF">2019-02-01T09:33:40Z</dcterms:created>
  <dcterms:modified xsi:type="dcterms:W3CDTF">2019-02-06T08:41:25Z</dcterms:modified>
</cp:coreProperties>
</file>