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79" r:id="rId9"/>
    <p:sldId id="262" r:id="rId10"/>
    <p:sldId id="280" r:id="rId11"/>
    <p:sldId id="281" r:id="rId12"/>
    <p:sldId id="282" r:id="rId13"/>
    <p:sldId id="283" r:id="rId14"/>
    <p:sldId id="380" r:id="rId15"/>
    <p:sldId id="285" r:id="rId16"/>
    <p:sldId id="284" r:id="rId17"/>
    <p:sldId id="377" r:id="rId18"/>
    <p:sldId id="378" r:id="rId19"/>
    <p:sldId id="379" r:id="rId20"/>
    <p:sldId id="294" r:id="rId21"/>
    <p:sldId id="264" r:id="rId22"/>
    <p:sldId id="287" r:id="rId23"/>
    <p:sldId id="266" r:id="rId24"/>
    <p:sldId id="295" r:id="rId25"/>
    <p:sldId id="311" r:id="rId26"/>
    <p:sldId id="305" r:id="rId27"/>
    <p:sldId id="265" r:id="rId28"/>
    <p:sldId id="298" r:id="rId29"/>
    <p:sldId id="267" r:id="rId30"/>
    <p:sldId id="268" r:id="rId31"/>
    <p:sldId id="271" r:id="rId32"/>
    <p:sldId id="269" r:id="rId33"/>
    <p:sldId id="316" r:id="rId34"/>
    <p:sldId id="317" r:id="rId35"/>
    <p:sldId id="318" r:id="rId36"/>
    <p:sldId id="272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42"/>
    <p:restoredTop sz="86413"/>
  </p:normalViewPr>
  <p:slideViewPr>
    <p:cSldViewPr snapToGrid="0" snapToObjects="1">
      <p:cViewPr>
        <p:scale>
          <a:sx n="57" d="100"/>
          <a:sy n="57" d="100"/>
        </p:scale>
        <p:origin x="1128" y="352"/>
      </p:cViewPr>
      <p:guideLst/>
    </p:cSldViewPr>
  </p:slideViewPr>
  <p:outlineViewPr>
    <p:cViewPr>
      <p:scale>
        <a:sx n="33" d="100"/>
        <a:sy n="33" d="100"/>
      </p:scale>
      <p:origin x="0" y="-2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4B3F4-26A6-A64D-951D-FAD3609794F9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375DD-4591-8142-9453-1F7F835F4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79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B90ECAE-0C27-A84D-BD2F-777A095B0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D1C508-DF91-1246-BCE0-1C2808ECF80A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457D5760-B24B-1147-A103-B599FD15B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A8A92C9-6B00-2445-9601-208CEFFAA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40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613E8BD2-2EAF-E148-91B6-632404F5A7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F36D85-4F54-B04E-B6A6-CCD27FD48064}" type="slidenum">
              <a:rPr lang="fi-FI" altLang="fi-FI" sz="1200"/>
              <a:pPr/>
              <a:t>22</a:t>
            </a:fld>
            <a:endParaRPr lang="fi-FI" altLang="fi-FI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BE6BB06-A0D7-6A49-9E9B-7D76C9064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D25B0D7-27CB-A545-80B1-0BE194565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32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7E111896-096C-9E48-B102-5989A56DB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2629D9-7227-5E4A-A8A4-EC909B123547}" type="slidenum">
              <a:rPr lang="fi-FI" altLang="fi-FI" sz="1200"/>
              <a:pPr/>
              <a:t>23</a:t>
            </a:fld>
            <a:endParaRPr lang="fi-FI" altLang="fi-FI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D877842-3611-4E47-86D0-0571C9D84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18C2D15-9C0E-A24E-BB66-5A07C2EB4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48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674F03BF-94BA-2F4B-AC2B-536348B2B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6A974F-F5FA-A54C-9164-5BBC3243C409}" type="slidenum">
              <a:rPr lang="fi-FI" altLang="fi-FI" sz="1200"/>
              <a:pPr/>
              <a:t>24</a:t>
            </a:fld>
            <a:endParaRPr lang="fi-FI" altLang="fi-FI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748C71A-18B7-2744-ADB1-AA6EBF861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6F29D78-35FA-D34D-9D2F-50C3F3378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120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389B6D80-2BB8-8E44-9054-5D9528926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B48E13-1AA2-5549-8329-49206BF5855B}" type="slidenum">
              <a:rPr lang="fi-FI" altLang="fi-FI" sz="1200"/>
              <a:pPr/>
              <a:t>25</a:t>
            </a:fld>
            <a:endParaRPr lang="fi-FI" altLang="fi-FI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2DAC9D19-EE6A-134D-8440-D89F6C6F6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C00C98C-2FBF-A447-930C-C7032C988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874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CCFC40CB-4F20-4349-909B-6551B13B1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61C479-26DE-B34E-91F5-10227B1D7BA8}" type="slidenum">
              <a:rPr lang="fi-FI" altLang="fi-FI" sz="1200"/>
              <a:pPr/>
              <a:t>26</a:t>
            </a:fld>
            <a:endParaRPr lang="fi-FI" altLang="fi-FI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9B3D09FB-AFA4-3245-A789-6CF8126B7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0CA2E548-6525-C640-8C10-F721E25C5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650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B7BE1ADD-8EB8-7A44-BA8F-0EBD9E32C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59799-57D7-6047-A79B-B97996681438}" type="slidenum">
              <a:rPr lang="fi-FI" altLang="fi-FI" sz="1200"/>
              <a:pPr/>
              <a:t>27</a:t>
            </a:fld>
            <a:endParaRPr lang="fi-FI" altLang="fi-FI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D89AFBF-03C9-8047-9EF9-52953CCB9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670BEBC8-E555-2D4A-85E8-ED6F166B3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17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33391D2C-4340-E74D-B3B4-A3959D8A4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346AE2-00F6-9C47-A8EC-1F7BD18A9498}" type="slidenum">
              <a:rPr lang="fi-FI" altLang="fi-FI" sz="1200"/>
              <a:pPr/>
              <a:t>28</a:t>
            </a:fld>
            <a:endParaRPr lang="fi-FI" altLang="fi-FI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903B57CE-CCB1-7B4D-AE98-E2A0A30AA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F443B3E-FBDD-5944-8B11-ABB7BD19A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804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8CFD0266-4411-094F-994A-D5A788C09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35E6DA-BDB4-4B41-B55F-1C0FAFB0C062}" type="slidenum">
              <a:rPr lang="fi-FI" altLang="fi-FI" sz="1200"/>
              <a:pPr/>
              <a:t>29</a:t>
            </a:fld>
            <a:endParaRPr lang="fi-FI" altLang="fi-FI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5B673CB-16C6-BF49-9F1A-8520275A5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4F9F4424-60B8-5446-B3E2-9D1A014EA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96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392C9F6C-7426-FB44-857B-3909E6573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598A09-797E-B24E-80C0-144FF895BEFC}" type="slidenum">
              <a:rPr lang="fi-FI" altLang="fi-FI" sz="1200"/>
              <a:pPr/>
              <a:t>30</a:t>
            </a:fld>
            <a:endParaRPr lang="fi-FI" altLang="fi-FI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40BA6BC-8FB4-0F4D-9B12-08BB44BEC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DF3F45C7-40D1-9E47-A546-5C838B59A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598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0579752B-85C3-204E-84A6-E5FCFC69F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BCA4BD-A138-7240-9307-99B6A527AEC4}" type="slidenum">
              <a:rPr lang="fi-FI" altLang="fi-FI" sz="1200"/>
              <a:pPr/>
              <a:t>31</a:t>
            </a:fld>
            <a:endParaRPr lang="fi-FI" altLang="fi-FI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BDA0CBD-1FBE-AF4E-80EA-4F5CCBC72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4F6996E-4923-8548-B1AF-6404D463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35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6C07898-7B15-A548-8680-4BF4B3730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7832CB-B185-6548-9EE2-4FBAC5D928BD}" type="slidenum">
              <a:rPr lang="fi-FI" altLang="fi-FI" sz="1200"/>
              <a:pPr/>
              <a:t>11</a:t>
            </a:fld>
            <a:endParaRPr lang="fi-FI" altLang="fi-FI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64FF56F-0C0D-ED49-A33B-2EDE50171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0D331C8-D061-7846-8293-840368DE3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356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ACD6DAD7-90FD-944A-96CF-7A23EFFBE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FDB5A9-C04E-A245-AAC8-68B89DA21BA9}" type="slidenum">
              <a:rPr lang="fi-FI" altLang="fi-FI" sz="1200"/>
              <a:pPr/>
              <a:t>32</a:t>
            </a:fld>
            <a:endParaRPr lang="fi-FI" altLang="fi-FI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3E2391F-CB93-3F4C-AD06-2050E89AF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85A7F3F-380D-7A41-B633-281E792CE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245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6F67AF72-9812-1F4E-AE5C-62797B993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356226-F1A9-9F4C-9C95-B76AA0F1FC99}" type="slidenum">
              <a:rPr lang="fi-FI" altLang="fi-FI" sz="1200"/>
              <a:pPr/>
              <a:t>33</a:t>
            </a:fld>
            <a:endParaRPr lang="fi-FI" altLang="fi-FI" sz="12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1859DE06-D9F5-7945-9D43-B095D8A45A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6E4D993-F605-F141-B187-558A3F9D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344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31ED3308-6E3D-3144-BBA4-4E3C531B8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3E3298-37D4-AE4D-92A7-55D985BF7741}" type="slidenum">
              <a:rPr lang="fi-FI" altLang="fi-FI" sz="1200"/>
              <a:pPr/>
              <a:t>34</a:t>
            </a:fld>
            <a:endParaRPr lang="fi-FI" altLang="fi-FI" sz="120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BBB95FAB-6B8A-C84E-AF7F-0425DAB21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F809BBB-9070-6945-AAF8-421BBFB68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127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12B2A42E-7881-164C-8CD9-E3BFA54B9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61BEF4-4D92-5D49-83FA-65E2F659A6CA}" type="slidenum">
              <a:rPr lang="fi-FI" altLang="fi-FI" sz="1200"/>
              <a:pPr/>
              <a:t>35</a:t>
            </a:fld>
            <a:endParaRPr lang="fi-FI" altLang="fi-FI" sz="12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879441EE-49DB-744D-8D01-AEE878DF7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1CF11CD-26B8-D940-B411-ED29B5001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941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A1C8F44C-C4C1-2E4E-95B3-6A8CB48EC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D5B702-9EF9-0A49-9978-AAA89BB146D8}" type="slidenum">
              <a:rPr lang="fi-FI" altLang="fi-FI" sz="1200"/>
              <a:pPr/>
              <a:t>36</a:t>
            </a:fld>
            <a:endParaRPr lang="fi-FI" altLang="fi-FI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D26095-A2DD-AA49-A1B1-B487EF6E8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41CF329F-184F-9F42-85DD-169C39E4B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77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230DFB9-D425-E04A-8861-9C7E2ADE9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221A80-5C5B-D845-8604-32EB2F85E29D}" type="slidenum">
              <a:rPr lang="fi-FI" altLang="fi-FI" sz="1200"/>
              <a:pPr/>
              <a:t>12</a:t>
            </a:fld>
            <a:endParaRPr lang="fi-FI" altLang="fi-FI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3F01570-1A61-8442-9CFA-918F25392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00F0B10-CA7B-C246-8901-893F2F8C3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09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4D4B70CD-283F-F449-B829-A281C9BDA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79C24A-8ACA-4A4D-A48C-0AA7653FB004}" type="slidenum">
              <a:rPr lang="fi-FI" altLang="fi-FI" sz="1200"/>
              <a:pPr/>
              <a:t>13</a:t>
            </a:fld>
            <a:endParaRPr lang="fi-FI" altLang="fi-FI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20E7EF31-6380-E045-AB2F-1D1E82628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4CEAC49-3068-1641-9C3C-1F04FE302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19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4B358DF-9018-2A4D-B62B-24D39EA17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6322" name="Huomautusten paikkamerkki 2">
            <a:extLst>
              <a:ext uri="{FF2B5EF4-FFF2-40B4-BE49-F238E27FC236}">
                <a16:creationId xmlns:a16="http://schemas.microsoft.com/office/drawing/2014/main" id="{A8C9DBFC-CD23-3A4E-91BD-498B68B5B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3" name="Dian numeron paikkamerkki 3">
            <a:extLst>
              <a:ext uri="{FF2B5EF4-FFF2-40B4-BE49-F238E27FC236}">
                <a16:creationId xmlns:a16="http://schemas.microsoft.com/office/drawing/2014/main" id="{40B4C480-8419-F24F-BB19-68E856F75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07F8C7-5EEA-BD41-835A-391F84390E62}" type="slidenum">
              <a:rPr lang="fi-FI" altLang="fi-FI" sz="1200"/>
              <a:pPr/>
              <a:t>17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425970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4F38AE95-24C1-4348-84C1-29BF9A0BB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421B46-B2D3-954E-9013-24DD5833A188}" type="slidenum">
              <a:rPr lang="fi-FI" altLang="fi-FI" sz="1200"/>
              <a:pPr/>
              <a:t>18</a:t>
            </a:fld>
            <a:endParaRPr lang="fi-FI" altLang="fi-FI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6606391-513E-5C4C-93EC-D80F6E6D2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606A0C4-588C-B84E-804D-4A6E6976E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05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ED040564-BC9A-D94E-82D5-9A557FAD3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1B1893-9F66-1844-8A9B-CC2B8A3A091F}" type="slidenum">
              <a:rPr lang="fi-FI" altLang="fi-FI" sz="1200"/>
              <a:pPr/>
              <a:t>19</a:t>
            </a:fld>
            <a:endParaRPr lang="fi-FI" altLang="fi-FI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F965DBCD-34D5-4A41-9CFC-E8AF36E54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7AB2426-8582-424F-B9FC-547D26935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1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403FC07A-E08A-C143-91BE-7D5CBCE37A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62962E-2F67-8449-BFDD-CD3C464609C4}" type="slidenum">
              <a:rPr lang="fi-FI" altLang="fi-FI" sz="1200"/>
              <a:pPr/>
              <a:t>20</a:t>
            </a:fld>
            <a:endParaRPr lang="fi-FI" altLang="fi-FI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3C09E57-0870-F44F-8EBF-8BFE768AD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33AE969-6815-6549-BB70-3E8212BB9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41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4949A6C5-87BD-DD44-BC97-93829F965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9D8682-456B-A441-A8C2-E472D8103E5D}" type="slidenum">
              <a:rPr lang="fi-FI" altLang="fi-FI" sz="1200"/>
              <a:pPr/>
              <a:t>21</a:t>
            </a:fld>
            <a:endParaRPr lang="fi-FI" altLang="fi-FI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0ADD3E1-A46F-2242-9508-6E25E3433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28F7F0D-5B37-9945-B362-4917EAD6B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95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3C75F-37BE-184E-9BFE-8EDAEF5C6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B21158-BD50-A648-ACEF-598C15F56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27194-DA5C-6044-8E31-F98C1B4A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394D12-77A3-7044-A87E-BCEE222D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6CD2F9-B3B6-2F4E-A34A-70009D5C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33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BEE4B6-07AF-F442-8E35-4FBDA9D3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452679-DB30-3949-ADFE-072D3F342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9B229B-B029-D14E-96A6-BFD7F708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5CACB8-CCD2-8349-8566-04E58518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3C6417-26CA-074B-B5BA-3AA5734F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18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116CEEC-282F-D843-8042-8EBEA56F5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61A5C9C-2DDB-A84C-A3A8-D02F7E20C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19EF97-EF63-3A44-B70D-7FC54079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591BFF-CA01-EC45-9D4F-0DF9199E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B12BE2-05A5-9B44-928B-769D5963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2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FA8E9B-BC4E-0A4B-9822-47452CE8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B8AD56-2986-484C-B07B-1BCFF261A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B16197-24BA-8440-8886-71C1D39B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3B3585-FEAC-DC49-9DE7-42D82828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FD1C50-47DD-0149-A821-274D1F10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04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88663E-0545-2D45-89DF-FE96BD18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DE113F-50F9-B749-8DB4-8A1B074B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018820-4697-E740-875C-5BEDC013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A53812-43AD-5049-9559-4C25EFD9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C2F80-7AC7-4D41-8632-BD77333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95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3EC66-CD74-AB46-9072-163FABF5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21642E-8D08-D448-BF74-A3E131D48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FA231E-5A21-7647-BD7B-F6A3CEAA6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8FB119-EABA-9547-B23B-4A7D5DAD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C437E79-E502-964E-B599-C6452A08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CF5B14-332D-A74A-BCF9-F3504AB9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74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039D3A-4050-D346-90A7-D4CE38B5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249807-B884-8843-AD33-F4CF5C789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9B505F-46A2-CC48-A4E0-D0C4F92B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03D0F8-FB80-6242-B3B9-9E9B5E5FA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AC7067-E59C-084A-867D-F43A49587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1D5F578-3D04-074E-9A25-E60633C2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0C51E7E-34CB-9343-8632-2E94BC77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D40BCE7-8660-1F4D-93E2-C5FC514D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95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6F9BF6-9783-7F46-814B-BAB173B3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85FE528-CFE1-734F-A657-41BEF672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36425F-03D6-2E4D-80F2-A8C27690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018ACF-F898-D74E-92F1-F0355E53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50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18D9E8C-5C81-6A43-ABDC-A56DB01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CADA75-7D06-564D-9D17-622133F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5BF2E-55D7-B64F-98FA-4ACF724C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18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97B7F-06A1-714F-8C56-0F77269D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863D78-2F6C-E441-8CE0-64B3149E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19EBD6-6382-F346-A9E6-B132BEBD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D21B80-9951-DD4C-813E-CC24FF70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BF2529-01F8-D147-A7A4-8BCFA780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937F5B-787E-A449-8AA9-7713E1D3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74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83B2F-4647-1240-8F61-E21CE42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DEB427E-4FA3-A14D-ABD9-E1406DA0D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102A2E-1E51-D942-9F66-90E3E6155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16C906-9B36-4D43-B2C2-764896D7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015EFD-7B00-1846-8D3C-D9CB92DD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EE4F821-84E2-5149-BACD-16FB61C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28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360973-8D33-434A-857F-0E3F741B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127962-800C-9740-AEB0-888E6B5C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AF3F58-79D7-B948-99DE-F187BADEF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6092-2DFB-6C43-85C2-E19664DE60D6}" type="datetimeFigureOut">
              <a:rPr lang="fi-FI" smtClean="0"/>
              <a:t>17.1.2019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5D6310-349A-0240-BC64-7483C3436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1F6278-30E2-5744-9F0D-657A24B55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D030-4773-8748-80FB-30C38FA6B1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72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LVYOMpAzbs&amp;feature=related" TargetMode="External"/><Relationship Id="rId2" Type="http://schemas.openxmlformats.org/officeDocument/2006/relationships/hyperlink" Target="http://www.youtube.com/watch?v=UiRpXsWlZK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8I8Loroi1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5vqAU_EqG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vJ6xl3l1ek&amp;feature=rela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youtube.com/watch?v=gtkmnhnHWh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r7pLDOP5SE&amp;feature=relat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DBtiTVaJZ0&amp;NR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-E2_iNmYOE" TargetMode="External"/><Relationship Id="rId4" Type="http://schemas.openxmlformats.org/officeDocument/2006/relationships/hyperlink" Target="https://www.youtube.com/watch?v=ezFNIyyGT2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1_oPzp7q2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-foB75466z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x47RD7NZ_g&amp;feature=relate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www.youtube.com/watch?v=64vuv2a7PR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3onO9ZG7io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Pthv29TgRE" TargetMode="External"/><Relationship Id="rId5" Type="http://schemas.openxmlformats.org/officeDocument/2006/relationships/hyperlink" Target="https://www.youtube.com/watch?v=FubZOMRlL1c" TargetMode="Externa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YruB57dJ60" TargetMode="Externa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TblcWzIXww" TargetMode="Externa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5jnH3rqcoU&amp;feature=relate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eikilos_epitap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9C19A-1D04-F349-9131-AF342234B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Musiikin tunteminen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14C6C7-C495-3C41-B8CB-B5CAA32D0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Musiikin tyylikaudet</a:t>
            </a:r>
          </a:p>
          <a:p>
            <a:r>
              <a:rPr lang="fi-FI" dirty="0"/>
              <a:t>Laulumusiikin lajityypit eli genret</a:t>
            </a:r>
          </a:p>
        </p:txBody>
      </p:sp>
    </p:spTree>
    <p:extLst>
      <p:ext uri="{BB962C8B-B14F-4D97-AF65-F5344CB8AC3E}">
        <p14:creationId xmlns:p14="http://schemas.microsoft.com/office/powerpoint/2010/main" val="389281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E38296-1BD1-2C42-BDA4-81FD32DF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Keskiajan musiikki (n. 500 – 1400)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6C6BC4-7A7D-214C-B277-1346E9C2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Länsimainen taidemusiikki syntyy kirkkolaulun kehityksen myötä</a:t>
            </a:r>
          </a:p>
          <a:p>
            <a:r>
              <a:rPr lang="fi-FI" dirty="0"/>
              <a:t>Laulumusiikin (kirkkolaulun) valta-aika keskiajalla, myös soittimia mukana</a:t>
            </a:r>
          </a:p>
          <a:p>
            <a:r>
              <a:rPr lang="fi-FI" dirty="0"/>
              <a:t>Maallista musiikkia edustivat trubaduurit </a:t>
            </a:r>
          </a:p>
          <a:p>
            <a:r>
              <a:rPr lang="fi-FI" dirty="0"/>
              <a:t>Musiikki kehittyy yksiäänisestä moniääniseksi</a:t>
            </a:r>
          </a:p>
          <a:p>
            <a:r>
              <a:rPr lang="fi-FI" dirty="0"/>
              <a:t>Nykyaikainen länsimainen musiikki, nuottikirjoitus ja musiikin teoria syntyy</a:t>
            </a:r>
          </a:p>
        </p:txBody>
      </p:sp>
    </p:spTree>
    <p:extLst>
      <p:ext uri="{BB962C8B-B14F-4D97-AF65-F5344CB8AC3E}">
        <p14:creationId xmlns:p14="http://schemas.microsoft.com/office/powerpoint/2010/main" val="384228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FF41FD0-B7A5-FA46-9B9A-7CC31602E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Gregoriaaninen kirkkolaulu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73E29B2-A6FB-014B-B9D3-DE68234D9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Paavi </a:t>
            </a:r>
            <a:r>
              <a:rPr lang="fi-FI" altLang="fi-FI" dirty="0" err="1"/>
              <a:t>Gregorius</a:t>
            </a:r>
            <a:r>
              <a:rPr lang="fi-FI" altLang="fi-FI" dirty="0"/>
              <a:t> I:n mukaan nimetty (600-luvulla)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-liturgiset laulukokoelmat koottiin vuosisatojen kuluessa katolisessa kirkossa Rooma keskuksena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-opittiin suullisesti, kunnes nuottikirjoitus kehittyi 900-1100-luvulla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-suunnattiin Länsi-Euroopan alueelle katolisen kirkon laajentuessa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-edelleen käytössä katolisessa kirkossa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suomalainen messusävelmistö keskiajalta Turun seudulta: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 Graduale </a:t>
            </a:r>
            <a:r>
              <a:rPr lang="fi-FI" altLang="fi-FI" dirty="0" err="1"/>
              <a:t>aboense</a:t>
            </a:r>
            <a:r>
              <a:rPr lang="fi-FI" altLang="fi-FI" dirty="0"/>
              <a:t> </a:t>
            </a:r>
          </a:p>
        </p:txBody>
      </p:sp>
      <p:pic>
        <p:nvPicPr>
          <p:cNvPr id="1026" name="Picture 2" descr="https://upload.wikimedia.org/wikipedia/commons/thumb/c/c7/Graduale_Aboense.jpg/180px-Graduale_Aboense.jpg">
            <a:extLst>
              <a:ext uri="{FF2B5EF4-FFF2-40B4-BE49-F238E27FC236}">
                <a16:creationId xmlns:a16="http://schemas.microsoft.com/office/drawing/2014/main" id="{2C6DB5FD-616A-8746-A96E-DD51F9C5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20" y="4301223"/>
            <a:ext cx="1840880" cy="255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0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FC3A75C-AC45-7343-881B-18213B44B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Trubaduurit ja truveerit ja minne-laulajat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F5A2B55-6437-9841-B6A7-58BA04225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aristokraattisia hovirunoilijoita ja säveltäjiä, aiheet rakkaus, ristiretket, tanssi, valitukset, matkat, kuolema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sävelsivät ja maallista yksiäänistä musiikkia keskiajalla Etelä-Ranskassa 1100- 1300-luvuilla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levisi kaikkialle Länsi-Eurooppaan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Saksassa nimellä Minnelaulajat: </a:t>
            </a:r>
            <a:r>
              <a:rPr lang="fi-FI" altLang="fi-FI" dirty="0" err="1"/>
              <a:t>Walther</a:t>
            </a:r>
            <a:r>
              <a:rPr lang="fi-FI" altLang="fi-FI" dirty="0"/>
              <a:t> von </a:t>
            </a:r>
            <a:r>
              <a:rPr lang="fi-FI" altLang="fi-FI" dirty="0" err="1"/>
              <a:t>der</a:t>
            </a:r>
            <a:r>
              <a:rPr lang="fi-FI" altLang="fi-FI" dirty="0"/>
              <a:t> </a:t>
            </a:r>
            <a:r>
              <a:rPr lang="fi-FI" altLang="fi-FI" dirty="0" err="1"/>
              <a:t>Vogelweide</a:t>
            </a:r>
            <a:r>
              <a:rPr lang="fi-FI" altLang="fi-FI" dirty="0"/>
              <a:t> (1200-luvulla)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säilynyt pari tuhatta runokäsikirjoitusta</a:t>
            </a:r>
          </a:p>
        </p:txBody>
      </p:sp>
    </p:spTree>
    <p:extLst>
      <p:ext uri="{BB962C8B-B14F-4D97-AF65-F5344CB8AC3E}">
        <p14:creationId xmlns:p14="http://schemas.microsoft.com/office/powerpoint/2010/main" val="416755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8D2092A-25AF-274A-A71D-24148F7A5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/>
              <a:t>Trubaduureja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0751389-A5BB-E247-8ABD-D3A88B48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  <a:p>
            <a:pPr eaLnBrk="1" hangingPunct="1">
              <a:defRPr/>
            </a:pPr>
            <a:endParaRPr lang="fi-FI"/>
          </a:p>
          <a:p>
            <a:pPr eaLnBrk="1" hangingPunct="1">
              <a:defRPr/>
            </a:pPr>
            <a:endParaRPr lang="fi-FI"/>
          </a:p>
          <a:p>
            <a:pPr eaLnBrk="1" hangingPunct="1">
              <a:defRPr/>
            </a:pPr>
            <a:r>
              <a:rPr lang="fi-FI"/>
              <a:t>Minne-laulaja</a:t>
            </a:r>
          </a:p>
        </p:txBody>
      </p:sp>
      <p:pic>
        <p:nvPicPr>
          <p:cNvPr id="48131" name="Picture 4" descr="troubadours">
            <a:extLst>
              <a:ext uri="{FF2B5EF4-FFF2-40B4-BE49-F238E27FC236}">
                <a16:creationId xmlns:a16="http://schemas.microsoft.com/office/drawing/2014/main" id="{D381FC16-9132-B241-850C-B9FF82A0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1"/>
            <a:ext cx="399415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minnesang">
            <a:extLst>
              <a:ext uri="{FF2B5EF4-FFF2-40B4-BE49-F238E27FC236}">
                <a16:creationId xmlns:a16="http://schemas.microsoft.com/office/drawing/2014/main" id="{07D8644B-8F77-1346-8023-DDAE1E7D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733800"/>
            <a:ext cx="20478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3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CE3DEF-8AFB-A341-913A-5E38D8DE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Keskiajan soittimia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DBF7EF-A20A-A647-A79C-C5A40660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Vielle</a:t>
            </a:r>
            <a:r>
              <a:rPr lang="fi-FI" dirty="0"/>
              <a:t> , </a:t>
            </a:r>
            <a:r>
              <a:rPr lang="fi-FI" dirty="0" err="1"/>
              <a:t>Fiddle</a:t>
            </a:r>
            <a:r>
              <a:rPr lang="fi-FI" dirty="0"/>
              <a:t> – jousisoitin, nykyaikaisen viulun edeltäjä</a:t>
            </a:r>
          </a:p>
          <a:p>
            <a:r>
              <a:rPr lang="fi-FI" dirty="0"/>
              <a:t>Huilu</a:t>
            </a:r>
          </a:p>
          <a:p>
            <a:r>
              <a:rPr lang="fi-FI" dirty="0"/>
              <a:t>Urut</a:t>
            </a:r>
          </a:p>
          <a:p>
            <a:r>
              <a:rPr lang="fi-FI" dirty="0"/>
              <a:t>Harppu</a:t>
            </a:r>
          </a:p>
          <a:p>
            <a:r>
              <a:rPr lang="fi-FI" dirty="0"/>
              <a:t>Psalttari, kielisoitin, jota näppäiltiin</a:t>
            </a:r>
          </a:p>
          <a:p>
            <a:r>
              <a:rPr lang="fi-FI" dirty="0"/>
              <a:t>Erilaiset lyömäsoittimet</a:t>
            </a:r>
          </a:p>
        </p:txBody>
      </p:sp>
      <p:pic>
        <p:nvPicPr>
          <p:cNvPr id="16386" name="Picture 2" descr="Kuvahaun tulos haulle medieval harp">
            <a:extLst>
              <a:ext uri="{FF2B5EF4-FFF2-40B4-BE49-F238E27FC236}">
                <a16:creationId xmlns:a16="http://schemas.microsoft.com/office/drawing/2014/main" id="{CBF9C35B-3D6B-A64C-A4D5-48471580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982" y="2676525"/>
            <a:ext cx="847648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Kuvahaun tulos haulle vielle">
            <a:extLst>
              <a:ext uri="{FF2B5EF4-FFF2-40B4-BE49-F238E27FC236}">
                <a16:creationId xmlns:a16="http://schemas.microsoft.com/office/drawing/2014/main" id="{C566EF83-32B0-D14D-A5F7-02FEE8A2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38" y="0"/>
            <a:ext cx="2778561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upload.wikimedia.org/wikipedia/commons/thumb/2/20/Gorleston_Psalter_psaltery_player.png/220px-Gorleston_Psalter_psaltery_player.png">
            <a:extLst>
              <a:ext uri="{FF2B5EF4-FFF2-40B4-BE49-F238E27FC236}">
                <a16:creationId xmlns:a16="http://schemas.microsoft.com/office/drawing/2014/main" id="{69D552C0-9DE2-0549-AFB5-B42056CF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69" y="3278460"/>
            <a:ext cx="1414069" cy="32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9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1AFC2-3800-3F47-A09B-E7EDA6FC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keskiajan yksiäänisestä musiikista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180E1D-E7D2-014B-A5F4-81491009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err="1">
                <a:latin typeface="Times New Roman" panose="02020603050405020304" pitchFamily="18" charset="0"/>
              </a:rPr>
              <a:t>Stift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Heiligencreuzin</a:t>
            </a:r>
            <a:r>
              <a:rPr lang="fi-FI" altLang="fi-FI" dirty="0">
                <a:latin typeface="Times New Roman" panose="02020603050405020304" pitchFamily="18" charset="0"/>
              </a:rPr>
              <a:t> luostarin kuoro Itävallasta (Wienerwald Wienin lähellä): Spiritus </a:t>
            </a:r>
            <a:r>
              <a:rPr lang="fi-FI" altLang="fi-FI" dirty="0" err="1">
                <a:latin typeface="Times New Roman" panose="02020603050405020304" pitchFamily="18" charset="0"/>
              </a:rPr>
              <a:t>Domini</a:t>
            </a:r>
            <a:r>
              <a:rPr lang="fi-FI" altLang="fi-FI" dirty="0">
                <a:latin typeface="Times New Roman" panose="02020603050405020304" pitchFamily="18" charset="0"/>
              </a:rPr>
              <a:t>  (Helluntaihymni)</a:t>
            </a:r>
          </a:p>
          <a:p>
            <a:endParaRPr lang="fi-FI" altLang="fi-FI" dirty="0">
              <a:latin typeface="Times New Roman" panose="02020603050405020304" pitchFamily="18" charset="0"/>
            </a:endParaRPr>
          </a:p>
          <a:p>
            <a:endParaRPr lang="fi-FI" altLang="fi-FI" dirty="0">
              <a:latin typeface="Times New Roman" panose="02020603050405020304" pitchFamily="18" charset="0"/>
            </a:endParaRPr>
          </a:p>
          <a:p>
            <a:r>
              <a:rPr lang="fi-FI" altLang="fi-FI" dirty="0" err="1"/>
              <a:t>Jaufre</a:t>
            </a:r>
            <a:r>
              <a:rPr lang="fi-FI" altLang="fi-FI" dirty="0"/>
              <a:t> </a:t>
            </a:r>
            <a:r>
              <a:rPr lang="fi-FI" altLang="fi-FI" dirty="0" err="1"/>
              <a:t>Rudel</a:t>
            </a:r>
            <a:r>
              <a:rPr lang="fi-FI" altLang="fi-FI" dirty="0"/>
              <a:t>: 1100-luvun trubaduuri Etelä-Ranskasta</a:t>
            </a:r>
          </a:p>
          <a:p>
            <a:endParaRPr lang="fi-FI" dirty="0"/>
          </a:p>
          <a:p>
            <a:r>
              <a:rPr lang="fi-FI" dirty="0"/>
              <a:t>-”Kaukainen rakkaus”: </a:t>
            </a:r>
            <a:r>
              <a:rPr lang="fi-FI" dirty="0" err="1"/>
              <a:t>Oksitaaninkielinen</a:t>
            </a:r>
            <a:r>
              <a:rPr lang="fi-FI" dirty="0"/>
              <a:t> rakkauslaulu</a:t>
            </a:r>
          </a:p>
          <a:p>
            <a:pPr marL="0" indent="0">
              <a:buNone/>
            </a:pPr>
            <a:r>
              <a:rPr lang="fi-FI" dirty="0"/>
              <a:t>  -”</a:t>
            </a:r>
            <a:r>
              <a:rPr lang="fi-FI" dirty="0" err="1"/>
              <a:t>lanquan</a:t>
            </a:r>
            <a:r>
              <a:rPr lang="fi-FI" dirty="0"/>
              <a:t> li </a:t>
            </a:r>
            <a:r>
              <a:rPr lang="fi-FI" dirty="0" err="1"/>
              <a:t>jorn</a:t>
            </a:r>
            <a:r>
              <a:rPr lang="fi-FI" dirty="0"/>
              <a:t>”</a:t>
            </a:r>
          </a:p>
        </p:txBody>
      </p:sp>
      <p:sp>
        <p:nvSpPr>
          <p:cNvPr id="5" name="AutoShape 4">
            <a:hlinkClick r:id="rId2" highlightClick="1"/>
            <a:extLst>
              <a:ext uri="{FF2B5EF4-FFF2-40B4-BE49-F238E27FC236}">
                <a16:creationId xmlns:a16="http://schemas.microsoft.com/office/drawing/2014/main" id="{E20C4891-DE03-8E42-B72E-48819F0AC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7226" y="2229678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6" name="AutoShape 4">
            <a:hlinkClick r:id="rId3" highlightClick="1"/>
            <a:extLst>
              <a:ext uri="{FF2B5EF4-FFF2-40B4-BE49-F238E27FC236}">
                <a16:creationId xmlns:a16="http://schemas.microsoft.com/office/drawing/2014/main" id="{5821FC60-1E50-A34E-AC83-8AD8B90E7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0379" y="4282505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7" name="Toimintopainike: Filmi 6">
            <a:hlinkClick r:id="rId4" highlightClick="1"/>
            <a:extLst>
              <a:ext uri="{FF2B5EF4-FFF2-40B4-BE49-F238E27FC236}">
                <a16:creationId xmlns:a16="http://schemas.microsoft.com/office/drawing/2014/main" id="{D11E66FA-4EDB-FA4A-8C0E-40F2F03AF428}"/>
              </a:ext>
            </a:extLst>
          </p:cNvPr>
          <p:cNvSpPr/>
          <p:nvPr/>
        </p:nvSpPr>
        <p:spPr>
          <a:xfrm>
            <a:off x="9754542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810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EB2C7B-9D2B-8641-90FE-9AC2FCB3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Moniäänisyyden kehittyminen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F6957C-E041-B34C-AA46-0969C850C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900-luvulta lähtien gregoriaanisiin hymneihin lisättiin itsenäisiä ääniä</a:t>
            </a:r>
          </a:p>
          <a:p>
            <a:r>
              <a:rPr lang="fi-FI" dirty="0"/>
              <a:t>Moniäänisyys eli polyfonia kehittyi neliääniseksi keskiajan loppuun mennessä erityisesti luostareiden ja suurten katedraalien musiikkielämän myötä</a:t>
            </a:r>
          </a:p>
          <a:p>
            <a:r>
              <a:rPr lang="fi-FI" dirty="0"/>
              <a:t>Tärkeimmät moniäänisen laulumusiikin teokset olivat messuja ja motetteja</a:t>
            </a:r>
          </a:p>
        </p:txBody>
      </p:sp>
    </p:spTree>
    <p:extLst>
      <p:ext uri="{BB962C8B-B14F-4D97-AF65-F5344CB8AC3E}">
        <p14:creationId xmlns:p14="http://schemas.microsoft.com/office/powerpoint/2010/main" val="277916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357E6-19A5-ED49-8F60-99038637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Pyhän </a:t>
            </a:r>
            <a:r>
              <a:rPr lang="fi-FI" altLang="fi-FI" dirty="0" err="1"/>
              <a:t>Bonifaciuksen</a:t>
            </a:r>
            <a:r>
              <a:rPr lang="fi-FI" altLang="fi-FI" dirty="0"/>
              <a:t> hymni 900-luvulta: varhainen kaksiäänisyys (</a:t>
            </a:r>
            <a:r>
              <a:rPr lang="fi-FI" altLang="fi-FI" dirty="0" err="1"/>
              <a:t>Organum</a:t>
            </a:r>
            <a:r>
              <a:rPr lang="fi-FI" altLang="fi-FI" dirty="0"/>
              <a:t>)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39F676B-AD20-A94C-B85C-D163A324A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898" r="3898"/>
          <a:stretch>
            <a:fillRect/>
          </a:stretch>
        </p:blipFill>
        <p:spPr/>
      </p:pic>
      <p:sp>
        <p:nvSpPr>
          <p:cNvPr id="7" name="Toimintopainike: Filmi 6">
            <a:hlinkClick r:id="rId4" highlightClick="1"/>
            <a:extLst>
              <a:ext uri="{FF2B5EF4-FFF2-40B4-BE49-F238E27FC236}">
                <a16:creationId xmlns:a16="http://schemas.microsoft.com/office/drawing/2014/main" id="{954D6542-4F1F-2F43-B8FE-19CD551484B2}"/>
              </a:ext>
            </a:extLst>
          </p:cNvPr>
          <p:cNvSpPr/>
          <p:nvPr/>
        </p:nvSpPr>
        <p:spPr>
          <a:xfrm>
            <a:off x="10515600" y="89452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30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B9BAB37-4BD1-5247-9B3C-339D2168E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Pariisin Notre Damen koulukunta 1100-1200-l.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E833927-82C1-6647-BC07-3FE6E5D07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 err="1"/>
              <a:t>Leoninus</a:t>
            </a:r>
            <a:r>
              <a:rPr lang="fi-FI" altLang="fi-FI" dirty="0"/>
              <a:t> ja hänen oppilaansa </a:t>
            </a:r>
            <a:r>
              <a:rPr lang="fi-FI" altLang="fi-FI" dirty="0" err="1"/>
              <a:t>Perotinus</a:t>
            </a:r>
            <a:r>
              <a:rPr lang="fi-FI" altLang="fi-FI" dirty="0"/>
              <a:t> Pariisin Notre </a:t>
            </a:r>
            <a:r>
              <a:rPr lang="fi-FI" altLang="fi-FI" dirty="0" err="1"/>
              <a:t>Damen</a:t>
            </a:r>
            <a:r>
              <a:rPr lang="fi-FI" altLang="fi-FI" dirty="0"/>
              <a:t> katedraalissa kehittävät </a:t>
            </a:r>
            <a:r>
              <a:rPr lang="fi-FI" altLang="fi-FI" dirty="0" err="1"/>
              <a:t>organumin</a:t>
            </a:r>
            <a:r>
              <a:rPr lang="fi-FI" altLang="fi-FI" dirty="0"/>
              <a:t> taiteeksi</a:t>
            </a:r>
          </a:p>
          <a:p>
            <a:pPr eaLnBrk="1" hangingPunct="1"/>
            <a:r>
              <a:rPr lang="fi-FI" altLang="fi-FI" dirty="0" err="1"/>
              <a:t>Leoninus</a:t>
            </a:r>
            <a:r>
              <a:rPr lang="fi-FI" altLang="fi-FI" dirty="0"/>
              <a:t>: </a:t>
            </a:r>
            <a:r>
              <a:rPr lang="fi-FI" altLang="fi-FI" dirty="0" err="1"/>
              <a:t>Viderunt</a:t>
            </a:r>
            <a:r>
              <a:rPr lang="fi-FI" altLang="fi-FI" dirty="0"/>
              <a:t> </a:t>
            </a:r>
            <a:r>
              <a:rPr lang="fi-FI" altLang="fi-FI" dirty="0" err="1"/>
              <a:t>omnes</a:t>
            </a:r>
            <a:r>
              <a:rPr lang="fi-FI" altLang="fi-FI" dirty="0"/>
              <a:t> (2-ääninen)</a:t>
            </a:r>
          </a:p>
          <a:p>
            <a:pPr eaLnBrk="1" hangingPunct="1"/>
            <a:r>
              <a:rPr lang="fi-FI" altLang="fi-FI" dirty="0" err="1"/>
              <a:t>Perotinus</a:t>
            </a:r>
            <a:r>
              <a:rPr lang="fi-FI" altLang="fi-FI" dirty="0"/>
              <a:t>: </a:t>
            </a:r>
            <a:r>
              <a:rPr lang="fi-FI" altLang="fi-FI" dirty="0" err="1"/>
              <a:t>Sederunt</a:t>
            </a:r>
            <a:r>
              <a:rPr lang="fi-FI" altLang="fi-FI" dirty="0"/>
              <a:t> </a:t>
            </a:r>
            <a:r>
              <a:rPr lang="fi-FI" altLang="fi-FI" dirty="0" err="1"/>
              <a:t>Principes</a:t>
            </a:r>
            <a:r>
              <a:rPr lang="fi-FI" altLang="fi-FI" dirty="0"/>
              <a:t> (4-ääninen)</a:t>
            </a:r>
          </a:p>
          <a:p>
            <a:pPr eaLnBrk="1" hangingPunct="1"/>
            <a:r>
              <a:rPr lang="fi-FI" altLang="fi-FI" dirty="0"/>
              <a:t>(v. 1199)</a:t>
            </a:r>
          </a:p>
          <a:p>
            <a:pPr eaLnBrk="1" hangingPunct="1"/>
            <a:r>
              <a:rPr lang="fi-FI" altLang="fi-FI" dirty="0"/>
              <a:t>Ars </a:t>
            </a:r>
            <a:r>
              <a:rPr lang="fi-FI" altLang="fi-FI" dirty="0" err="1"/>
              <a:t>Antiqua</a:t>
            </a:r>
            <a:r>
              <a:rPr lang="fi-FI" altLang="fi-FI" dirty="0"/>
              <a:t> -tyylikausi</a:t>
            </a:r>
          </a:p>
        </p:txBody>
      </p:sp>
      <p:sp>
        <p:nvSpPr>
          <p:cNvPr id="57347" name="AutoShape 6">
            <a:hlinkClick r:id="rId3" highlightClick="1"/>
            <a:extLst>
              <a:ext uri="{FF2B5EF4-FFF2-40B4-BE49-F238E27FC236}">
                <a16:creationId xmlns:a16="http://schemas.microsoft.com/office/drawing/2014/main" id="{376F3FD6-81F3-134D-84A7-7098E74A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9530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57348" name="AutoShape 8">
            <a:hlinkClick r:id="rId4" highlightClick="1"/>
            <a:extLst>
              <a:ext uri="{FF2B5EF4-FFF2-40B4-BE49-F238E27FC236}">
                <a16:creationId xmlns:a16="http://schemas.microsoft.com/office/drawing/2014/main" id="{0A00AA14-A09B-204C-8C66-40DCDFF2F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7338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57349" name="Kuva 1">
            <a:extLst>
              <a:ext uri="{FF2B5EF4-FFF2-40B4-BE49-F238E27FC236}">
                <a16:creationId xmlns:a16="http://schemas.microsoft.com/office/drawing/2014/main" id="{E5EFB3F7-F1FC-0A4C-AB78-B69A22BB2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4724401"/>
            <a:ext cx="1812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1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6F04F87-F442-F542-AECC-32FC4C54A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Italia 1300-luvulla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23DA6E0-AA51-F842-AF4C-44511B1D8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Italiassa taloudellinen ja kulttuurinen kukoistus</a:t>
            </a:r>
          </a:p>
          <a:p>
            <a:pPr eaLnBrk="1" hangingPunct="1"/>
            <a:r>
              <a:rPr lang="fi-FI" altLang="fi-FI" dirty="0"/>
              <a:t>Kirjallisuudessa Danten Jumalainen näytelmä</a:t>
            </a:r>
          </a:p>
          <a:p>
            <a:pPr eaLnBrk="1" hangingPunct="1"/>
            <a:r>
              <a:rPr lang="fi-FI" altLang="fi-FI" dirty="0"/>
              <a:t>Boccaccion Decamerone </a:t>
            </a:r>
          </a:p>
          <a:p>
            <a:pPr eaLnBrk="1" hangingPunct="1"/>
            <a:r>
              <a:rPr lang="fi-FI" altLang="fi-FI" dirty="0"/>
              <a:t>Kuvataiteilija </a:t>
            </a:r>
            <a:r>
              <a:rPr lang="fi-FI" altLang="fi-FI" dirty="0" err="1"/>
              <a:t>Giotton</a:t>
            </a:r>
            <a:r>
              <a:rPr lang="fi-FI" altLang="fi-FI" dirty="0"/>
              <a:t> maalaukset ja freskot</a:t>
            </a:r>
          </a:p>
          <a:p>
            <a:pPr eaLnBrk="1" hangingPunct="1"/>
            <a:r>
              <a:rPr lang="fi-FI" altLang="fi-FI" dirty="0" err="1"/>
              <a:t>Landini</a:t>
            </a:r>
            <a:r>
              <a:rPr lang="fi-FI" altLang="fi-FI" dirty="0"/>
              <a:t>, ensimmäinen kuuluisa urkuri</a:t>
            </a:r>
          </a:p>
          <a:p>
            <a:pPr eaLnBrk="1" hangingPunct="1"/>
            <a:r>
              <a:rPr lang="fi-FI" altLang="fi-FI" dirty="0"/>
              <a:t>Kirkkomusiikki ja maallinen musiikki runsasta</a:t>
            </a:r>
          </a:p>
          <a:p>
            <a:pPr eaLnBrk="1" hangingPunct="1"/>
            <a:r>
              <a:rPr lang="fi-FI" altLang="fi-FI" dirty="0"/>
              <a:t>Johannes </a:t>
            </a:r>
            <a:r>
              <a:rPr lang="fi-FI" altLang="fi-FI" dirty="0" err="1"/>
              <a:t>Ciconia</a:t>
            </a:r>
            <a:r>
              <a:rPr lang="fi-FI" altLang="fi-FI" dirty="0"/>
              <a:t>: O </a:t>
            </a:r>
            <a:r>
              <a:rPr lang="fi-FI" altLang="fi-FI" dirty="0" err="1"/>
              <a:t>Padua,sidus</a:t>
            </a:r>
            <a:r>
              <a:rPr lang="fi-FI" altLang="fi-FI" dirty="0"/>
              <a:t> </a:t>
            </a:r>
            <a:r>
              <a:rPr lang="fi-FI" altLang="fi-FI" dirty="0" err="1"/>
              <a:t>preclarum</a:t>
            </a:r>
            <a:r>
              <a:rPr lang="fi-FI" altLang="fi-FI" dirty="0"/>
              <a:t> –motetti</a:t>
            </a:r>
          </a:p>
          <a:p>
            <a:pPr marL="0" indent="0" eaLnBrk="1" hangingPunct="1">
              <a:buNone/>
            </a:pPr>
            <a:r>
              <a:rPr lang="fi-FI" altLang="fi-FI" dirty="0"/>
              <a:t>     (3-ääninen)</a:t>
            </a:r>
          </a:p>
        </p:txBody>
      </p:sp>
      <p:sp>
        <p:nvSpPr>
          <p:cNvPr id="70659" name="AutoShape 4">
            <a:hlinkClick r:id="rId3" highlightClick="1"/>
            <a:extLst>
              <a:ext uri="{FF2B5EF4-FFF2-40B4-BE49-F238E27FC236}">
                <a16:creationId xmlns:a16="http://schemas.microsoft.com/office/drawing/2014/main" id="{9E800BFC-B092-D243-872B-FB50F6001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6388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70660" name="Picture 5" descr="Landini">
            <a:extLst>
              <a:ext uri="{FF2B5EF4-FFF2-40B4-BE49-F238E27FC236}">
                <a16:creationId xmlns:a16="http://schemas.microsoft.com/office/drawing/2014/main" id="{2ED13494-604E-534A-8CD8-4A6AC071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9" y="2133601"/>
            <a:ext cx="24860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98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F9D0DC-A37F-854B-AE3D-56A68D86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Länsimaisen musiikin aikakaudet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9F6F3-41BE-334A-BE28-079852017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Antiikki</a:t>
            </a:r>
          </a:p>
          <a:p>
            <a:r>
              <a:rPr lang="fi-FI" dirty="0"/>
              <a:t>Keskiaika</a:t>
            </a:r>
          </a:p>
          <a:p>
            <a:r>
              <a:rPr lang="fi-FI" dirty="0"/>
              <a:t>Renessanssi</a:t>
            </a:r>
          </a:p>
          <a:p>
            <a:r>
              <a:rPr lang="fi-FI" dirty="0"/>
              <a:t>Barokki</a:t>
            </a:r>
          </a:p>
          <a:p>
            <a:r>
              <a:rPr lang="fi-FI" dirty="0"/>
              <a:t>Wieniläisklassismi</a:t>
            </a:r>
          </a:p>
          <a:p>
            <a:r>
              <a:rPr lang="fi-FI" dirty="0"/>
              <a:t>Romantiikka</a:t>
            </a:r>
          </a:p>
          <a:p>
            <a:r>
              <a:rPr lang="fi-FI" dirty="0"/>
              <a:t>Moderni musiikki (1900-2000-luku)</a:t>
            </a:r>
          </a:p>
        </p:txBody>
      </p:sp>
    </p:spTree>
    <p:extLst>
      <p:ext uri="{BB962C8B-B14F-4D97-AF65-F5344CB8AC3E}">
        <p14:creationId xmlns:p14="http://schemas.microsoft.com/office/powerpoint/2010/main" val="403450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038A7B5-79B3-CF46-888E-DC0B198D3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fi-FI"/>
              <a:t>Giotton maalaus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B3ED1B2-220D-9B46-9765-375BB835B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pic>
        <p:nvPicPr>
          <p:cNvPr id="72707" name="Picture 4" descr="giotto35">
            <a:extLst>
              <a:ext uri="{FF2B5EF4-FFF2-40B4-BE49-F238E27FC236}">
                <a16:creationId xmlns:a16="http://schemas.microsoft.com/office/drawing/2014/main" id="{016410F7-BFE9-C148-8BEB-9ED81AEF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181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7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6D2F558-0EA1-4C4C-B26F-55004BD23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1400-luvun alankomaalaiset messusäveltäjät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7524A06-A8C2-4447-8BD6-5E869827C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Nykyisen </a:t>
            </a:r>
            <a:r>
              <a:rPr lang="fi-FI" altLang="fi-FI" dirty="0" err="1"/>
              <a:t>Pohjois</a:t>
            </a:r>
            <a:r>
              <a:rPr lang="fi-FI" altLang="fi-FI" dirty="0"/>
              <a:t>-Ranskan ja Belgian alueella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Taidokkaita moniäänisiä messuja ja motetteja, usein sävellyksen pohjana gregoriaaninen melodia (</a:t>
            </a:r>
            <a:r>
              <a:rPr lang="fi-FI" altLang="fi-FI" dirty="0" err="1"/>
              <a:t>cantus</a:t>
            </a:r>
            <a:r>
              <a:rPr lang="fi-FI" altLang="fi-FI" dirty="0"/>
              <a:t> </a:t>
            </a:r>
            <a:r>
              <a:rPr lang="fi-FI" altLang="fi-FI" dirty="0" err="1"/>
              <a:t>firmus</a:t>
            </a:r>
            <a:r>
              <a:rPr lang="fi-FI" altLang="fi-FI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maallista musiikkia, mm. Chansoneja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Guillaume</a:t>
            </a:r>
            <a:r>
              <a:rPr lang="fi-FI" altLang="fi-FI" dirty="0"/>
              <a:t> </a:t>
            </a:r>
            <a:r>
              <a:rPr lang="fi-FI" altLang="fi-FI" dirty="0" err="1"/>
              <a:t>Dufay</a:t>
            </a:r>
            <a:r>
              <a:rPr lang="fi-FI" altLang="fi-FI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Johannes </a:t>
            </a:r>
            <a:r>
              <a:rPr lang="fi-FI" altLang="fi-FI" dirty="0" err="1"/>
              <a:t>Ockeghem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Josquin</a:t>
            </a:r>
            <a:r>
              <a:rPr lang="fi-FI" altLang="fi-FI" dirty="0"/>
              <a:t> </a:t>
            </a:r>
            <a:r>
              <a:rPr lang="fi-FI" altLang="fi-FI" dirty="0" err="1"/>
              <a:t>Despres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14116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3BEC32C-228B-7341-BE76-15D6D5D66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Aseistettu mies - L</a:t>
            </a:r>
            <a:r>
              <a:rPr lang="ja-JP" altLang="fi-FI"/>
              <a:t>’</a:t>
            </a:r>
            <a:r>
              <a:rPr lang="fi-FI" altLang="ja-JP" dirty="0" err="1"/>
              <a:t>Homme</a:t>
            </a:r>
            <a:r>
              <a:rPr lang="fi-FI" altLang="ja-JP" dirty="0"/>
              <a:t> </a:t>
            </a:r>
            <a:r>
              <a:rPr lang="fi-FI" altLang="ja-JP" dirty="0" err="1"/>
              <a:t>arme</a:t>
            </a:r>
            <a:endParaRPr lang="fi-FI" altLang="fi-FI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0E7D34F-4B77-B343-9623-B4BE58A87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dirty="0"/>
              <a:t>1400-luvun suosittu sävel, jota käytettiin messujen teemana eli </a:t>
            </a:r>
            <a:r>
              <a:rPr lang="fi-FI" altLang="fi-FI" dirty="0" err="1"/>
              <a:t>cantus</a:t>
            </a:r>
            <a:r>
              <a:rPr lang="fi-FI" altLang="fi-FI" dirty="0"/>
              <a:t> </a:t>
            </a:r>
            <a:r>
              <a:rPr lang="fi-FI" altLang="fi-FI" dirty="0" err="1"/>
              <a:t>firmuksena</a:t>
            </a:r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dirty="0"/>
              <a:t>1. Laulumelodia</a:t>
            </a:r>
          </a:p>
          <a:p>
            <a:pPr eaLnBrk="1" hangingPunct="1"/>
            <a:r>
              <a:rPr lang="fi-FI" altLang="fi-FI" dirty="0"/>
              <a:t>2. 1900-luvun sovitus orkesterille ja kuorolle</a:t>
            </a:r>
          </a:p>
          <a:p>
            <a:pPr eaLnBrk="1" hangingPunct="1"/>
            <a:r>
              <a:rPr lang="fi-FI" altLang="fi-FI" dirty="0"/>
              <a:t>3.Dufay: L</a:t>
            </a:r>
            <a:r>
              <a:rPr lang="ja-JP" altLang="fi-FI"/>
              <a:t>’</a:t>
            </a:r>
            <a:r>
              <a:rPr lang="fi-FI" altLang="ja-JP" dirty="0" err="1"/>
              <a:t>homme</a:t>
            </a:r>
            <a:r>
              <a:rPr lang="fi-FI" altLang="ja-JP" dirty="0"/>
              <a:t> </a:t>
            </a:r>
            <a:r>
              <a:rPr lang="fi-FI" altLang="ja-JP" dirty="0" err="1"/>
              <a:t>arme</a:t>
            </a:r>
            <a:r>
              <a:rPr lang="fi-FI" altLang="ja-JP" dirty="0"/>
              <a:t> –messu 1400-luvulta</a:t>
            </a:r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</p:txBody>
      </p:sp>
      <p:sp>
        <p:nvSpPr>
          <p:cNvPr id="76803" name="AutoShape 4">
            <a:hlinkClick r:id="rId3" highlightClick="1"/>
            <a:extLst>
              <a:ext uri="{FF2B5EF4-FFF2-40B4-BE49-F238E27FC236}">
                <a16:creationId xmlns:a16="http://schemas.microsoft.com/office/drawing/2014/main" id="{AC5F90B3-8CBF-E84B-B21B-DB6BCA311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813" y="5348997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6ADEA408-E798-1D43-AC88-ADF4F2877665}"/>
              </a:ext>
            </a:extLst>
          </p:cNvPr>
          <p:cNvSpPr/>
          <p:nvPr/>
        </p:nvSpPr>
        <p:spPr bwMode="auto">
          <a:xfrm>
            <a:off x="7864813" y="2992021"/>
            <a:ext cx="1041400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oimintopainike: Filmi 3">
            <a:hlinkClick r:id="rId5" highlightClick="1"/>
            <a:extLst>
              <a:ext uri="{FF2B5EF4-FFF2-40B4-BE49-F238E27FC236}">
                <a16:creationId xmlns:a16="http://schemas.microsoft.com/office/drawing/2014/main" id="{EF66F071-8645-874A-9BBC-5A35DEAB408A}"/>
              </a:ext>
            </a:extLst>
          </p:cNvPr>
          <p:cNvSpPr/>
          <p:nvPr/>
        </p:nvSpPr>
        <p:spPr>
          <a:xfrm>
            <a:off x="7864813" y="412447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79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F1DD78-26EA-E04C-A097-6F4399B2F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Renessanssin uusi Eurooppa 1400 - 1500-luvuilla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CD04C03-3359-AF45-9B95-DAC4048A0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Renessanssi: uudelleensyntymistä tarkoittavasta ital. sanasta</a:t>
            </a:r>
          </a:p>
          <a:p>
            <a:pPr eaLnBrk="1" hangingPunct="1"/>
            <a:r>
              <a:rPr lang="fi-FI" altLang="fi-FI" dirty="0"/>
              <a:t>Antiikin kulttuuri esikuvana Italiassa</a:t>
            </a:r>
          </a:p>
          <a:p>
            <a:pPr eaLnBrk="1" hangingPunct="1"/>
            <a:r>
              <a:rPr lang="fi-FI" altLang="fi-FI" dirty="0"/>
              <a:t>kirjallisuus, maalaustaide, arkkitehtuuri kukoistivat</a:t>
            </a:r>
          </a:p>
          <a:p>
            <a:pPr eaLnBrk="1" hangingPunct="1"/>
            <a:r>
              <a:rPr lang="fi-FI" altLang="fi-FI" dirty="0"/>
              <a:t>uusi ihmiskuva: löytöretket, uudet aatteet, uskonnon murros, humanismi, luonnontiede, kirjapainotaito</a:t>
            </a:r>
          </a:p>
          <a:p>
            <a:pPr eaLnBrk="1" hangingPunct="1"/>
            <a:r>
              <a:rPr lang="fi-FI" altLang="fi-FI" dirty="0"/>
              <a:t>Firenze ja muut Italian kaupunkivaltiot kulttuurin ja kaupan keskuksia</a:t>
            </a:r>
          </a:p>
        </p:txBody>
      </p:sp>
    </p:spTree>
    <p:extLst>
      <p:ext uri="{BB962C8B-B14F-4D97-AF65-F5344CB8AC3E}">
        <p14:creationId xmlns:p14="http://schemas.microsoft.com/office/powerpoint/2010/main" val="198583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32BCF6E-7662-D24C-8EE4-712BA6C53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Renessanssin kulttuurikaupungit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DDE34AF-3A90-7C48-9D3B-8BA5658EA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Firenze vauras ja merkittävä jo 1300-luvulla</a:t>
            </a:r>
          </a:p>
          <a:p>
            <a:pPr eaLnBrk="1" hangingPunct="1">
              <a:defRPr/>
            </a:pPr>
            <a:r>
              <a:rPr lang="fi-FI" dirty="0"/>
              <a:t>Milano, Rooma, Venetsia</a:t>
            </a:r>
          </a:p>
          <a:p>
            <a:pPr eaLnBrk="1" hangingPunct="1">
              <a:defRPr/>
            </a:pPr>
            <a:r>
              <a:rPr lang="fi-FI" dirty="0"/>
              <a:t>1500-luvulla renessanssi leviää Italiasta Ranskaan, Alankomaihin, Espanjaan, Englantiin</a:t>
            </a:r>
          </a:p>
        </p:txBody>
      </p:sp>
      <p:pic>
        <p:nvPicPr>
          <p:cNvPr id="3074" name="Picture 2" descr="Kuvahaun tulos haulle Firenze Uffizi">
            <a:extLst>
              <a:ext uri="{FF2B5EF4-FFF2-40B4-BE49-F238E27FC236}">
                <a16:creationId xmlns:a16="http://schemas.microsoft.com/office/drawing/2014/main" id="{D97B66EA-C3FB-FB4B-9EC7-AB92FC5A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8" y="3726924"/>
            <a:ext cx="3690730" cy="25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5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800px-Petersdom_von_Engelsburg_gesehen">
            <a:extLst>
              <a:ext uri="{FF2B5EF4-FFF2-40B4-BE49-F238E27FC236}">
                <a16:creationId xmlns:a16="http://schemas.microsoft.com/office/drawing/2014/main" id="{602B9734-93D4-8C42-851C-BA971AB1F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55" y="1264595"/>
            <a:ext cx="7719438" cy="54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5DF2B5B-92B1-7F45-9FDB-41AF4C88EE22}"/>
              </a:ext>
            </a:extLst>
          </p:cNvPr>
          <p:cNvSpPr txBox="1"/>
          <p:nvPr/>
        </p:nvSpPr>
        <p:spPr>
          <a:xfrm>
            <a:off x="2609388" y="0"/>
            <a:ext cx="638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Pietarinkirkko Vatikaanissa Roomassa</a:t>
            </a:r>
          </a:p>
        </p:txBody>
      </p:sp>
    </p:spTree>
    <p:extLst>
      <p:ext uri="{BB962C8B-B14F-4D97-AF65-F5344CB8AC3E}">
        <p14:creationId xmlns:p14="http://schemas.microsoft.com/office/powerpoint/2010/main" val="1552375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0E56321-5F05-F04E-85E6-1039AD3DA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/>
              <a:t>Leonardo da Vinci: Mona Lisa</a:t>
            </a:r>
          </a:p>
        </p:txBody>
      </p:sp>
      <p:pic>
        <p:nvPicPr>
          <p:cNvPr id="101378" name="Picture 3" descr="385px-Mona_Lisa">
            <a:extLst>
              <a:ext uri="{FF2B5EF4-FFF2-40B4-BE49-F238E27FC236}">
                <a16:creationId xmlns:a16="http://schemas.microsoft.com/office/drawing/2014/main" id="{EBE3DAB8-3494-0A48-B16F-4FEA4C01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365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83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A20019D-741F-ED43-9C7A-D057A98D6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Renessanssin  ajan musiikki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B95FE02-B5A8-824C-A03B-605A84922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Moniäänisen kuoromusiikin huippuaikakausi</a:t>
            </a:r>
          </a:p>
          <a:p>
            <a:pPr eaLnBrk="1" hangingPunct="1"/>
            <a:r>
              <a:rPr lang="fi-FI" altLang="fi-FI" dirty="0"/>
              <a:t>messut, motetit, madrigaalit, Chansonit</a:t>
            </a:r>
          </a:p>
          <a:p>
            <a:pPr eaLnBrk="1" hangingPunct="1"/>
            <a:r>
              <a:rPr lang="fi-FI" altLang="fi-FI" dirty="0"/>
              <a:t>Alankomaat, Italia, Ranska, Englanti, Saksa</a:t>
            </a:r>
          </a:p>
          <a:p>
            <a:pPr eaLnBrk="1" hangingPunct="1"/>
            <a:r>
              <a:rPr lang="fi-FI" altLang="fi-FI" dirty="0"/>
              <a:t>Muusikot kirkon palveluksessa tai ruhtinaiden hoveissa</a:t>
            </a:r>
          </a:p>
          <a:p>
            <a:pPr eaLnBrk="1" hangingPunct="1"/>
            <a:r>
              <a:rPr lang="fi-FI" altLang="fi-FI" dirty="0"/>
              <a:t>Soitinmusiikin nousu laulumusiikin rinnalle</a:t>
            </a:r>
          </a:p>
          <a:p>
            <a:pPr>
              <a:buNone/>
            </a:pPr>
            <a:r>
              <a:rPr lang="fi-FI" altLang="fi-FI" dirty="0"/>
              <a:t>-Antiikin pythagoralaisen viritysjärjestelmän tilalle  ns. Keskisävelviritys</a:t>
            </a:r>
          </a:p>
          <a:p>
            <a:pPr>
              <a:buNone/>
            </a:pPr>
            <a:r>
              <a:rPr lang="fi-FI" altLang="fi-FI" dirty="0"/>
              <a:t>(tarvittiin jotta kolmisoinnut saataisiin soimaan hyvin)</a:t>
            </a:r>
          </a:p>
          <a:p>
            <a:pPr eaLnBrk="1" hangingPunct="1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749257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857A4E1-6F5D-F94E-B928-B285214B4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Miten musiikki muuttui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14CFFE1-F6A7-884A-939B-A5394F600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edelleen sävellettiin ääni kerrallaan, kuoro lauloi stemmoista, ei yhteisestä nuotista</a:t>
            </a:r>
          </a:p>
          <a:p>
            <a:pPr eaLnBrk="1" hangingPunct="1"/>
            <a:r>
              <a:rPr lang="fi-FI" altLang="fi-FI" dirty="0"/>
              <a:t>Kolmisoinnut yhä yleisempiä verrattuna keskiaikaiseen kvinttiharmoniaan</a:t>
            </a:r>
          </a:p>
          <a:p>
            <a:pPr eaLnBrk="1" hangingPunct="1"/>
            <a:r>
              <a:rPr lang="fi-FI" altLang="fi-FI" dirty="0"/>
              <a:t>nuottikirjoitus: valkoiset ja mustat nuotit 1400-luvulla, v. 1600 mennessä nykyaikainen nuottikirjoitus</a:t>
            </a:r>
          </a:p>
        </p:txBody>
      </p:sp>
    </p:spTree>
    <p:extLst>
      <p:ext uri="{BB962C8B-B14F-4D97-AF65-F5344CB8AC3E}">
        <p14:creationId xmlns:p14="http://schemas.microsoft.com/office/powerpoint/2010/main" val="3788347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AC1E25E-EF79-5D42-8961-2729999FC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Giovanni </a:t>
            </a:r>
            <a:r>
              <a:rPr lang="fi-FI" dirty="0" err="1"/>
              <a:t>Pierluigi</a:t>
            </a:r>
            <a:r>
              <a:rPr lang="fi-FI" dirty="0"/>
              <a:t> di </a:t>
            </a:r>
            <a:r>
              <a:rPr lang="fi-FI" dirty="0" err="1"/>
              <a:t>Palestrina</a:t>
            </a:r>
            <a:endParaRPr lang="fi-FI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AF42B29-0B39-0A46-879B-251B1290E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/>
              <a:t>Roomassa (Paavin palveluksessa)</a:t>
            </a:r>
          </a:p>
          <a:p>
            <a:pPr eaLnBrk="1" hangingPunct="1"/>
            <a:r>
              <a:rPr lang="fi-FI" altLang="fi-FI" dirty="0"/>
              <a:t>1500-luvun kuuluisin ja jäljitellyin säveltäjä</a:t>
            </a:r>
          </a:p>
          <a:p>
            <a:pPr eaLnBrk="1" hangingPunct="1"/>
            <a:r>
              <a:rPr lang="fi-FI" altLang="fi-FI" dirty="0"/>
              <a:t>yli 100 messua, 250 motettia</a:t>
            </a:r>
          </a:p>
          <a:p>
            <a:pPr eaLnBrk="1" hangingPunct="1"/>
            <a:r>
              <a:rPr lang="fi-FI" altLang="fi-FI" dirty="0"/>
              <a:t>Lauluäänten </a:t>
            </a:r>
            <a:r>
              <a:rPr lang="ja-JP" altLang="fi-FI"/>
              <a:t>”</a:t>
            </a:r>
            <a:r>
              <a:rPr lang="fi-FI" altLang="ja-JP" dirty="0"/>
              <a:t>täydellinen tasapaino</a:t>
            </a:r>
            <a:r>
              <a:rPr lang="ja-JP" altLang="fi-FI"/>
              <a:t>”</a:t>
            </a:r>
            <a:endParaRPr lang="fi-FI" altLang="ja-JP" dirty="0"/>
          </a:p>
          <a:p>
            <a:pPr eaLnBrk="1" hangingPunct="1">
              <a:buFontTx/>
              <a:buNone/>
            </a:pPr>
            <a:r>
              <a:rPr lang="fi-FI" altLang="fi-FI" dirty="0"/>
              <a:t>    = </a:t>
            </a:r>
            <a:r>
              <a:rPr lang="fi-FI" altLang="fi-FI" dirty="0" err="1"/>
              <a:t>Palestrina</a:t>
            </a:r>
            <a:r>
              <a:rPr lang="fi-FI" altLang="fi-FI" dirty="0"/>
              <a:t>-tyyli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Esimerkki: viisiääninen motetti: </a:t>
            </a:r>
            <a:r>
              <a:rPr lang="fi-FI" altLang="fi-FI" dirty="0" err="1"/>
              <a:t>Pulchra</a:t>
            </a:r>
            <a:r>
              <a:rPr lang="fi-FI" altLang="fi-FI" dirty="0"/>
              <a:t> es </a:t>
            </a:r>
            <a:r>
              <a:rPr lang="fi-FI" altLang="fi-FI" dirty="0" err="1"/>
              <a:t>amica</a:t>
            </a:r>
            <a:r>
              <a:rPr lang="fi-FI" altLang="fi-FI" dirty="0"/>
              <a:t> </a:t>
            </a:r>
            <a:r>
              <a:rPr lang="fi-FI" altLang="fi-FI" dirty="0" err="1"/>
              <a:t>mea</a:t>
            </a: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(san. Raamatun Laulujen laulusta)</a:t>
            </a:r>
          </a:p>
          <a:p>
            <a:pPr eaLnBrk="1" hangingPunct="1">
              <a:buFontTx/>
              <a:buNone/>
            </a:pPr>
            <a:endParaRPr lang="fi-FI" altLang="fi-FI" dirty="0"/>
          </a:p>
        </p:txBody>
      </p:sp>
      <p:pic>
        <p:nvPicPr>
          <p:cNvPr id="125955" name="Picture 4" descr="220px-Giovanni_Pierluigi_da_Palestrina">
            <a:extLst>
              <a:ext uri="{FF2B5EF4-FFF2-40B4-BE49-F238E27FC236}">
                <a16:creationId xmlns:a16="http://schemas.microsoft.com/office/drawing/2014/main" id="{912EC07C-29F6-4D4D-A1FF-E912A52D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11" y="2563813"/>
            <a:ext cx="22352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631A3B4C-A979-AC48-A34D-0948DC3A1AA1}"/>
              </a:ext>
            </a:extLst>
          </p:cNvPr>
          <p:cNvSpPr/>
          <p:nvPr/>
        </p:nvSpPr>
        <p:spPr>
          <a:xfrm>
            <a:off x="6096000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74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295486-DC89-524F-9B85-C119BFF2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Populaarimusiikki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88D00B-09D1-1747-B0B0-023A3FCE2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Operetti</a:t>
            </a:r>
          </a:p>
          <a:p>
            <a:r>
              <a:rPr lang="fi-FI" dirty="0"/>
              <a:t>Jazz-musiikki</a:t>
            </a:r>
          </a:p>
          <a:p>
            <a:r>
              <a:rPr lang="fi-FI" dirty="0"/>
              <a:t>Pop- ja Rock-musiikki</a:t>
            </a:r>
          </a:p>
          <a:p>
            <a:r>
              <a:rPr lang="fi-FI" dirty="0"/>
              <a:t>Amerikkalainen kansanmusiikki ja Country-musiikki</a:t>
            </a:r>
          </a:p>
          <a:p>
            <a:r>
              <a:rPr lang="fi-FI" dirty="0"/>
              <a:t>Gospel, Soul, Funk, Disco, R&amp;B, Rap</a:t>
            </a:r>
          </a:p>
          <a:p>
            <a:r>
              <a:rPr lang="fi-FI" dirty="0"/>
              <a:t>Maailmanmusiikki</a:t>
            </a:r>
          </a:p>
          <a:p>
            <a:r>
              <a:rPr lang="fi-FI" dirty="0"/>
              <a:t>Musikaali</a:t>
            </a:r>
          </a:p>
          <a:p>
            <a:r>
              <a:rPr lang="fi-FI" dirty="0"/>
              <a:t>Suomalainen populaarimusiikki</a:t>
            </a:r>
          </a:p>
        </p:txBody>
      </p:sp>
    </p:spTree>
    <p:extLst>
      <p:ext uri="{BB962C8B-B14F-4D97-AF65-F5344CB8AC3E}">
        <p14:creationId xmlns:p14="http://schemas.microsoft.com/office/powerpoint/2010/main" val="98405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CEC3D58-6B0B-024B-AAAD-BD51A4A10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Orlando di Lasso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227AFCC-4A2D-6548-A907-A53BFDDB3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1500-l. merkittävimpiä säveltäjiä ja muusikkoja</a:t>
            </a:r>
          </a:p>
          <a:p>
            <a:pPr eaLnBrk="1" hangingPunct="1"/>
            <a:r>
              <a:rPr lang="fi-FI" altLang="fi-FI" dirty="0"/>
              <a:t>synt. nyk. Belgiasta, aikansa kuuluisuus</a:t>
            </a:r>
          </a:p>
          <a:p>
            <a:pPr eaLnBrk="1" hangingPunct="1"/>
            <a:r>
              <a:rPr lang="fi-FI" altLang="fi-FI" dirty="0"/>
              <a:t>työskenteli Italian kaupunkihoveissa</a:t>
            </a:r>
          </a:p>
          <a:p>
            <a:pPr eaLnBrk="1" hangingPunct="1"/>
            <a:r>
              <a:rPr lang="fi-FI" altLang="fi-FI" dirty="0"/>
              <a:t>hovikapellimestarina Münchenissä</a:t>
            </a:r>
          </a:p>
          <a:p>
            <a:pPr eaLnBrk="1" hangingPunct="1"/>
            <a:r>
              <a:rPr lang="fi-FI" altLang="fi-FI" dirty="0"/>
              <a:t>valtava tuotanto, n. 2000 sävellystä: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-messuja, motetteja, madrigaaleja ym. useilla kielillä: 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esim. Kaiku-laulu: maallinen italiankielinen teksti kahdelle kuorolle</a:t>
            </a:r>
          </a:p>
        </p:txBody>
      </p:sp>
      <p:pic>
        <p:nvPicPr>
          <p:cNvPr id="128003" name="Picture 4" descr="220px-Orland_di_Lassus">
            <a:extLst>
              <a:ext uri="{FF2B5EF4-FFF2-40B4-BE49-F238E27FC236}">
                <a16:creationId xmlns:a16="http://schemas.microsoft.com/office/drawing/2014/main" id="{F1FC7735-0289-694E-94E9-C4034572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1676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AutoShape 5">
            <a:hlinkClick r:id="rId4" highlightClick="1"/>
            <a:extLst>
              <a:ext uri="{FF2B5EF4-FFF2-40B4-BE49-F238E27FC236}">
                <a16:creationId xmlns:a16="http://schemas.microsoft.com/office/drawing/2014/main" id="{C8ECFD43-1A23-054D-87CD-2A6FB7D13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55626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873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462065F-D572-4142-936C-E253DCBED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Soitinmusiikki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5FB7C25-8F6A-CD47-8DFF-C3E966B3F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ensin epäitsenäistä laulumusiikkiin verrattuna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soittimet usein tukivat tai korvasivat lauluääniä sävellyksissä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Venetsian musiikkityyli 1500-l. lopulla: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-vuorottelevat laulu- ja soitinkuorot: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Esim. Giovanni </a:t>
            </a:r>
            <a:r>
              <a:rPr lang="fi-FI" altLang="fi-FI" dirty="0" err="1"/>
              <a:t>Gabrieli</a:t>
            </a:r>
            <a:r>
              <a:rPr lang="fi-FI" altLang="fi-FI" dirty="0"/>
              <a:t>: </a:t>
            </a:r>
            <a:r>
              <a:rPr lang="fi-FI" altLang="fi-FI" dirty="0" err="1"/>
              <a:t>Canzona</a:t>
            </a:r>
            <a:r>
              <a:rPr lang="fi-FI" altLang="fi-FI" dirty="0"/>
              <a:t> 12 puhaltimelle</a:t>
            </a:r>
          </a:p>
        </p:txBody>
      </p:sp>
      <p:sp>
        <p:nvSpPr>
          <p:cNvPr id="142339" name="AutoShape 5">
            <a:hlinkClick r:id="rId3" highlightClick="1"/>
            <a:extLst>
              <a:ext uri="{FF2B5EF4-FFF2-40B4-BE49-F238E27FC236}">
                <a16:creationId xmlns:a16="http://schemas.microsoft.com/office/drawing/2014/main" id="{DB138131-AC90-6240-A130-2564A9F9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235" y="4001294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42368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830FB41-7675-1043-91D1-53357DD5F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Renessanssin maallinen musiikki: Soitinperheet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F129353-57EA-2F49-B8A5-AAB1433F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fi-FI"/>
          </a:p>
          <a:p>
            <a:pPr eaLnBrk="1" hangingPunct="1">
              <a:defRPr/>
            </a:pPr>
            <a:r>
              <a:rPr lang="fi-FI"/>
              <a:t>Jousisoittimet: Viola da gamba</a:t>
            </a:r>
          </a:p>
          <a:p>
            <a:pPr eaLnBrk="1" hangingPunct="1">
              <a:defRPr/>
            </a:pPr>
            <a:r>
              <a:rPr lang="fi-FI"/>
              <a:t>Luuttu</a:t>
            </a:r>
          </a:p>
          <a:p>
            <a:pPr eaLnBrk="1" hangingPunct="1">
              <a:defRPr/>
            </a:pPr>
            <a:r>
              <a:rPr lang="fi-FI"/>
              <a:t>Nokkahuilu ja poikkihuilu</a:t>
            </a:r>
          </a:p>
          <a:p>
            <a:pPr eaLnBrk="1" hangingPunct="1">
              <a:defRPr/>
            </a:pPr>
            <a:r>
              <a:rPr lang="fi-FI"/>
              <a:t>Puupuhaltimia</a:t>
            </a:r>
          </a:p>
          <a:p>
            <a:pPr eaLnBrk="1" hangingPunct="1">
              <a:defRPr/>
            </a:pPr>
            <a:r>
              <a:rPr lang="fi-FI"/>
              <a:t>Vaskipuhaltimia</a:t>
            </a:r>
          </a:p>
          <a:p>
            <a:pPr eaLnBrk="1" hangingPunct="1">
              <a:defRPr/>
            </a:pPr>
            <a:r>
              <a:rPr lang="fi-FI"/>
              <a:t>Kosketinsoittimia</a:t>
            </a:r>
          </a:p>
          <a:p>
            <a:pPr eaLnBrk="1" hangingPunct="1">
              <a:defRPr/>
            </a:pPr>
            <a:endParaRPr lang="fi-FI"/>
          </a:p>
        </p:txBody>
      </p:sp>
      <p:pic>
        <p:nvPicPr>
          <p:cNvPr id="134147" name="Picture 4" descr="viola-da-gamba-s">
            <a:extLst>
              <a:ext uri="{FF2B5EF4-FFF2-40B4-BE49-F238E27FC236}">
                <a16:creationId xmlns:a16="http://schemas.microsoft.com/office/drawing/2014/main" id="{88FCC7E2-8C4B-D642-ABE6-C0B5E3BC9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4" y="1828800"/>
            <a:ext cx="23256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6" descr="blockfloeten1_small">
            <a:extLst>
              <a:ext uri="{FF2B5EF4-FFF2-40B4-BE49-F238E27FC236}">
                <a16:creationId xmlns:a16="http://schemas.microsoft.com/office/drawing/2014/main" id="{E77AEF30-B227-204D-A6D5-CFFE3D0D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495800"/>
            <a:ext cx="108743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7" descr="s_lutnia renesansowa">
            <a:extLst>
              <a:ext uri="{FF2B5EF4-FFF2-40B4-BE49-F238E27FC236}">
                <a16:creationId xmlns:a16="http://schemas.microsoft.com/office/drawing/2014/main" id="{2DD9ED7A-0602-4B4C-9601-E69AE283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1"/>
            <a:ext cx="2032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6" highlightClick="1"/>
            <a:extLst>
              <a:ext uri="{FF2B5EF4-FFF2-40B4-BE49-F238E27FC236}">
                <a16:creationId xmlns:a16="http://schemas.microsoft.com/office/drawing/2014/main" id="{19BAD04E-9850-5046-BF2B-1F364FFAADBC}"/>
              </a:ext>
            </a:extLst>
          </p:cNvPr>
          <p:cNvSpPr/>
          <p:nvPr/>
        </p:nvSpPr>
        <p:spPr bwMode="auto">
          <a:xfrm>
            <a:off x="7824788" y="3141663"/>
            <a:ext cx="1041400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oimintopainike: Filmi 2">
            <a:hlinkClick r:id="rId7" highlightClick="1"/>
            <a:extLst>
              <a:ext uri="{FF2B5EF4-FFF2-40B4-BE49-F238E27FC236}">
                <a16:creationId xmlns:a16="http://schemas.microsoft.com/office/drawing/2014/main" id="{E68A3EF3-7629-CC41-A65A-17F22549174E}"/>
              </a:ext>
            </a:extLst>
          </p:cNvPr>
          <p:cNvSpPr/>
          <p:nvPr/>
        </p:nvSpPr>
        <p:spPr bwMode="auto">
          <a:xfrm>
            <a:off x="7680325" y="5815014"/>
            <a:ext cx="1042988" cy="1042987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37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BFD3D776-8581-B246-BB6B-4910C5BC8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Renessanssin soittimia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03471825-1E56-494B-82BC-0E243E9E7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Skalmeija (vrt. oboe)</a:t>
            </a:r>
          </a:p>
          <a:p>
            <a:pPr eaLnBrk="1" hangingPunct="1">
              <a:defRPr/>
            </a:pPr>
            <a:endParaRPr lang="fi-FI"/>
          </a:p>
          <a:p>
            <a:pPr eaLnBrk="1" hangingPunct="1">
              <a:defRPr/>
            </a:pPr>
            <a:r>
              <a:rPr lang="fi-FI"/>
              <a:t>Krummhorn</a:t>
            </a:r>
          </a:p>
          <a:p>
            <a:pPr eaLnBrk="1" hangingPunct="1">
              <a:defRPr/>
            </a:pPr>
            <a:endParaRPr lang="fi-FI"/>
          </a:p>
          <a:p>
            <a:pPr eaLnBrk="1" hangingPunct="1">
              <a:defRPr/>
            </a:pPr>
            <a:endParaRPr lang="fi-FI"/>
          </a:p>
        </p:txBody>
      </p:sp>
      <p:pic>
        <p:nvPicPr>
          <p:cNvPr id="136195" name="Picture 4" descr="skalmeija">
            <a:extLst>
              <a:ext uri="{FF2B5EF4-FFF2-40B4-BE49-F238E27FC236}">
                <a16:creationId xmlns:a16="http://schemas.microsoft.com/office/drawing/2014/main" id="{4EEA1C97-0EA7-B94A-A7D9-182C4E38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752600"/>
            <a:ext cx="13985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5" descr="300px-Moderne_Krummhoerner">
            <a:extLst>
              <a:ext uri="{FF2B5EF4-FFF2-40B4-BE49-F238E27FC236}">
                <a16:creationId xmlns:a16="http://schemas.microsoft.com/office/drawing/2014/main" id="{35557F44-C4D7-A043-97BE-F09FF5FD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1"/>
            <a:ext cx="4191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E6C4F201-2245-3542-840D-3893AB358B68}"/>
              </a:ext>
            </a:extLst>
          </p:cNvPr>
          <p:cNvSpPr/>
          <p:nvPr/>
        </p:nvSpPr>
        <p:spPr bwMode="auto">
          <a:xfrm>
            <a:off x="6527800" y="3068639"/>
            <a:ext cx="1042988" cy="1042987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oimintopainike: Filmi 2">
            <a:hlinkClick r:id="rId6" highlightClick="1"/>
            <a:extLst>
              <a:ext uri="{FF2B5EF4-FFF2-40B4-BE49-F238E27FC236}">
                <a16:creationId xmlns:a16="http://schemas.microsoft.com/office/drawing/2014/main" id="{656764B2-B637-E64A-BFBF-3535ACE8590F}"/>
              </a:ext>
            </a:extLst>
          </p:cNvPr>
          <p:cNvSpPr/>
          <p:nvPr/>
        </p:nvSpPr>
        <p:spPr bwMode="auto">
          <a:xfrm>
            <a:off x="8399464" y="5815014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32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1BC2DAE-7911-6E46-86C2-119AED919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Renessanssin puhallinsoittimia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44355829-48D1-6A46-926A-3F347D6BC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sinkki eli kornetti</a:t>
            </a:r>
          </a:p>
          <a:p>
            <a:pPr marL="0" indent="0">
              <a:buNone/>
              <a:defRPr/>
            </a:pPr>
            <a:r>
              <a:rPr lang="fi-FI" dirty="0"/>
              <a:t> (vrt. trumpetti)</a:t>
            </a:r>
          </a:p>
          <a:p>
            <a:pPr eaLnBrk="1" hangingPunct="1">
              <a:defRPr/>
            </a:pPr>
            <a:r>
              <a:rPr lang="fi-FI" dirty="0"/>
              <a:t>Esim. renessanssiajan musiikkia</a:t>
            </a:r>
          </a:p>
          <a:p>
            <a:pPr marL="0" indent="0" eaLnBrk="1" hangingPunct="1">
              <a:buNone/>
              <a:defRPr/>
            </a:pPr>
            <a:r>
              <a:rPr lang="fi-FI" dirty="0"/>
              <a:t>   kornetille ja uruille</a:t>
            </a:r>
          </a:p>
          <a:p>
            <a:pPr eaLnBrk="1" hangingPunct="1">
              <a:defRPr/>
            </a:pPr>
            <a:r>
              <a:rPr lang="fi-FI" dirty="0"/>
              <a:t>pasuuna</a:t>
            </a:r>
          </a:p>
        </p:txBody>
      </p:sp>
      <p:pic>
        <p:nvPicPr>
          <p:cNvPr id="138243" name="Picture 4" descr="320px-Three_cornetts">
            <a:extLst>
              <a:ext uri="{FF2B5EF4-FFF2-40B4-BE49-F238E27FC236}">
                <a16:creationId xmlns:a16="http://schemas.microsoft.com/office/drawing/2014/main" id="{BE6F7129-A452-5249-AA95-CFD966A69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2362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5" descr="pasuuna">
            <a:extLst>
              <a:ext uri="{FF2B5EF4-FFF2-40B4-BE49-F238E27FC236}">
                <a16:creationId xmlns:a16="http://schemas.microsoft.com/office/drawing/2014/main" id="{18A49C1D-E741-D74F-AF14-1A3443BA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933825"/>
            <a:ext cx="1701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9AE86436-039B-7248-B91C-3AE80EC2C392}"/>
              </a:ext>
            </a:extLst>
          </p:cNvPr>
          <p:cNvSpPr/>
          <p:nvPr/>
        </p:nvSpPr>
        <p:spPr bwMode="auto">
          <a:xfrm>
            <a:off x="5735639" y="2852739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03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E9F34DD-C8D1-3746-A7D9-0279AB5D7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Renessanssin soittimia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E646CE4-3845-7541-BAC5-97B01D5BC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Spinetti, </a:t>
            </a:r>
            <a:r>
              <a:rPr lang="fi-FI" dirty="0" err="1"/>
              <a:t>virginaali</a:t>
            </a:r>
            <a:r>
              <a:rPr lang="fi-FI" dirty="0"/>
              <a:t> (esim. </a:t>
            </a:r>
            <a:r>
              <a:rPr lang="fi-FI" dirty="0" err="1"/>
              <a:t>virginaalille</a:t>
            </a:r>
            <a:r>
              <a:rPr lang="fi-FI" dirty="0"/>
              <a:t> sävellettyä musiikkia)</a:t>
            </a:r>
          </a:p>
        </p:txBody>
      </p:sp>
      <p:pic>
        <p:nvPicPr>
          <p:cNvPr id="2" name="Picture 4" descr="300px-Virginal">
            <a:extLst>
              <a:ext uri="{FF2B5EF4-FFF2-40B4-BE49-F238E27FC236}">
                <a16:creationId xmlns:a16="http://schemas.microsoft.com/office/drawing/2014/main" id="{731C0A3F-3EEA-E740-8862-5A0C56A8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6" descr="spinet2">
            <a:extLst>
              <a:ext uri="{FF2B5EF4-FFF2-40B4-BE49-F238E27FC236}">
                <a16:creationId xmlns:a16="http://schemas.microsoft.com/office/drawing/2014/main" id="{1E2D5872-3335-B645-9FE2-1F6030BB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1"/>
            <a:ext cx="3810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oimintopainike: Filmi 2">
            <a:hlinkClick r:id="rId5" highlightClick="1"/>
            <a:extLst>
              <a:ext uri="{FF2B5EF4-FFF2-40B4-BE49-F238E27FC236}">
                <a16:creationId xmlns:a16="http://schemas.microsoft.com/office/drawing/2014/main" id="{8332A7D5-2FD8-CB4D-B69F-F4B28E229602}"/>
              </a:ext>
            </a:extLst>
          </p:cNvPr>
          <p:cNvSpPr/>
          <p:nvPr/>
        </p:nvSpPr>
        <p:spPr bwMode="auto">
          <a:xfrm>
            <a:off x="9480550" y="1268414"/>
            <a:ext cx="1042988" cy="1042987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7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9B59AEA-43C4-D741-B30C-CE211185C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Luuttulaulut: John Dowland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5DA2E34-B383-914F-B84D-405169558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1563-1626 englantilainen </a:t>
            </a:r>
            <a:r>
              <a:rPr lang="fi-FI" altLang="fi-FI" dirty="0" err="1"/>
              <a:t>lutisti</a:t>
            </a:r>
            <a:r>
              <a:rPr lang="fi-FI" altLang="fi-FI" dirty="0"/>
              <a:t> ja säveltäjä</a:t>
            </a:r>
          </a:p>
          <a:p>
            <a:pPr eaLnBrk="1" hangingPunct="1"/>
            <a:r>
              <a:rPr lang="fi-FI" altLang="fi-FI" dirty="0"/>
              <a:t>kuuluisa luuttulauluistaan, myös tanssisävelmiä ja kuoroteoksia</a:t>
            </a:r>
          </a:p>
          <a:p>
            <a:pPr eaLnBrk="1" hangingPunct="1"/>
            <a:r>
              <a:rPr lang="fi-FI" altLang="fi-FI" dirty="0"/>
              <a:t>julkaisi kokoelmia luuttulauluista 1597-</a:t>
            </a:r>
          </a:p>
          <a:p>
            <a:pPr eaLnBrk="1" hangingPunct="1"/>
            <a:r>
              <a:rPr lang="fi-FI" altLang="fi-FI" dirty="0"/>
              <a:t>edelleen suosittuja nykyäänkin</a:t>
            </a:r>
          </a:p>
          <a:p>
            <a:pPr eaLnBrk="1" hangingPunct="1"/>
            <a:r>
              <a:rPr lang="fi-FI" altLang="fi-FI" dirty="0"/>
              <a:t>Esimerkki: </a:t>
            </a:r>
            <a:r>
              <a:rPr lang="fi-FI" altLang="fi-FI" dirty="0" err="1"/>
              <a:t>Come</a:t>
            </a:r>
            <a:r>
              <a:rPr lang="fi-FI" altLang="fi-FI" dirty="0"/>
              <a:t> </a:t>
            </a:r>
            <a:r>
              <a:rPr lang="fi-FI" altLang="fi-FI" dirty="0" err="1"/>
              <a:t>again</a:t>
            </a:r>
            <a:r>
              <a:rPr lang="fi-FI" altLang="fi-FI" dirty="0"/>
              <a:t> (esittäjänä </a:t>
            </a:r>
            <a:r>
              <a:rPr lang="fi-FI" altLang="fi-FI" dirty="0" err="1"/>
              <a:t>Sting</a:t>
            </a:r>
            <a:r>
              <a:rPr lang="fi-FI" altLang="fi-FI" dirty="0"/>
              <a:t>)</a:t>
            </a:r>
          </a:p>
        </p:txBody>
      </p:sp>
      <p:sp>
        <p:nvSpPr>
          <p:cNvPr id="144387" name="AutoShape 4">
            <a:hlinkClick r:id="rId3" highlightClick="1"/>
            <a:extLst>
              <a:ext uri="{FF2B5EF4-FFF2-40B4-BE49-F238E27FC236}">
                <a16:creationId xmlns:a16="http://schemas.microsoft.com/office/drawing/2014/main" id="{130D9415-8265-7949-A607-95825603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4864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15362" name="Picture 2" descr="Kuvahaun tulos haulle John Dowland">
            <a:extLst>
              <a:ext uri="{FF2B5EF4-FFF2-40B4-BE49-F238E27FC236}">
                <a16:creationId xmlns:a16="http://schemas.microsoft.com/office/drawing/2014/main" id="{5C6DCFBD-F46A-7947-8179-B7973E72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44" y="847725"/>
            <a:ext cx="1739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6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A0A9F1-46B1-604C-B979-0E61141C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Laulumusiikin lajityypit eli genret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E49F7A-EB3C-7C49-B70E-31925F57C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Klassinen laulumusiikki</a:t>
            </a:r>
          </a:p>
          <a:p>
            <a:r>
              <a:rPr lang="fi-FI" dirty="0"/>
              <a:t>Jazz- ja Blues-musiikki</a:t>
            </a:r>
          </a:p>
          <a:p>
            <a:r>
              <a:rPr lang="fi-FI" dirty="0"/>
              <a:t>Pop- ja Rock-musiikki</a:t>
            </a:r>
          </a:p>
          <a:p>
            <a:r>
              <a:rPr lang="fi-FI" dirty="0" err="1"/>
              <a:t>Soul-</a:t>
            </a:r>
            <a:r>
              <a:rPr lang="fi-FI" dirty="0"/>
              <a:t> ja R&amp;B-musiikki</a:t>
            </a:r>
          </a:p>
          <a:p>
            <a:r>
              <a:rPr lang="fi-FI" dirty="0"/>
              <a:t>Maailmanmusiikki ja ulkomainen iskelmä</a:t>
            </a:r>
          </a:p>
          <a:p>
            <a:r>
              <a:rPr lang="fi-FI" dirty="0"/>
              <a:t>Kotimainen iskelmä</a:t>
            </a:r>
          </a:p>
          <a:p>
            <a:r>
              <a:rPr lang="fi-FI" dirty="0"/>
              <a:t>Musikaali ja teatterilaulu</a:t>
            </a:r>
          </a:p>
        </p:txBody>
      </p:sp>
    </p:spTree>
    <p:extLst>
      <p:ext uri="{BB962C8B-B14F-4D97-AF65-F5344CB8AC3E}">
        <p14:creationId xmlns:p14="http://schemas.microsoft.com/office/powerpoint/2010/main" val="332265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99F81-CD96-9747-A29C-9D82A96B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Länsimaisen taidemusiikin juuret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758586-13D6-D84F-8B73-53C3B5A8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Länsimainen kulttuuri perustuu antiikin Kreikan ja Rooman kulttuureihin</a:t>
            </a:r>
          </a:p>
          <a:p>
            <a:r>
              <a:rPr lang="fi-FI" dirty="0"/>
              <a:t>Musiikkiin periytyy monia antiikin käsitteitä</a:t>
            </a:r>
          </a:p>
          <a:p>
            <a:r>
              <a:rPr lang="fi-FI" dirty="0"/>
              <a:t>Varsinainen antiikin musiikki kuitenkin lähes tuntematonta ja lähinnä tunnetaan musiikin teoriaa</a:t>
            </a:r>
          </a:p>
          <a:p>
            <a:r>
              <a:rPr lang="fi-FI" dirty="0"/>
              <a:t>Kreikkalainen Pythagoras (500-luvulla </a:t>
            </a:r>
            <a:r>
              <a:rPr lang="fi-FI" dirty="0" err="1"/>
              <a:t>e.Kr</a:t>
            </a:r>
            <a:r>
              <a:rPr lang="fi-FI" dirty="0"/>
              <a:t>.)kehitti </a:t>
            </a:r>
            <a:r>
              <a:rPr lang="fi-FI" b="1" dirty="0"/>
              <a:t>musiikin viritysjärjestelmä</a:t>
            </a:r>
            <a:r>
              <a:rPr lang="fi-FI" dirty="0"/>
              <a:t>n, joka perustui lukusuhteisiin ja puhtaisiin intervalleihin: Voimassa melkein 2000 vuotta, sopi yksiääniseen musiikkiin</a:t>
            </a:r>
          </a:p>
          <a:p>
            <a:r>
              <a:rPr lang="fi-FI" dirty="0"/>
              <a:t>Musiikki (sana </a:t>
            </a:r>
            <a:r>
              <a:rPr lang="fi-FI" dirty="0" err="1"/>
              <a:t>Mousike</a:t>
            </a:r>
            <a:r>
              <a:rPr lang="fi-FI" dirty="0"/>
              <a:t> tarkoittaa muusaa) ritualistista ja liittyi myytteihin</a:t>
            </a:r>
          </a:p>
          <a:p>
            <a:r>
              <a:rPr lang="fi-FI" dirty="0"/>
              <a:t>Antiikin musiikin teoreetikot ja filosofit asettivat musiikin keskeiseen asemaan maailmankaikkeudessa ja ihmisen tunne-elämässä, käyttäytymisessä ja kasvatuksessa (Aristoteles, Platon)</a:t>
            </a:r>
          </a:p>
        </p:txBody>
      </p:sp>
    </p:spTree>
    <p:extLst>
      <p:ext uri="{BB962C8B-B14F-4D97-AF65-F5344CB8AC3E}">
        <p14:creationId xmlns:p14="http://schemas.microsoft.com/office/powerpoint/2010/main" val="372295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74745D-8424-2548-86BB-AA615DE5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Länsimaisen musiikin juuret: Antiikki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5DAF21-D759-D340-9085-D412ED503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Seikiloksen</a:t>
            </a:r>
            <a:r>
              <a:rPr lang="fi-FI" dirty="0"/>
              <a:t> hautalaulu</a:t>
            </a:r>
          </a:p>
          <a:p>
            <a:r>
              <a:rPr lang="fi-FI" altLang="fi-FI" dirty="0"/>
              <a:t>vanhin tunnettu nuotinnettu melodia, joka säilynyt kokonaisena</a:t>
            </a:r>
          </a:p>
          <a:p>
            <a:r>
              <a:rPr lang="fi-FI" altLang="fi-FI" dirty="0"/>
              <a:t>1. tai 2. vuosisadalta jKr.</a:t>
            </a:r>
          </a:p>
          <a:p>
            <a:r>
              <a:rPr lang="fi-FI" altLang="fi-FI" dirty="0"/>
              <a:t>löydetty </a:t>
            </a:r>
            <a:r>
              <a:rPr lang="fi-FI" altLang="fi-FI" dirty="0" err="1"/>
              <a:t>Efesoksen</a:t>
            </a:r>
            <a:r>
              <a:rPr lang="fi-FI" altLang="fi-FI" dirty="0"/>
              <a:t> läheltä Turkista hautapylvääseen kaiverrettuna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00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E0C9AD-C2C7-B241-A9E3-ABF4ADE1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Seikiloksen</a:t>
            </a:r>
            <a:r>
              <a:rPr lang="fi-FI" dirty="0"/>
              <a:t> hautalaulu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D50DA9-55EE-5549-8D0B-874EDFB4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omistettu luultavasti </a:t>
            </a:r>
            <a:r>
              <a:rPr lang="fi-FI" altLang="fi-FI" dirty="0" err="1"/>
              <a:t>Seikiloksen</a:t>
            </a:r>
            <a:r>
              <a:rPr lang="fi-FI" altLang="fi-FI" dirty="0"/>
              <a:t> vaimolle</a:t>
            </a:r>
          </a:p>
          <a:p>
            <a:r>
              <a:rPr lang="fi-FI" altLang="fi-FI" dirty="0"/>
              <a:t>Teksti:  </a:t>
            </a:r>
          </a:p>
          <a:p>
            <a:pPr>
              <a:buNone/>
            </a:pPr>
            <a:r>
              <a:rPr lang="fi-FI" altLang="fi-FI" dirty="0"/>
              <a:t>-  Kun elät, hohda kuin aurinko, </a:t>
            </a:r>
          </a:p>
          <a:p>
            <a:pPr>
              <a:buNone/>
            </a:pPr>
            <a:r>
              <a:rPr lang="fi-FI" altLang="fi-FI" dirty="0"/>
              <a:t>	älä anna minkään tuottaa kärsimystä;</a:t>
            </a:r>
          </a:p>
          <a:p>
            <a:pPr>
              <a:buNone/>
            </a:pPr>
            <a:r>
              <a:rPr lang="fi-FI" altLang="fi-FI" dirty="0"/>
              <a:t>   elämä kestää vain hetken</a:t>
            </a:r>
          </a:p>
          <a:p>
            <a:pPr>
              <a:buNone/>
            </a:pPr>
            <a:r>
              <a:rPr lang="fi-FI" altLang="fi-FI" dirty="0"/>
              <a:t>	 ja aika vaatii veronsa. </a:t>
            </a:r>
          </a:p>
          <a:p>
            <a:endParaRPr lang="fi-FI" dirty="0"/>
          </a:p>
        </p:txBody>
      </p:sp>
      <p:sp>
        <p:nvSpPr>
          <p:cNvPr id="4" name="AutoShape 7">
            <a:hlinkClick r:id="rId2" highlightClick="1"/>
            <a:extLst>
              <a:ext uri="{FF2B5EF4-FFF2-40B4-BE49-F238E27FC236}">
                <a16:creationId xmlns:a16="http://schemas.microsoft.com/office/drawing/2014/main" id="{213DC4F6-4729-D74D-A362-C6707412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425" y="4001294"/>
            <a:ext cx="1042988" cy="1042988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255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0BC5D20-AA9A-EE48-BF10-E403E14ED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Antiikin Kreikan soittimia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6A0171C-8CC5-714E-A281-317EA8533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Apollo sekä kilpikonnankilvestä tehty lyyra, 500-luvulta e.Kr.</a:t>
            </a:r>
          </a:p>
        </p:txBody>
      </p:sp>
      <p:pic>
        <p:nvPicPr>
          <p:cNvPr id="21507" name="Picture 4" descr="610px-Apollo_black_bird_AM_Delphi_8140">
            <a:extLst>
              <a:ext uri="{FF2B5EF4-FFF2-40B4-BE49-F238E27FC236}">
                <a16:creationId xmlns:a16="http://schemas.microsoft.com/office/drawing/2014/main" id="{432C6A21-AF7C-A94B-B300-8ACBFF18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8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46D22-17D3-B745-B846-C97C7E54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Mitä Antiikin musiikista periytynyt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544405-1F15-674A-8EA9-F1A77B82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Länsimainen viritysjärjestelmä, sävelnimet, sävelasteikot ja intervallit</a:t>
            </a:r>
          </a:p>
          <a:p>
            <a:endParaRPr lang="fi-FI" altLang="fi-FI" dirty="0"/>
          </a:p>
          <a:p>
            <a:r>
              <a:rPr lang="fi-FI" altLang="fi-FI" dirty="0"/>
              <a:t>Käsitys musiikin eettisestä merkityksestä ja musiikin filosofia</a:t>
            </a:r>
          </a:p>
          <a:p>
            <a:endParaRPr lang="fi-FI" altLang="fi-FI" dirty="0"/>
          </a:p>
          <a:p>
            <a:r>
              <a:rPr lang="fi-FI" altLang="fi-FI" dirty="0"/>
              <a:t>Antiikin Kreikasta periytyvää musiikkisanastoa:</a:t>
            </a:r>
          </a:p>
          <a:p>
            <a:pPr marL="0" indent="0">
              <a:buNone/>
            </a:pPr>
            <a:r>
              <a:rPr lang="fi-FI" altLang="fi-FI" dirty="0"/>
              <a:t> -Musiikki, Melodia, Harmonia, kromaattinen, Orkesteri, Kuoro, Kitara, Plektra, </a:t>
            </a:r>
            <a:r>
              <a:rPr lang="fi-FI" altLang="fi-FI" dirty="0" err="1"/>
              <a:t>Rhapsodia</a:t>
            </a:r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92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9297</TotalTime>
  <Words>1074</Words>
  <Application>Microsoft Macintosh PowerPoint</Application>
  <PresentationFormat>Laajakuva</PresentationFormat>
  <Paragraphs>227</Paragraphs>
  <Slides>36</Slides>
  <Notes>24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Office-teema</vt:lpstr>
      <vt:lpstr>Musiikin tunteminen</vt:lpstr>
      <vt:lpstr>Länsimaisen musiikin aikakaudet</vt:lpstr>
      <vt:lpstr>Populaarimusiikki</vt:lpstr>
      <vt:lpstr>Laulumusiikin lajityypit eli genret</vt:lpstr>
      <vt:lpstr>Länsimaisen taidemusiikin juuret</vt:lpstr>
      <vt:lpstr>Länsimaisen musiikin juuret: Antiikki</vt:lpstr>
      <vt:lpstr>Seikiloksen hautalaulu</vt:lpstr>
      <vt:lpstr>Antiikin Kreikan soittimia</vt:lpstr>
      <vt:lpstr>Mitä Antiikin musiikista periytynyt </vt:lpstr>
      <vt:lpstr>Keskiajan musiikki (n. 500 – 1400)</vt:lpstr>
      <vt:lpstr>Gregoriaaninen kirkkolaulu</vt:lpstr>
      <vt:lpstr>Trubaduurit ja truveerit ja minne-laulajat</vt:lpstr>
      <vt:lpstr>Trubaduureja</vt:lpstr>
      <vt:lpstr>Keskiajan soittimia</vt:lpstr>
      <vt:lpstr>Esimerkkejä keskiajan yksiäänisestä musiikista</vt:lpstr>
      <vt:lpstr>Moniäänisyyden kehittyminen</vt:lpstr>
      <vt:lpstr>Pyhän Bonifaciuksen hymni 900-luvulta: varhainen kaksiäänisyys (Organum)</vt:lpstr>
      <vt:lpstr>Pariisin Notre Damen koulukunta 1100-1200-l.</vt:lpstr>
      <vt:lpstr>Italia 1300-luvulla</vt:lpstr>
      <vt:lpstr>Giotton maalaus</vt:lpstr>
      <vt:lpstr>1400-luvun alankomaalaiset messusäveltäjät</vt:lpstr>
      <vt:lpstr>Aseistettu mies - L’Homme arme</vt:lpstr>
      <vt:lpstr>Renessanssin uusi Eurooppa 1400 - 1500-luvuilla</vt:lpstr>
      <vt:lpstr>Renessanssin kulttuurikaupungit</vt:lpstr>
      <vt:lpstr>PowerPoint-esitys</vt:lpstr>
      <vt:lpstr>Leonardo da Vinci: Mona Lisa</vt:lpstr>
      <vt:lpstr>Renessanssin  ajan musiikki</vt:lpstr>
      <vt:lpstr>Miten musiikki muuttui</vt:lpstr>
      <vt:lpstr>Giovanni Pierluigi di Palestrina</vt:lpstr>
      <vt:lpstr>Orlando di Lasso</vt:lpstr>
      <vt:lpstr>Soitinmusiikki</vt:lpstr>
      <vt:lpstr>Renessanssin maallinen musiikki: Soitinperheet</vt:lpstr>
      <vt:lpstr>Renessanssin soittimia</vt:lpstr>
      <vt:lpstr>Renessanssin puhallinsoittimia</vt:lpstr>
      <vt:lpstr>Renessanssin soittimia</vt:lpstr>
      <vt:lpstr>Luuttulaulut: John Dowland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Musiikin tunteminen</dc:title>
  <dc:creator>Marjamäki Hannu</dc:creator>
  <cp:lastModifiedBy>Marjamäki Hannu</cp:lastModifiedBy>
  <cp:revision>54</cp:revision>
  <dcterms:created xsi:type="dcterms:W3CDTF">2019-01-13T10:18:39Z</dcterms:created>
  <dcterms:modified xsi:type="dcterms:W3CDTF">2019-01-23T11:52:00Z</dcterms:modified>
</cp:coreProperties>
</file>