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0" r:id="rId3"/>
    <p:sldId id="281" r:id="rId4"/>
    <p:sldId id="286" r:id="rId5"/>
    <p:sldId id="284" r:id="rId6"/>
    <p:sldId id="287" r:id="rId7"/>
    <p:sldId id="288" r:id="rId8"/>
    <p:sldId id="289" r:id="rId9"/>
    <p:sldId id="285" r:id="rId10"/>
    <p:sldId id="290" r:id="rId11"/>
    <p:sldId id="291" r:id="rId12"/>
    <p:sldId id="292" r:id="rId13"/>
    <p:sldId id="293" r:id="rId14"/>
    <p:sldId id="299" r:id="rId15"/>
    <p:sldId id="294" r:id="rId16"/>
    <p:sldId id="296" r:id="rId17"/>
    <p:sldId id="297" r:id="rId18"/>
    <p:sldId id="295" r:id="rId19"/>
    <p:sldId id="298" r:id="rId20"/>
    <p:sldId id="300" r:id="rId21"/>
    <p:sldId id="301" r:id="rId22"/>
    <p:sldId id="307" r:id="rId23"/>
    <p:sldId id="302" r:id="rId24"/>
    <p:sldId id="303" r:id="rId25"/>
    <p:sldId id="304" r:id="rId26"/>
    <p:sldId id="309" r:id="rId27"/>
    <p:sldId id="308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4690"/>
  </p:normalViewPr>
  <p:slideViewPr>
    <p:cSldViewPr snapToGrid="0" snapToObjects="1">
      <p:cViewPr varScale="1">
        <p:scale>
          <a:sx n="105" d="100"/>
          <a:sy n="105" d="100"/>
        </p:scale>
        <p:origin x="2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0675-698D-D548-8F59-942C24561E7A}" type="datetimeFigureOut">
              <a:rPr lang="fi-FI" smtClean="0"/>
              <a:t>7.4.2019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04B6-0123-3C44-ABF6-5FA274CA2F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699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655AD846-02A8-5A48-88D1-F2CA06AE17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7C033A-CC1D-AA41-8423-1278957A4CD1}" type="slidenum">
              <a:rPr lang="fi-FI" altLang="fi-FI" sz="1200"/>
              <a:pPr/>
              <a:t>2</a:t>
            </a:fld>
            <a:endParaRPr lang="fi-FI" altLang="fi-FI" sz="1200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B066443-09C9-C54E-A836-A6D7B81C9E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157E775-BF7D-3148-BB76-DF94B7F404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021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6E9A19B6-2B8B-8541-ACF9-8549384C3E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C73653-CB8A-8D48-BB9B-35174FDD8457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25288B31-76BF-7441-BBB1-097B89162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46617D4D-9DD3-BA4D-A7B7-83639E924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9407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EAB03FAE-5DFA-5E40-BB54-EEA7EAAFBE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1279B7-B5A2-BD4D-98FA-ED92CDAC8C65}" type="slidenum">
              <a:rPr lang="fi-FI" altLang="fi-FI" sz="1200"/>
              <a:pPr/>
              <a:t>12</a:t>
            </a:fld>
            <a:endParaRPr lang="fi-FI" altLang="fi-FI" sz="1200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D62AD0A3-16E5-CF43-BED5-03512896A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4B651EB3-9A31-1B44-8770-017F50AEE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30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>
            <a:extLst>
              <a:ext uri="{FF2B5EF4-FFF2-40B4-BE49-F238E27FC236}">
                <a16:creationId xmlns:a16="http://schemas.microsoft.com/office/drawing/2014/main" id="{DB4942FF-CC01-924B-931C-823E5A37A5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D270761-8030-A840-B681-436EDFEAB7F8}" type="slidenum">
              <a:rPr lang="fi-FI" altLang="fi-FI" sz="1200"/>
              <a:pPr/>
              <a:t>13</a:t>
            </a:fld>
            <a:endParaRPr lang="fi-FI" altLang="fi-FI" sz="1200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DB12323E-E874-F44E-B1DF-0D6409256C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ADA3AD4-14BA-3B46-B5C5-020CDD773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23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>
            <a:extLst>
              <a:ext uri="{FF2B5EF4-FFF2-40B4-BE49-F238E27FC236}">
                <a16:creationId xmlns:a16="http://schemas.microsoft.com/office/drawing/2014/main" id="{F9D47E3F-9945-1A44-967D-EAC29786D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F3BC70-003F-ED45-9AD1-1B84CA47AE41}" type="slidenum">
              <a:rPr lang="fi-FI" altLang="fi-FI" sz="1200"/>
              <a:pPr/>
              <a:t>14</a:t>
            </a:fld>
            <a:endParaRPr lang="fi-FI" altLang="fi-FI" sz="1200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FC7DF0EC-2DC5-844F-9E66-B9647084F6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B0B45C2-A096-F84C-88D2-CBEC01F1D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5635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>
            <a:extLst>
              <a:ext uri="{FF2B5EF4-FFF2-40B4-BE49-F238E27FC236}">
                <a16:creationId xmlns:a16="http://schemas.microsoft.com/office/drawing/2014/main" id="{835C474E-0590-5041-AA12-E7D646BA6E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DBCBAF-3405-0D4D-8612-823C812B1C2A}" type="slidenum">
              <a:rPr lang="fi-FI" altLang="fi-FI" sz="1200"/>
              <a:pPr/>
              <a:t>15</a:t>
            </a:fld>
            <a:endParaRPr lang="fi-FI" altLang="fi-FI" sz="1200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F667CCC4-00CD-704A-B32B-C3D00415EA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0DDA2D5-C733-5B45-BD07-4FF660F2AC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2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>
            <a:extLst>
              <a:ext uri="{FF2B5EF4-FFF2-40B4-BE49-F238E27FC236}">
                <a16:creationId xmlns:a16="http://schemas.microsoft.com/office/drawing/2014/main" id="{DB1EFB97-96E8-BD4A-8E29-74EA8F5E71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91FF766-209F-234A-B8DE-417EE1AE11A0}" type="slidenum">
              <a:rPr lang="fi-FI" altLang="fi-FI" sz="1200"/>
              <a:pPr/>
              <a:t>16</a:t>
            </a:fld>
            <a:endParaRPr lang="fi-FI" altLang="fi-FI" sz="1200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FFF5B1E9-9D45-2D43-A0B5-3C013FEE52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B91E0708-F2C1-6F4E-8942-5AFACC085B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345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>
            <a:extLst>
              <a:ext uri="{FF2B5EF4-FFF2-40B4-BE49-F238E27FC236}">
                <a16:creationId xmlns:a16="http://schemas.microsoft.com/office/drawing/2014/main" id="{35424E3C-4F35-024A-8E14-A014D15299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6F05B7-BCD1-944C-A85E-C8D516160509}" type="slidenum">
              <a:rPr lang="fi-FI" altLang="fi-FI" sz="1200"/>
              <a:pPr/>
              <a:t>17</a:t>
            </a:fld>
            <a:endParaRPr lang="fi-FI" altLang="fi-FI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66AB86D1-B321-1540-A210-35BB6FA2DB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6F3E83CC-ABFA-5F40-909A-728341CE6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697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>
            <a:extLst>
              <a:ext uri="{FF2B5EF4-FFF2-40B4-BE49-F238E27FC236}">
                <a16:creationId xmlns:a16="http://schemas.microsoft.com/office/drawing/2014/main" id="{27C9C6C5-A03D-F04B-8F71-75497CF71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4765D0-BA74-CD4E-B719-ED47AD599387}" type="slidenum">
              <a:rPr lang="fi-FI" altLang="fi-FI" sz="1200"/>
              <a:pPr/>
              <a:t>18</a:t>
            </a:fld>
            <a:endParaRPr lang="fi-FI" altLang="fi-FI" sz="1200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C4D584C8-459B-4C44-A623-84AE02E0F1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FD5830B5-C2CD-454A-BBC9-73721DB6A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270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>
            <a:extLst>
              <a:ext uri="{FF2B5EF4-FFF2-40B4-BE49-F238E27FC236}">
                <a16:creationId xmlns:a16="http://schemas.microsoft.com/office/drawing/2014/main" id="{9FDBE7E9-2BF9-6444-B96A-16FD7649C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D7BFC9-AEE0-814B-83A6-75094EE7779F}" type="slidenum">
              <a:rPr lang="fi-FI" altLang="fi-FI" sz="1200"/>
              <a:pPr/>
              <a:t>19</a:t>
            </a:fld>
            <a:endParaRPr lang="fi-FI" altLang="fi-FI" sz="12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FB219624-76C1-5840-8D57-A0D8269F7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1B83B78-8CC6-BD4E-8325-AADBF88E1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3249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>
            <a:extLst>
              <a:ext uri="{FF2B5EF4-FFF2-40B4-BE49-F238E27FC236}">
                <a16:creationId xmlns:a16="http://schemas.microsoft.com/office/drawing/2014/main" id="{E74DD68A-259D-6743-8CAF-C8AE29B4F3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CC89B63-F724-0C42-A576-6026C0062607}" type="slidenum">
              <a:rPr lang="fi-FI" altLang="fi-FI" sz="1200"/>
              <a:pPr/>
              <a:t>20</a:t>
            </a:fld>
            <a:endParaRPr lang="fi-FI" altLang="fi-FI" sz="1200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113B41F8-EB40-0549-B4BF-D2E315F37D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FF934BC1-EB43-BD4E-A1F0-ED4B88300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097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7FA737BD-ED24-0A4E-8008-D14F68AF65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8B2658-ABDC-624F-910B-B75B9D8B8847}" type="slidenum">
              <a:rPr lang="fi-FI" altLang="fi-FI" sz="1200"/>
              <a:pPr/>
              <a:t>3</a:t>
            </a:fld>
            <a:endParaRPr lang="fi-FI" altLang="fi-FI" sz="1200"/>
          </a:p>
        </p:txBody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BA58A7C7-05EF-F74A-9ADE-392EEB31F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30C0935E-7D1E-9043-8E98-6440668FA7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7173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>
            <a:extLst>
              <a:ext uri="{FF2B5EF4-FFF2-40B4-BE49-F238E27FC236}">
                <a16:creationId xmlns:a16="http://schemas.microsoft.com/office/drawing/2014/main" id="{8F06C797-9AC0-FA4D-82AB-296C5D932F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040C9C3-0F7E-BA48-814B-9AE432D03526}" type="slidenum">
              <a:rPr lang="fi-FI" altLang="fi-FI" sz="1200"/>
              <a:pPr/>
              <a:t>21</a:t>
            </a:fld>
            <a:endParaRPr lang="fi-FI" altLang="fi-FI" sz="1200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EF925D63-E4F2-CF43-9E65-4D3E4EDFF3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23333F4F-3EED-814B-B180-CF9F638CF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463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>
            <a:extLst>
              <a:ext uri="{FF2B5EF4-FFF2-40B4-BE49-F238E27FC236}">
                <a16:creationId xmlns:a16="http://schemas.microsoft.com/office/drawing/2014/main" id="{E2BF0B81-6E5F-C04F-8B93-39CA7DAA07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DFC98F-6CB9-A544-BC8B-0E4975240649}" type="slidenum">
              <a:rPr lang="fi-FI" altLang="fi-FI" sz="1200"/>
              <a:pPr/>
              <a:t>22</a:t>
            </a:fld>
            <a:endParaRPr lang="fi-FI" altLang="fi-FI" sz="12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F7BCC8DB-8AD3-D344-96ED-D576D7E124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69F10AC1-EC5D-3647-85EB-312657DF95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387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>
            <a:extLst>
              <a:ext uri="{FF2B5EF4-FFF2-40B4-BE49-F238E27FC236}">
                <a16:creationId xmlns:a16="http://schemas.microsoft.com/office/drawing/2014/main" id="{6DA57B52-CFCC-1E44-A390-6D1CF7915F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57AE660-DEEF-A340-A0BB-2330735E9611}" type="slidenum">
              <a:rPr lang="fi-FI" altLang="fi-FI" sz="1200"/>
              <a:pPr/>
              <a:t>23</a:t>
            </a:fld>
            <a:endParaRPr lang="fi-FI" altLang="fi-FI" sz="1200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492CE4D2-4B9D-E449-9E0F-06FD8788F1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F034E0E4-167D-F543-8E82-2D37583B65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1802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>
            <a:extLst>
              <a:ext uri="{FF2B5EF4-FFF2-40B4-BE49-F238E27FC236}">
                <a16:creationId xmlns:a16="http://schemas.microsoft.com/office/drawing/2014/main" id="{E04124AD-00D9-E04A-A689-435B567CFF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B0C11B-63CA-8241-9029-6AB08179CBFF}" type="slidenum">
              <a:rPr lang="fi-FI" altLang="fi-FI" sz="1200"/>
              <a:pPr/>
              <a:t>24</a:t>
            </a:fld>
            <a:endParaRPr lang="fi-FI" altLang="fi-FI" sz="12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489F9E16-185F-EA45-BA86-EE3954845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0111EA7A-CE0B-DD49-9691-D5D73EEFC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501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>
            <a:extLst>
              <a:ext uri="{FF2B5EF4-FFF2-40B4-BE49-F238E27FC236}">
                <a16:creationId xmlns:a16="http://schemas.microsoft.com/office/drawing/2014/main" id="{F16B0842-8DD7-0A40-B934-E7DD842761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A9A75E-CCC0-354A-9EA6-3FA83A21872D}" type="slidenum">
              <a:rPr lang="fi-FI" altLang="fi-FI" sz="1200"/>
              <a:pPr/>
              <a:t>25</a:t>
            </a:fld>
            <a:endParaRPr lang="fi-FI" altLang="fi-FI" sz="12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1D8B2E51-34E8-F343-A258-4C2FF8FFF8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98C76CE-9BF1-B048-B020-5022F69A1B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60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195B7FA9-0C20-9A46-A30A-3FE6939DED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5B64B7-46EC-5245-9722-D8AFDB2DB310}" type="slidenum">
              <a:rPr lang="fi-FI" altLang="fi-FI" sz="1200"/>
              <a:pPr/>
              <a:t>4</a:t>
            </a:fld>
            <a:endParaRPr lang="fi-FI" altLang="fi-FI" sz="1200"/>
          </a:p>
        </p:txBody>
      </p:sp>
      <p:sp>
        <p:nvSpPr>
          <p:cNvPr id="86018" name="Rectangle 2">
            <a:extLst>
              <a:ext uri="{FF2B5EF4-FFF2-40B4-BE49-F238E27FC236}">
                <a16:creationId xmlns:a16="http://schemas.microsoft.com/office/drawing/2014/main" id="{B55D4209-E1C6-7A4E-A9F6-0CC3DC5734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751DEB57-3239-664F-AF2D-9790D1A25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258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89341918-94FF-EA48-A553-7007F3C23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0C2F6A-2316-BE4C-B71F-0F9210DC668D}" type="slidenum">
              <a:rPr lang="fi-FI" altLang="fi-FI" sz="1200"/>
              <a:pPr/>
              <a:t>5</a:t>
            </a:fld>
            <a:endParaRPr lang="fi-FI" altLang="fi-FI" sz="12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28251114-B61A-E44A-98BF-DE4DA7C10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872984B0-1ACF-074B-8A04-0DB907B28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627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601D012B-ABA4-ED47-9B02-21CB7A93DC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AAF779A-BBF2-C544-917D-5A2F977C8DC5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3DC1F3BD-A0D7-F14D-86D6-2137F2B897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3BF5071E-4039-1540-8C48-561104821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122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A2F8A23E-7BCE-A24A-B33F-8B022D032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0B0347-0E73-C142-98CC-A8BE94344F2A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625C54D4-4E6C-4E41-B52D-D362B481D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DF3FBCB7-5C7B-B342-9440-144FD508D8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45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CFE335D8-84DF-0C46-9A95-C06F6C2062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B78A57-BC4F-204E-B13A-3508A9D9A31D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90114" name="Rectangle 2">
            <a:extLst>
              <a:ext uri="{FF2B5EF4-FFF2-40B4-BE49-F238E27FC236}">
                <a16:creationId xmlns:a16="http://schemas.microsoft.com/office/drawing/2014/main" id="{D410F950-BE3B-EA48-94E3-09CE8F2C09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39F032F-B57C-774F-8836-A2FB2F484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6994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7273D9FA-1C33-6E4B-ACC8-B5857C1DEB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84A8F9-F07E-7D48-B71C-D5B149AB6E72}" type="slidenum">
              <a:rPr lang="fi-FI" altLang="fi-FI" sz="1200"/>
              <a:pPr/>
              <a:t>9</a:t>
            </a:fld>
            <a:endParaRPr lang="fi-FI" altLang="fi-FI" sz="1200"/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52777993-3257-C148-BEFD-EE22109C04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9DADAF6-B2B8-7343-9480-20739B3B1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1332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FE88DEAF-BF88-A44F-951F-369F777431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08B181-7E01-BF48-A95D-D2C4B9F4203A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3D1932D1-627C-DB49-9878-88440D8634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4B08776F-70CB-7E4B-984F-30F0AE1C09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11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5955B5F-8A25-7441-8A84-3B1E1EBB9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74DFC2-CFB4-4D45-BF40-7B5606097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2A26D73-1B63-6447-B34E-CD66AF66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47C9B2C-0F07-FE41-B9CE-F880917C2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84D22E-9262-A843-9088-C1EC381F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4963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1BA294-7FAE-DD47-B63C-3C99B8B7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2A2F569-9F4F-C645-B36C-8567C08A52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7BE774F-D7C3-C140-A756-51F4455D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0C9939D-9B39-A545-827F-08FF397A9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E2E88E-F018-A442-BD70-022797CF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502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44C750F-9205-D34C-934C-AF463AA78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B21F29E-08B0-E242-BEFA-7F90484CC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FD0BBE-650D-0746-AFF3-31A1AFA1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3C8E01-9FDA-AF48-B058-DD962FBE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6DAC10-349F-2D4A-9C85-826D08EA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08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AC880-B39E-C140-8EA9-BC2306B55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91EB360-2CBD-C443-98AC-E97114028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2B5745-6CAD-9949-9CAB-2910482E2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8B922D4-7650-314F-B5BA-1030FCA5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50AC609-B4B4-9C44-8E19-8DD11EE1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8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ECEDBE-9328-C041-81D8-04908F395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0E01EBB-4A31-1445-AE3B-B556AB6D0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1A2319B-D5A1-FB4C-9CC9-D5D25989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FCAB546-A85F-704B-9B9A-9BD11CB6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B010E19-094D-1448-BCFE-742D0DC0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491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CB5D93C-E2EE-684F-A627-AD1411659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D4F97C-B092-5948-93B5-F56B9516C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2475AF-D1A4-A24B-9BB3-AFE6EF393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28A1B9-1430-F648-B398-CDFEB13AF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A4CB35D-A62B-1246-84F8-183A966A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474B1AA-2C64-BB48-8448-C76517F5B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4023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DFAF27-1C1B-D845-8B65-AF9A052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A52A302-FE0B-AA4E-A97B-A46757D12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9E72899-6CE6-854C-837F-E504C707F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ED6B075-7CCC-3341-9529-9D780CA8A7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0E2E796-886B-9D40-9108-B155F1AE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ED92459-93BB-CB4D-94A1-AEC041852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3C947F-AB1E-0B4A-B99C-7ABE8BBDF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B79C035-7FBE-B547-9ED5-9DC3476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12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E6DB95-69A1-3E45-AE52-0CD7E833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B3DE037-4D3C-2548-B60A-4010C8D52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4B7DE12-B932-BB42-A075-9FB7AC64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6AC7C17-E4BD-3B46-80E1-55F96541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144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8EE14F8-B0F4-A14F-8F8A-A65F666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0E0B423-F3BC-3F4E-8D60-37C69C00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D445030-DB6D-C64E-99AC-1F431718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89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15328F-5E43-4348-90BA-74EF5281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DDF41-C340-2143-AF9D-C5F24199B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C02A103-E876-1B49-89BE-CA20800D3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7C78DF5-807B-A349-86AA-A9F75D1FD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FAC321D-3750-7643-8338-894EC543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36163AF-7E7B-B643-836F-95042C25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86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7C0503-8482-6F47-BEE3-20E0309B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FDBB161-6802-7540-8EF9-4B211225C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C286810-F35E-C24F-9610-456E7F38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12AC450-AA9A-254A-BF82-0A8C4830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2864020-0993-0E44-9934-234B61C54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A9D39C0-406F-124F-B61E-D7DB84D9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21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5E8A9D81-77CA-2F49-9F70-305C6DF2C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766090-ED71-8343-8FA5-2F56F1AFE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1943DC-B4A5-054D-A4DF-57CD34105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719C2-1EF9-D749-ADEC-DC908926884A}" type="datetimeFigureOut">
              <a:rPr lang="fi-FI" smtClean="0"/>
              <a:t>6.4.2019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5F4BAA6-7612-4B46-94B8-D9FFBD816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71A588-B3D4-1C46-947D-069CCCED5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24A68-06E0-D847-AE3F-DC4B9F5FD6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381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YyI0BJkyNg" TargetMode="External"/><Relationship Id="rId7" Type="http://schemas.openxmlformats.org/officeDocument/2006/relationships/hyperlink" Target="http://www.youtube.com/watch?v=PasJRF6IN08&amp;feature=related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youtube.com/watch?v=G_X4yAFN_G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tL3f3gJk8A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youtube.com/watch?v=hcoJuIkA6qw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xL4oN5S6-k" TargetMode="Externa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BYGpQWPEKIg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www.youtube.com/watch?v=9POtoAFXp2s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www.youtube.com/watch?v=c4x4IQ3v4Ic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bKEd7czBNoc" TargetMode="External"/><Relationship Id="rId4" Type="http://schemas.openxmlformats.org/officeDocument/2006/relationships/hyperlink" Target="https://www.youtube.com/watch?v=wNaR5NctmC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zMtiEXtQl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hyperlink" Target="https://www.youtube.com/watch?v=qf8nrpTCxSQ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www.youtube.com/watch?v=JkaLIa2NJlo" TargetMode="External"/><Relationship Id="rId4" Type="http://schemas.openxmlformats.org/officeDocument/2006/relationships/hyperlink" Target="https://www.youtube.com/watch?v=NgJwzqarmak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ffvxwUVwaC8" TargetMode="External"/><Relationship Id="rId3" Type="http://schemas.openxmlformats.org/officeDocument/2006/relationships/hyperlink" Target="https://www.youtube.com/watch?v=xf_mXAV0XVI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://www.youtube.com/watch?v=Nn9HZQx0D5U&amp;feature=relat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n_TrEIu5QE&amp;feature=related" TargetMode="External"/><Relationship Id="rId7" Type="http://schemas.openxmlformats.org/officeDocument/2006/relationships/hyperlink" Target="https://www.youtube.com/watch?v=xEQlry8YqVY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1gYClzy49Y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t2YspcM7u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youtube.com/watch?v=jJr47yGz7yk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dmex9dmAQE&amp;feature=relate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V3TNHawZuV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kw8_i6g2f2k&amp;feature=relate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9ZLnVpzrx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watch?v=A5ZAGyy3WJ0" TargetMode="External"/><Relationship Id="rId4" Type="http://schemas.openxmlformats.org/officeDocument/2006/relationships/hyperlink" Target="https://www.youtube.com/watch?v=BZjHH2Cfcq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QEa3cEtoNI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M4BqmRA9WM" TargetMode="External"/><Relationship Id="rId4" Type="http://schemas.openxmlformats.org/officeDocument/2006/relationships/hyperlink" Target="https://www.youtube.com/watch?v=4Rv5iXfEStk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E2U5hQeNMVA&amp;feature=relat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APElJGDW_I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s://www.youtube.com/watch?v=m5wZNrwFNXI" TargetMode="External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0tN6_1dJveM&amp;feature=related" TargetMode="External"/><Relationship Id="rId5" Type="http://schemas.openxmlformats.org/officeDocument/2006/relationships/hyperlink" Target="http://www.youtube.com/watch?v=c2FV1W0hlIg" TargetMode="External"/><Relationship Id="rId4" Type="http://schemas.openxmlformats.org/officeDocument/2006/relationships/hyperlink" Target="https://www.youtube.com/watch?v=-omPsucSwyY" TargetMode="External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watch?v=j8WjCATTuk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nSMxfrza0" TargetMode="External"/><Relationship Id="rId2" Type="http://schemas.openxmlformats.org/officeDocument/2006/relationships/hyperlink" Target="https://www.youtube.com/watch?v=BEKoZk0IhT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eWWdH63ORKY" TargetMode="External"/><Relationship Id="rId5" Type="http://schemas.openxmlformats.org/officeDocument/2006/relationships/hyperlink" Target="https://www.youtube.com/watch?v=hK2e3nuG9DI" TargetMode="External"/><Relationship Id="rId4" Type="http://schemas.openxmlformats.org/officeDocument/2006/relationships/hyperlink" Target="https://www.youtube.com/watch?v=lT1CPWHnc1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JOQwImPUG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7UDq5Reyqk4" TargetMode="External"/><Relationship Id="rId4" Type="http://schemas.openxmlformats.org/officeDocument/2006/relationships/hyperlink" Target="https://www.youtube.com/watch?v=pM6Q83DeI4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s://www.youtube.com/watch?v=LfBMMlaH8nY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www.youtube.com/watch?v=fXzls-PIxpM" TargetMode="External"/><Relationship Id="rId4" Type="http://schemas.openxmlformats.org/officeDocument/2006/relationships/hyperlink" Target="https://www.youtube.com/watch?v=Sb9TIT_uxU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VmT9bYgcU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QROycJ5Jx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qGA1WSfnR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hyperlink" Target="http://www.youtube.com/watch?v=fw-SmBBwELo&amp;feature=relat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BPcaEaVRI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o_MZBPb51c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116C14-669F-A34F-ADE5-4516CD9BD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Suomalainen populaarimusiikki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1225E10-C48F-5A42-94E8-98FA8C4888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143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18610959-9BC3-F141-A801-274E08876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populaarimusiikki:</a:t>
            </a:r>
            <a:br>
              <a:rPr lang="fi-FI" altLang="fi-FI"/>
            </a:br>
            <a:r>
              <a:rPr lang="fi-FI" altLang="fi-FI"/>
              <a:t> 60-luku</a:t>
            </a: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6C0BA0DF-1A6C-EF4B-B939-345519CAF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fi-FI" altLang="fi-FI" dirty="0"/>
              <a:t>Tango-Suomi: Olavi Virta, Esko Rahkonen,</a:t>
            </a:r>
          </a:p>
          <a:p>
            <a:pPr>
              <a:buNone/>
            </a:pPr>
            <a:r>
              <a:rPr lang="fi-FI" altLang="fi-FI" dirty="0"/>
              <a:t>    Reijo Taipale: </a:t>
            </a:r>
            <a:r>
              <a:rPr lang="fi-FI" altLang="fi-FI" dirty="0">
                <a:hlinkClick r:id="rId3"/>
              </a:rPr>
              <a:t>Satumaa</a:t>
            </a:r>
            <a:endParaRPr lang="fi-FI" altLang="fi-FI" dirty="0"/>
          </a:p>
          <a:p>
            <a:pPr>
              <a:buNone/>
            </a:pPr>
            <a:r>
              <a:rPr lang="fi-FI" altLang="fi-FI" dirty="0"/>
              <a:t> (Unto Mononen)</a:t>
            </a:r>
          </a:p>
          <a:p>
            <a:pPr eaLnBrk="1" hangingPunct="1"/>
            <a:r>
              <a:rPr lang="fi-FI" altLang="fi-FI" dirty="0"/>
              <a:t>Twist-Suomi, Rautalankayhtyeet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The</a:t>
            </a:r>
            <a:r>
              <a:rPr lang="fi-FI" altLang="fi-FI" dirty="0"/>
              <a:t> </a:t>
            </a:r>
            <a:r>
              <a:rPr lang="fi-FI" altLang="fi-FI" dirty="0" err="1"/>
              <a:t>Sounds</a:t>
            </a:r>
            <a:r>
              <a:rPr lang="fi-FI" altLang="fi-FI" dirty="0"/>
              <a:t>: Emma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 err="1"/>
              <a:t>Esquires</a:t>
            </a:r>
            <a:r>
              <a:rPr lang="fi-FI" altLang="fi-FI" dirty="0"/>
              <a:t>: Juokse sinä humma</a:t>
            </a:r>
          </a:p>
          <a:p>
            <a:pPr eaLnBrk="1" hangingPunct="1"/>
            <a:r>
              <a:rPr lang="fi-FI" altLang="fi-FI" b="1" dirty="0"/>
              <a:t>Letkajenkka</a:t>
            </a:r>
            <a:r>
              <a:rPr lang="fi-FI" altLang="fi-FI" dirty="0"/>
              <a:t> suomalainen maailmanhitti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-Rauno Lehtinen: iskelmäsäveltäjä 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ja jazz-muusikko</a:t>
            </a:r>
          </a:p>
        </p:txBody>
      </p:sp>
      <p:sp>
        <p:nvSpPr>
          <p:cNvPr id="83971" name="AutoShape 4">
            <a:hlinkClick r:id="rId4" highlightClick="1"/>
            <a:extLst>
              <a:ext uri="{FF2B5EF4-FFF2-40B4-BE49-F238E27FC236}">
                <a16:creationId xmlns:a16="http://schemas.microsoft.com/office/drawing/2014/main" id="{6EAA3885-67E2-D34D-8027-5D80B678A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657600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64517" name="Picture 5">
            <a:extLst>
              <a:ext uri="{FF2B5EF4-FFF2-40B4-BE49-F238E27FC236}">
                <a16:creationId xmlns:a16="http://schemas.microsoft.com/office/drawing/2014/main" id="{66F4E63C-1573-2744-9899-3EDF87A3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146676"/>
            <a:ext cx="2514600" cy="17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4518" name="Picture 6">
            <a:extLst>
              <a:ext uri="{FF2B5EF4-FFF2-40B4-BE49-F238E27FC236}">
                <a16:creationId xmlns:a16="http://schemas.microsoft.com/office/drawing/2014/main" id="{60F8682E-25AA-3E42-BBAC-D34BA69F8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2209800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3974" name="AutoShape 7">
            <a:hlinkClick r:id="rId7" highlightClick="1"/>
            <a:extLst>
              <a:ext uri="{FF2B5EF4-FFF2-40B4-BE49-F238E27FC236}">
                <a16:creationId xmlns:a16="http://schemas.microsoft.com/office/drawing/2014/main" id="{38AFF0A7-8F84-8645-A981-676B53C7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562600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38213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D09EE706-DE15-4040-A1D2-788699D86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Suomalainen</a:t>
            </a:r>
            <a:br>
              <a:rPr lang="fi-FI" altLang="fi-FI" dirty="0"/>
            </a:br>
            <a:r>
              <a:rPr lang="fi-FI" altLang="fi-FI" dirty="0"/>
              <a:t>populaarimusiikki: 60-luku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949C4CA3-9DF7-FB4F-8253-FF58A165E2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Katri-Helena, Marion </a:t>
            </a:r>
            <a:r>
              <a:rPr lang="fi-FI" altLang="fi-FI" dirty="0" err="1"/>
              <a:t>Rung</a:t>
            </a:r>
            <a:r>
              <a:rPr lang="fi-FI" altLang="fi-FI" dirty="0"/>
              <a:t>, </a:t>
            </a:r>
            <a:r>
              <a:rPr lang="fi-FI" altLang="fi-FI" b="1" dirty="0"/>
              <a:t>Laila Kinnunen</a:t>
            </a:r>
            <a:r>
              <a:rPr lang="fi-FI" altLang="fi-FI" dirty="0"/>
              <a:t>, Carola iskelmätähtiä</a:t>
            </a:r>
          </a:p>
          <a:p>
            <a:pPr marL="0" indent="0">
              <a:buNone/>
            </a:pPr>
            <a:r>
              <a:rPr lang="fi-FI" altLang="fi-FI" dirty="0">
                <a:hlinkClick r:id="rId3"/>
              </a:rPr>
              <a:t>-Muistojen bulevardi</a:t>
            </a:r>
            <a:endParaRPr lang="fi-FI" altLang="fi-FI" dirty="0"/>
          </a:p>
          <a:p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Protestilaulut suosituiksi: Juha Vainio, Simo Salminen, Irwin Goodman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Poliittinen laululiike ja teatteri: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-Kaj Chydeniuksen laulut ikivihreiksi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Underground-musiikki: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-M.A. Numminen: huumoria ja musiikkia</a:t>
            </a:r>
          </a:p>
        </p:txBody>
      </p:sp>
      <p:sp>
        <p:nvSpPr>
          <p:cNvPr id="86019" name="AutoShape 4">
            <a:hlinkClick r:id="rId4" highlightClick="1"/>
            <a:extLst>
              <a:ext uri="{FF2B5EF4-FFF2-40B4-BE49-F238E27FC236}">
                <a16:creationId xmlns:a16="http://schemas.microsoft.com/office/drawing/2014/main" id="{049116FD-7476-B944-BA7A-9EC24525A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16651" y="4471129"/>
            <a:ext cx="1042987" cy="1042987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D8B8856-5E7F-AD46-9FD4-DE61CF3AD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006" y="5317866"/>
            <a:ext cx="2892724" cy="154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D1F4CF-F805-6C46-836D-61CD9066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389" y="0"/>
            <a:ext cx="1292525" cy="16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CFBB453-C1BE-874E-AE88-A89072992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730" y="2257964"/>
            <a:ext cx="2081842" cy="117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11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B488A1BF-3910-104D-A7C1-3767F2AA8E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Suomalainen populaarimusiikki: 60-luku</a:t>
            </a: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627E3008-2CFB-1349-97E5-FB822154B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Folk-ja laulelmamusiikki: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Bosse ja Robert</a:t>
            </a:r>
            <a:r>
              <a:rPr lang="fi-FI" altLang="fi-FI" dirty="0"/>
              <a:t>, </a:t>
            </a:r>
            <a:r>
              <a:rPr lang="fi-FI" altLang="fi-FI" b="1" dirty="0"/>
              <a:t>Anki Lindqvist</a:t>
            </a:r>
            <a:r>
              <a:rPr lang="fi-FI" altLang="fi-FI" dirty="0"/>
              <a:t>, </a:t>
            </a:r>
            <a:r>
              <a:rPr lang="fi-FI" altLang="fi-FI" dirty="0" err="1"/>
              <a:t>Finntrio</a:t>
            </a:r>
            <a:r>
              <a:rPr lang="fi-FI" altLang="fi-FI" dirty="0"/>
              <a:t>, </a:t>
            </a:r>
            <a:r>
              <a:rPr lang="fi-FI" altLang="fi-FI" dirty="0" err="1"/>
              <a:t>Hootenanny</a:t>
            </a:r>
            <a:r>
              <a:rPr lang="fi-FI" altLang="fi-FI" dirty="0"/>
              <a:t> Trio, Hector</a:t>
            </a:r>
          </a:p>
          <a:p>
            <a:pPr>
              <a:buNone/>
            </a:pPr>
            <a:r>
              <a:rPr lang="fi-FI" altLang="fi-FI" dirty="0">
                <a:hlinkClick r:id="rId3"/>
              </a:rPr>
              <a:t>Rakastan ruokaa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  <a:p>
            <a:pPr eaLnBrk="1" hangingPunct="1"/>
            <a:r>
              <a:rPr lang="fi-FI" altLang="fi-FI" dirty="0"/>
              <a:t>Beatlesin käännösiskelmät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 </a:t>
            </a:r>
            <a:r>
              <a:rPr lang="fi-FI" altLang="fi-FI" b="1" dirty="0" err="1"/>
              <a:t>Jormas</a:t>
            </a:r>
            <a:r>
              <a:rPr lang="fi-FI" altLang="fi-FI" dirty="0"/>
              <a:t>: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>
                <a:hlinkClick r:id="rId4"/>
              </a:rPr>
              <a:t>Rööperiin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</p:txBody>
      </p:sp>
      <p:pic>
        <p:nvPicPr>
          <p:cNvPr id="66566" name="Picture 6">
            <a:extLst>
              <a:ext uri="{FF2B5EF4-FFF2-40B4-BE49-F238E27FC236}">
                <a16:creationId xmlns:a16="http://schemas.microsoft.com/office/drawing/2014/main" id="{CA0D4BAE-CA0A-2345-A850-5919E931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649" y="889000"/>
            <a:ext cx="19812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oimintopainike: Filmi 1">
            <a:hlinkClick r:id="rId6" highlightClick="1"/>
            <a:extLst>
              <a:ext uri="{FF2B5EF4-FFF2-40B4-BE49-F238E27FC236}">
                <a16:creationId xmlns:a16="http://schemas.microsoft.com/office/drawing/2014/main" id="{DEE04317-E639-2E4D-843F-884C588A0589}"/>
              </a:ext>
            </a:extLst>
          </p:cNvPr>
          <p:cNvSpPr/>
          <p:nvPr/>
        </p:nvSpPr>
        <p:spPr bwMode="auto">
          <a:xfrm>
            <a:off x="5053013" y="4997831"/>
            <a:ext cx="1042987" cy="1042988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8674" name="Picture 2" descr="Kuvahaun tulos haulle The Jormas">
            <a:extLst>
              <a:ext uri="{FF2B5EF4-FFF2-40B4-BE49-F238E27FC236}">
                <a16:creationId xmlns:a16="http://schemas.microsoft.com/office/drawing/2014/main" id="{ACC19BB2-9E20-BB4E-9BC1-AE38C293B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25" y="4163107"/>
            <a:ext cx="2187448" cy="271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4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>
            <a:extLst>
              <a:ext uri="{FF2B5EF4-FFF2-40B4-BE49-F238E27FC236}">
                <a16:creationId xmlns:a16="http://schemas.microsoft.com/office/drawing/2014/main" id="{BC434774-9FAD-F14F-9843-FFB9C258D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</a:t>
            </a:r>
            <a:br>
              <a:rPr lang="fi-FI" altLang="fi-FI"/>
            </a:br>
            <a:r>
              <a:rPr lang="fi-FI" altLang="fi-FI"/>
              <a:t> 60-luku</a:t>
            </a: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B726F479-480F-9244-9498-F33E7B4CB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i-FI" altLang="fi-FI" dirty="0"/>
              <a:t>60-luvun yhtyeitä: blues ja rock</a:t>
            </a:r>
          </a:p>
          <a:p>
            <a:pPr>
              <a:buNone/>
            </a:pPr>
            <a:r>
              <a:rPr lang="fi-FI" altLang="fi-FI" dirty="0"/>
              <a:t>-Eero, Jussi &amp; </a:t>
            </a:r>
            <a:r>
              <a:rPr lang="fi-FI" altLang="fi-FI" dirty="0" err="1"/>
              <a:t>The</a:t>
            </a:r>
            <a:r>
              <a:rPr lang="fi-FI" altLang="fi-FI" dirty="0"/>
              <a:t> Boys: </a:t>
            </a:r>
            <a:r>
              <a:rPr lang="fi-FI" altLang="fi-FI" dirty="0">
                <a:hlinkClick r:id="rId3"/>
              </a:rPr>
              <a:t>Tuuli kuiskaa vaan</a:t>
            </a:r>
            <a:endParaRPr lang="fi-FI" altLang="fi-FI" dirty="0"/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Topmost</a:t>
            </a:r>
            <a:endParaRPr lang="fi-FI" altLang="fi-FI" dirty="0"/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Ernos</a:t>
            </a:r>
            <a:endParaRPr lang="fi-FI" altLang="fi-FI" dirty="0"/>
          </a:p>
          <a:p>
            <a:pPr>
              <a:buNone/>
            </a:pPr>
            <a:r>
              <a:rPr lang="fi-FI" altLang="fi-FI" dirty="0"/>
              <a:t>-Blues </a:t>
            </a:r>
            <a:r>
              <a:rPr lang="fi-FI" altLang="fi-FI" dirty="0" err="1"/>
              <a:t>Section</a:t>
            </a:r>
            <a:r>
              <a:rPr lang="fi-FI" altLang="fi-FI" dirty="0"/>
              <a:t>: </a:t>
            </a:r>
            <a:r>
              <a:rPr lang="fi-FI" altLang="fi-FI" dirty="0">
                <a:hlinkClick r:id="rId4"/>
              </a:rPr>
              <a:t>Wolf at the Door</a:t>
            </a:r>
            <a:endParaRPr lang="fi-FI" altLang="fi-FI" dirty="0"/>
          </a:p>
          <a:p>
            <a:pPr eaLnBrk="1" hangingPunct="1"/>
            <a:r>
              <a:rPr lang="fi-FI" altLang="fi-FI" dirty="0"/>
              <a:t>Nousevia pop-tähtiä: 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-Danny ja </a:t>
            </a:r>
            <a:r>
              <a:rPr lang="fi-FI" altLang="fi-FI" b="1" dirty="0"/>
              <a:t>Johnny</a:t>
            </a:r>
            <a:r>
              <a:rPr lang="fi-FI" altLang="fi-FI" dirty="0"/>
              <a:t> sekä </a:t>
            </a:r>
            <a:r>
              <a:rPr lang="fi-FI" altLang="fi-FI" dirty="0" err="1"/>
              <a:t>Fredi</a:t>
            </a:r>
            <a:endParaRPr lang="fi-FI" altLang="fi-FI" dirty="0"/>
          </a:p>
          <a:p>
            <a:pPr>
              <a:buNone/>
            </a:pPr>
            <a:r>
              <a:rPr lang="fi-FI" altLang="fi-FI" dirty="0">
                <a:hlinkClick r:id="rId5"/>
              </a:rPr>
              <a:t>Ihana aamu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</p:txBody>
      </p:sp>
      <p:pic>
        <p:nvPicPr>
          <p:cNvPr id="67590" name="Picture 6">
            <a:extLst>
              <a:ext uri="{FF2B5EF4-FFF2-40B4-BE49-F238E27FC236}">
                <a16:creationId xmlns:a16="http://schemas.microsoft.com/office/drawing/2014/main" id="{A1286E66-0917-3F46-AA29-FEED94D5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99" y="4875587"/>
            <a:ext cx="1970087" cy="19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7591" name="Picture 7">
            <a:extLst>
              <a:ext uri="{FF2B5EF4-FFF2-40B4-BE49-F238E27FC236}">
                <a16:creationId xmlns:a16="http://schemas.microsoft.com/office/drawing/2014/main" id="{623C6E5E-DF63-2941-842B-2A5E807E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666" y="4454525"/>
            <a:ext cx="1182334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22" name="Picture 2" descr="Kuvahaun tulos haulle Jussi &amp; the boys">
            <a:extLst>
              <a:ext uri="{FF2B5EF4-FFF2-40B4-BE49-F238E27FC236}">
                <a16:creationId xmlns:a16="http://schemas.microsoft.com/office/drawing/2014/main" id="{11C5837F-12DD-864B-9666-CF63BD13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706" y="123376"/>
            <a:ext cx="1979294" cy="197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410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5A637B4C-3C6F-0F4C-A099-43BEAFCFD8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</a:t>
            </a:r>
            <a:br>
              <a:rPr lang="fi-FI" altLang="fi-FI"/>
            </a:br>
            <a:r>
              <a:rPr lang="fi-FI" altLang="fi-FI"/>
              <a:t> 60-luku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A74BD278-53FA-D14D-89B2-728BA775DA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Jazzin uusi sukupolvi: ammattilaiset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 Heikki Sarmanto, Esa </a:t>
            </a:r>
            <a:r>
              <a:rPr lang="fi-FI" altLang="fi-FI" dirty="0" err="1"/>
              <a:t>Pethman</a:t>
            </a:r>
            <a:r>
              <a:rPr lang="fi-FI" altLang="fi-FI" dirty="0"/>
              <a:t>, Henrik Otto Donner, Juhani Aaltonen, Eero Koivistoinen, Pekka Pöyry, Juhani Paakkunainen, Edward Vesala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-yhteistyössä usein pop-yhtyeiden kanssa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-yli tyylirajojen, kansainvälisesti tunnustettua </a:t>
            </a:r>
          </a:p>
          <a:p>
            <a:pPr>
              <a:buNone/>
            </a:pPr>
            <a:r>
              <a:rPr lang="fi-FI" altLang="fi-FI" dirty="0">
                <a:hlinkClick r:id="rId3"/>
              </a:rPr>
              <a:t>Tuohi-kvartetti Montreuxin jazz-festivaaleilla 1971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CB31F8EB-23B1-F742-9AC1-B606E74F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169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2770" name="Picture 2" descr="Kuvahaun tulos haulle Eero Koivistoinen">
            <a:extLst>
              <a:ext uri="{FF2B5EF4-FFF2-40B4-BE49-F238E27FC236}">
                <a16:creationId xmlns:a16="http://schemas.microsoft.com/office/drawing/2014/main" id="{AE91C221-42AB-5A49-B7E3-26F426C4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615" y="5209032"/>
            <a:ext cx="2934770" cy="164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34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FD081C29-8EDD-5343-95BD-64688D8AC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70-luku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573D36F5-0B70-DB4C-A52F-E673A7CD00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Progressiivinen pop-musiikki Suomessa: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-Yhtyeet Tasavallan Presidentti</a:t>
            </a:r>
          </a:p>
          <a:p>
            <a:pPr>
              <a:buNone/>
            </a:pPr>
            <a:r>
              <a:rPr lang="fi-FI" altLang="fi-FI" dirty="0"/>
              <a:t>ja Wigwam: </a:t>
            </a:r>
            <a:r>
              <a:rPr lang="fi-FI" altLang="fi-FI" dirty="0">
                <a:hlinkClick r:id="rId3"/>
              </a:rPr>
              <a:t>Losing Hold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  <a:p>
            <a:pPr>
              <a:buNone/>
            </a:pPr>
            <a:r>
              <a:rPr lang="fi-FI" altLang="fi-FI" dirty="0"/>
              <a:t>-kitaristi </a:t>
            </a:r>
            <a:r>
              <a:rPr lang="fi-FI" altLang="fi-FI" dirty="0">
                <a:hlinkClick r:id="rId4"/>
              </a:rPr>
              <a:t>Jukka Tolonen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-basisti </a:t>
            </a:r>
            <a:r>
              <a:rPr lang="fi-FI" altLang="fi-FI" dirty="0">
                <a:hlinkClick r:id="rId5"/>
              </a:rPr>
              <a:t>Pekka Pohjola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-Love-</a:t>
            </a:r>
            <a:r>
              <a:rPr lang="fi-FI" altLang="fi-FI" dirty="0" err="1"/>
              <a:t>records</a:t>
            </a:r>
            <a:r>
              <a:rPr lang="fi-FI" altLang="fi-FI" dirty="0"/>
              <a:t> -levy-yhtiö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-ensimmäiset kiertueet Englannissa v. 1974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-Tolonen ja Pohjola kansainvälisiä huippumuusikoita</a:t>
            </a:r>
          </a:p>
        </p:txBody>
      </p:sp>
      <p:pic>
        <p:nvPicPr>
          <p:cNvPr id="69638" name="Picture 6">
            <a:extLst>
              <a:ext uri="{FF2B5EF4-FFF2-40B4-BE49-F238E27FC236}">
                <a16:creationId xmlns:a16="http://schemas.microsoft.com/office/drawing/2014/main" id="{DE34880F-5B90-B942-B953-F1FEDA663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014" y="4724400"/>
            <a:ext cx="14239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9639" name="Picture 7">
            <a:extLst>
              <a:ext uri="{FF2B5EF4-FFF2-40B4-BE49-F238E27FC236}">
                <a16:creationId xmlns:a16="http://schemas.microsoft.com/office/drawing/2014/main" id="{1460594D-D839-1241-B9EB-BD0C7CB1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2971801"/>
            <a:ext cx="2301875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4818" name="Picture 2" descr="Kuvahaun tulos haulle Wigwam yhtye">
            <a:extLst>
              <a:ext uri="{FF2B5EF4-FFF2-40B4-BE49-F238E27FC236}">
                <a16:creationId xmlns:a16="http://schemas.microsoft.com/office/drawing/2014/main" id="{389B66C1-D767-4545-810E-FAA2716C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007" y="0"/>
            <a:ext cx="2201653" cy="154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02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70715AEA-16A3-B34B-81C1-9731F784C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70-luku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6235AAB6-9BF5-674A-8797-8A1B7624D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Suomenkielisen rock-runouden edelläkävijät -70-luvun alussa</a:t>
            </a:r>
          </a:p>
          <a:p>
            <a:r>
              <a:rPr lang="fi-FI" altLang="fi-FI" dirty="0"/>
              <a:t>Hector: </a:t>
            </a:r>
            <a:r>
              <a:rPr lang="fi-FI" altLang="fi-FI" dirty="0">
                <a:hlinkClick r:id="rId3"/>
              </a:rPr>
              <a:t>Lapsuuden loppu</a:t>
            </a:r>
            <a:endParaRPr lang="fi-FI" altLang="fi-FI" dirty="0"/>
          </a:p>
          <a:p>
            <a:endParaRPr lang="fi-FI" altLang="fi-FI" dirty="0"/>
          </a:p>
          <a:p>
            <a:pPr eaLnBrk="1" hangingPunct="1"/>
            <a:r>
              <a:rPr lang="fi-FI" altLang="fi-FI" dirty="0"/>
              <a:t>Juice Leskinen</a:t>
            </a:r>
          </a:p>
          <a:p>
            <a:pPr eaLnBrk="1" hangingPunct="1"/>
            <a:r>
              <a:rPr lang="fi-FI" altLang="fi-FI" dirty="0"/>
              <a:t>Mikko Alatalo</a:t>
            </a:r>
          </a:p>
          <a:p>
            <a:pPr eaLnBrk="1" hangingPunct="1"/>
            <a:r>
              <a:rPr lang="fi-FI" altLang="fi-FI" dirty="0"/>
              <a:t>Dave Lindholm</a:t>
            </a:r>
          </a:p>
        </p:txBody>
      </p:sp>
      <p:sp>
        <p:nvSpPr>
          <p:cNvPr id="98307" name="AutoShape 5">
            <a:hlinkClick r:id="rId4" highlightClick="1"/>
            <a:extLst>
              <a:ext uri="{FF2B5EF4-FFF2-40B4-BE49-F238E27FC236}">
                <a16:creationId xmlns:a16="http://schemas.microsoft.com/office/drawing/2014/main" id="{0265D419-5FD7-1E4D-92C4-5F9FE38B0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4953000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71686" name="Picture 6">
            <a:extLst>
              <a:ext uri="{FF2B5EF4-FFF2-40B4-BE49-F238E27FC236}">
                <a16:creationId xmlns:a16="http://schemas.microsoft.com/office/drawing/2014/main" id="{377FD615-89EA-444C-8B60-0507CFE3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6" y="4733926"/>
            <a:ext cx="299402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7" name="Picture 7">
            <a:extLst>
              <a:ext uri="{FF2B5EF4-FFF2-40B4-BE49-F238E27FC236}">
                <a16:creationId xmlns:a16="http://schemas.microsoft.com/office/drawing/2014/main" id="{5407C058-D552-844C-BBBA-925EFDF8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54600"/>
            <a:ext cx="18034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688" name="Picture 8">
            <a:extLst>
              <a:ext uri="{FF2B5EF4-FFF2-40B4-BE49-F238E27FC236}">
                <a16:creationId xmlns:a16="http://schemas.microsoft.com/office/drawing/2014/main" id="{16A8C39B-304A-A044-AE47-50DFB5A74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276600"/>
            <a:ext cx="1406525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oimintopainike: Filmi 1">
            <a:hlinkClick r:id="rId8" highlightClick="1"/>
            <a:extLst>
              <a:ext uri="{FF2B5EF4-FFF2-40B4-BE49-F238E27FC236}">
                <a16:creationId xmlns:a16="http://schemas.microsoft.com/office/drawing/2014/main" id="{E57B47EC-F6BF-0D4C-9BD7-52A6D2D75F8B}"/>
              </a:ext>
            </a:extLst>
          </p:cNvPr>
          <p:cNvSpPr/>
          <p:nvPr/>
        </p:nvSpPr>
        <p:spPr bwMode="auto">
          <a:xfrm>
            <a:off x="8904289" y="3284539"/>
            <a:ext cx="1042987" cy="1042987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84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9462EBC0-A55D-8945-883E-5620ED8F91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</a:t>
            </a:r>
            <a:br>
              <a:rPr lang="fi-FI" altLang="fi-FI"/>
            </a:br>
            <a:r>
              <a:rPr lang="fi-FI" altLang="fi-FI"/>
              <a:t> 70-luku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38D70506-5601-7341-8272-877E9655B6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Suomalaisia rockyhtyeitä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Hurriganes</a:t>
            </a:r>
            <a:r>
              <a:rPr lang="fi-FI" altLang="fi-FI" dirty="0"/>
              <a:t>: Kuuluisin Rock-bändi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Hullujussi</a:t>
            </a:r>
            <a:r>
              <a:rPr lang="fi-FI" altLang="fi-FI" dirty="0"/>
              <a:t>: huumoribändi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Kaseva</a:t>
            </a:r>
            <a:r>
              <a:rPr lang="fi-FI" altLang="fi-FI" dirty="0"/>
              <a:t>: klassikkoyhtye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Sleepy</a:t>
            </a:r>
            <a:r>
              <a:rPr lang="fi-FI" altLang="fi-FI" dirty="0"/>
              <a:t> </a:t>
            </a:r>
            <a:r>
              <a:rPr lang="fi-FI" altLang="fi-FI" dirty="0" err="1"/>
              <a:t>Sleepers</a:t>
            </a:r>
            <a:r>
              <a:rPr lang="fi-FI" altLang="fi-FI" dirty="0"/>
              <a:t>: huumorirockia Lahdesta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Alwari</a:t>
            </a:r>
            <a:r>
              <a:rPr lang="fi-FI" altLang="fi-FI" dirty="0"/>
              <a:t> Tuohitorvi: Glamour-rockia Mansesta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Ruisrock Turussa aloittaa v. 1970 festivaalit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Rockin Suomen mestaruuskilpailut</a:t>
            </a:r>
          </a:p>
        </p:txBody>
      </p:sp>
      <p:sp>
        <p:nvSpPr>
          <p:cNvPr id="100355" name="AutoShape 4">
            <a:hlinkClick r:id="rId3" highlightClick="1"/>
            <a:extLst>
              <a:ext uri="{FF2B5EF4-FFF2-40B4-BE49-F238E27FC236}">
                <a16:creationId xmlns:a16="http://schemas.microsoft.com/office/drawing/2014/main" id="{D4F25271-9686-7749-90B4-12E43B69B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014" y="3505200"/>
            <a:ext cx="1042987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72711" name="Picture 7">
            <a:extLst>
              <a:ext uri="{FF2B5EF4-FFF2-40B4-BE49-F238E27FC236}">
                <a16:creationId xmlns:a16="http://schemas.microsoft.com/office/drawing/2014/main" id="{78217A8E-59BA-A84C-AEFD-DAABB621F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"/>
            <a:ext cx="20193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2712" name="Picture 8">
            <a:extLst>
              <a:ext uri="{FF2B5EF4-FFF2-40B4-BE49-F238E27FC236}">
                <a16:creationId xmlns:a16="http://schemas.microsoft.com/office/drawing/2014/main" id="{E3D2C08F-D00E-884C-A3AD-7818245B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6" y="1327150"/>
            <a:ext cx="2209800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oimintopainike: Filmi 1">
            <a:hlinkClick r:id="rId6" highlightClick="1"/>
            <a:extLst>
              <a:ext uri="{FF2B5EF4-FFF2-40B4-BE49-F238E27FC236}">
                <a16:creationId xmlns:a16="http://schemas.microsoft.com/office/drawing/2014/main" id="{F20F8D4B-9D42-7C44-A750-85B813B217EE}"/>
              </a:ext>
            </a:extLst>
          </p:cNvPr>
          <p:cNvSpPr/>
          <p:nvPr/>
        </p:nvSpPr>
        <p:spPr>
          <a:xfrm>
            <a:off x="9625014" y="4612768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oimintopainike: Filmi 2">
            <a:hlinkClick r:id="rId7" highlightClick="1"/>
            <a:extLst>
              <a:ext uri="{FF2B5EF4-FFF2-40B4-BE49-F238E27FC236}">
                <a16:creationId xmlns:a16="http://schemas.microsoft.com/office/drawing/2014/main" id="{1D5E2A0A-FEC5-4E4A-AA73-CB3B911F8F1A}"/>
              </a:ext>
            </a:extLst>
          </p:cNvPr>
          <p:cNvSpPr/>
          <p:nvPr/>
        </p:nvSpPr>
        <p:spPr>
          <a:xfrm>
            <a:off x="9625014" y="5720335"/>
            <a:ext cx="1042416" cy="104241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905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439B9F70-479A-544D-BAD1-ADB2E4467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70-luku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6201AB3D-3C33-B240-AB98-3922E507DE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C-kasetti lisäsi levymyyntiä</a:t>
            </a:r>
          </a:p>
          <a:p>
            <a:r>
              <a:rPr lang="fi-FI" altLang="fi-FI" dirty="0" err="1"/>
              <a:t>Fredi</a:t>
            </a:r>
            <a:r>
              <a:rPr lang="fi-FI" altLang="fi-FI" dirty="0"/>
              <a:t>, Tapani Kansa,  </a:t>
            </a:r>
            <a:r>
              <a:rPr lang="fi-FI" altLang="fi-FI" dirty="0">
                <a:hlinkClick r:id="rId3"/>
              </a:rPr>
              <a:t>Katri Helena</a:t>
            </a:r>
            <a:r>
              <a:rPr lang="fi-FI" altLang="fi-FI" dirty="0"/>
              <a:t>, Kirka, Irwin, Danny, Jussi Raittinen, Vicky Rosti, Jukka Kuoppamäki</a:t>
            </a:r>
          </a:p>
          <a:p>
            <a:r>
              <a:rPr lang="fi-FI" altLang="fi-FI" dirty="0"/>
              <a:t>Erkki Junkkarinen, Eino Grön, </a:t>
            </a:r>
            <a:r>
              <a:rPr lang="fi-FI" altLang="fi-FI" dirty="0">
                <a:hlinkClick r:id="rId4"/>
              </a:rPr>
              <a:t>Jamppa Tuominen</a:t>
            </a:r>
            <a:r>
              <a:rPr lang="fi-FI" altLang="fi-FI" dirty="0"/>
              <a:t>, Kai Hyttinen, Kari Tapio, Lea </a:t>
            </a:r>
            <a:r>
              <a:rPr lang="fi-FI" altLang="fi-FI" dirty="0" err="1"/>
              <a:t>Laven</a:t>
            </a:r>
            <a:r>
              <a:rPr lang="fi-FI" altLang="fi-FI" dirty="0"/>
              <a:t>, Paula Koivuniemi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 err="1"/>
              <a:t>Finnhits</a:t>
            </a:r>
            <a:r>
              <a:rPr lang="fi-FI" altLang="fi-FI" dirty="0"/>
              <a:t>-kokoelmat myyntimenestyksiä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käännösiskelmien aikaa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1976 Humppafestivaalit</a:t>
            </a:r>
          </a:p>
        </p:txBody>
      </p:sp>
      <p:pic>
        <p:nvPicPr>
          <p:cNvPr id="70661" name="Picture 5">
            <a:extLst>
              <a:ext uri="{FF2B5EF4-FFF2-40B4-BE49-F238E27FC236}">
                <a16:creationId xmlns:a16="http://schemas.microsoft.com/office/drawing/2014/main" id="{F386B4DF-92B4-7649-9005-778BCD0D6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184775"/>
            <a:ext cx="2260600" cy="167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0662" name="Picture 6">
            <a:extLst>
              <a:ext uri="{FF2B5EF4-FFF2-40B4-BE49-F238E27FC236}">
                <a16:creationId xmlns:a16="http://schemas.microsoft.com/office/drawing/2014/main" id="{A40A0DAD-2EC0-4A40-A1D4-EF452816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529" y="1923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87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D9329179-C235-274F-9888-55D90632B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70-luku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8A1EB8F1-2F20-254E-8CAB-A2D0440F33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1977 Punk-rock leviää Suomeen</a:t>
            </a:r>
          </a:p>
          <a:p>
            <a:pPr eaLnBrk="1" hangingPunct="1"/>
            <a:r>
              <a:rPr lang="fi-FI" altLang="fi-FI" dirty="0"/>
              <a:t>Poko-</a:t>
            </a:r>
            <a:r>
              <a:rPr lang="fi-FI" altLang="fi-FI" dirty="0" err="1"/>
              <a:t>records</a:t>
            </a:r>
            <a:r>
              <a:rPr lang="fi-FI" altLang="fi-FI" dirty="0"/>
              <a:t> - ja Johanna-levy-yhtiöt alkavat julkaista uusia bändejä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-</a:t>
            </a:r>
            <a:r>
              <a:rPr lang="fi-FI" altLang="fi-FI" b="1" dirty="0"/>
              <a:t>Pelle Miljoona</a:t>
            </a:r>
            <a:r>
              <a:rPr lang="fi-FI" altLang="fi-FI" dirty="0"/>
              <a:t>, </a:t>
            </a:r>
            <a:r>
              <a:rPr lang="fi-FI" altLang="fi-FI" b="1" dirty="0"/>
              <a:t>Eppu Normaali</a:t>
            </a:r>
            <a:r>
              <a:rPr lang="fi-FI" altLang="fi-FI" dirty="0"/>
              <a:t>, Popeda, Ratsia, Se, </a:t>
            </a:r>
            <a:r>
              <a:rPr lang="fi-FI" altLang="fi-FI" dirty="0" err="1"/>
              <a:t>Maukka</a:t>
            </a:r>
            <a:r>
              <a:rPr lang="fi-FI" altLang="fi-FI" dirty="0"/>
              <a:t> Perusjätkä</a:t>
            </a:r>
          </a:p>
        </p:txBody>
      </p:sp>
      <p:sp>
        <p:nvSpPr>
          <p:cNvPr id="104451" name="AutoShape 4">
            <a:hlinkClick r:id="rId3" highlightClick="1"/>
            <a:extLst>
              <a:ext uri="{FF2B5EF4-FFF2-40B4-BE49-F238E27FC236}">
                <a16:creationId xmlns:a16="http://schemas.microsoft.com/office/drawing/2014/main" id="{D2A22094-400D-2B40-AC48-631135F23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432" y="4876006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sp>
        <p:nvSpPr>
          <p:cNvPr id="2" name="Toimintopainike: Filmi 1">
            <a:hlinkClick r:id="rId4" highlightClick="1"/>
            <a:extLst>
              <a:ext uri="{FF2B5EF4-FFF2-40B4-BE49-F238E27FC236}">
                <a16:creationId xmlns:a16="http://schemas.microsoft.com/office/drawing/2014/main" id="{2905EEA6-93D3-EA47-A5D8-D02722BB77F6}"/>
              </a:ext>
            </a:extLst>
          </p:cNvPr>
          <p:cNvSpPr/>
          <p:nvPr/>
        </p:nvSpPr>
        <p:spPr bwMode="auto">
          <a:xfrm>
            <a:off x="8051165" y="4883817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2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64B5191D-8CDA-6148-B623-480CC7770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7AFBC2AA-5197-4C46-B9DB-718CED534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Kuplettilaulajat ensimmäisiä populaarimuusikkoja: lainasävelmiin tehtyjä huumorisanoituksia, myös levytyksiä jo 1900-l. alussa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Pasi Jääskeläinen esitti humoristisia kansanlauluja, operettisävelmiä ym. ja synnytti kuplettiperinteen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b="1" dirty="0"/>
              <a:t>J. Alfred Tanner </a:t>
            </a:r>
            <a:r>
              <a:rPr lang="fi-FI" altLang="fi-FI" dirty="0"/>
              <a:t>kehitti kuplettilaulua 1910-20-luvuilla: yli 70 levyä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Tatu Pekkarinen, Matti Jurva, </a:t>
            </a:r>
            <a:r>
              <a:rPr lang="fi-FI" altLang="fi-FI" dirty="0" err="1"/>
              <a:t>Rafu</a:t>
            </a:r>
            <a:r>
              <a:rPr lang="fi-FI" altLang="fi-FI" dirty="0"/>
              <a:t> Ramstedt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   </a:t>
            </a:r>
            <a:r>
              <a:rPr lang="fi-FI" altLang="fi-FI" dirty="0" err="1"/>
              <a:t>kupletisteja</a:t>
            </a:r>
            <a:r>
              <a:rPr lang="fi-FI" altLang="fi-FI" dirty="0"/>
              <a:t> Suomessa 1920-luvulta lähtien</a:t>
            </a:r>
          </a:p>
        </p:txBody>
      </p:sp>
      <p:sp>
        <p:nvSpPr>
          <p:cNvPr id="63491" name="AutoShape 4">
            <a:hlinkClick r:id="rId3" highlightClick="1"/>
            <a:extLst>
              <a:ext uri="{FF2B5EF4-FFF2-40B4-BE49-F238E27FC236}">
                <a16:creationId xmlns:a16="http://schemas.microsoft.com/office/drawing/2014/main" id="{447ABE72-EF52-E64F-BDBF-E01F0B618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6614" y="2700528"/>
            <a:ext cx="1042987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54277" name="Picture 5">
            <a:extLst>
              <a:ext uri="{FF2B5EF4-FFF2-40B4-BE49-F238E27FC236}">
                <a16:creationId xmlns:a16="http://schemas.microsoft.com/office/drawing/2014/main" id="{10DEECB8-D190-3541-8FF9-57C1D46B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14" y="0"/>
            <a:ext cx="1360487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:a16="http://schemas.microsoft.com/office/drawing/2014/main" id="{219262B5-5D0D-5B4F-8E22-9A52899B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081" y="37306"/>
            <a:ext cx="1222184" cy="186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959BC860-7ABC-624A-8CF9-B198BB67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017" y="4784852"/>
            <a:ext cx="2005584" cy="189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02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CC93CD71-DD03-CA46-A491-F6DA830021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Suomalainen jazz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CD7A9A3F-BBA7-D944-86FD-C6B730DDA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Jazz-musiikin koulutus alkaa: Oulunkylän Pop-jazz-opisto perustetaan v. 1972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UMO - Uuden Musiikin orkesteri v. 1975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-Jazzin ammattiorkesteri Suomeen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Uusia jazz-muusikoita 1970-2000-luvuilta:</a:t>
            </a:r>
          </a:p>
          <a:p>
            <a:pPr>
              <a:buFontTx/>
              <a:buChar char="-"/>
            </a:pPr>
            <a:r>
              <a:rPr lang="fi-FI" altLang="fi-FI" dirty="0"/>
              <a:t>Sakari Kukko, Olli Ahvenlahti, Jukka Linkola: </a:t>
            </a:r>
            <a:r>
              <a:rPr lang="fi-FI" altLang="fi-FI" dirty="0">
                <a:hlinkClick r:id="rId3"/>
              </a:rPr>
              <a:t>Jukka Linkola Octet</a:t>
            </a:r>
            <a:endParaRPr lang="fi-FI" altLang="fi-FI" dirty="0"/>
          </a:p>
          <a:p>
            <a:pPr>
              <a:buFontTx/>
              <a:buChar char="-"/>
            </a:pPr>
            <a:endParaRPr lang="fi-FI" altLang="fi-FI" dirty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fi-FI" altLang="fi-FI" dirty="0"/>
              <a:t>Raoul Björkenheim, Severi Pyysalo, Jukka </a:t>
            </a:r>
            <a:r>
              <a:rPr lang="fi-FI" altLang="fi-FI" dirty="0" err="1"/>
              <a:t>Perko</a:t>
            </a:r>
            <a:endParaRPr lang="fi-FI" altLang="fi-FI" dirty="0"/>
          </a:p>
          <a:p>
            <a:pPr>
              <a:buFontTx/>
              <a:buChar char="-"/>
            </a:pPr>
            <a:r>
              <a:rPr lang="fi-FI" altLang="fi-FI" dirty="0"/>
              <a:t> </a:t>
            </a:r>
            <a:r>
              <a:rPr lang="fi-FI" altLang="fi-FI" dirty="0" err="1"/>
              <a:t>Kirmo</a:t>
            </a:r>
            <a:r>
              <a:rPr lang="fi-FI" altLang="fi-FI" dirty="0"/>
              <a:t> Lintinen,  </a:t>
            </a:r>
            <a:r>
              <a:rPr lang="fi-FI" altLang="fi-FI" dirty="0">
                <a:hlinkClick r:id="rId4"/>
              </a:rPr>
              <a:t>Iiro Rantala (Trio Töykeät)</a:t>
            </a:r>
            <a:r>
              <a:rPr lang="fi-FI" altLang="fi-FI" dirty="0"/>
              <a:t>, Mika Kallio</a:t>
            </a:r>
          </a:p>
          <a:p>
            <a:pPr>
              <a:buFontTx/>
              <a:buChar char="-"/>
            </a:pPr>
            <a:r>
              <a:rPr lang="fi-FI" altLang="fi-FI" dirty="0"/>
              <a:t>Verneri Pohjola, Teppo Mäkynen, Emma Salokoski: </a:t>
            </a:r>
            <a:r>
              <a:rPr lang="fi-FI" altLang="fi-FI" dirty="0">
                <a:hlinkClick r:id="rId5"/>
              </a:rPr>
              <a:t>Salokoski ja Quintessence </a:t>
            </a:r>
            <a:endParaRPr lang="fi-FI" altLang="fi-FI" dirty="0"/>
          </a:p>
          <a:p>
            <a:pPr>
              <a:buFontTx/>
              <a:buChar char="-"/>
            </a:pPr>
            <a:endParaRPr lang="fi-FI" altLang="fi-FI" dirty="0"/>
          </a:p>
        </p:txBody>
      </p:sp>
      <p:pic>
        <p:nvPicPr>
          <p:cNvPr id="76805" name="Picture 5">
            <a:extLst>
              <a:ext uri="{FF2B5EF4-FFF2-40B4-BE49-F238E27FC236}">
                <a16:creationId xmlns:a16="http://schemas.microsoft.com/office/drawing/2014/main" id="{31CC4B4E-5E0B-2945-9378-690EF4417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449903"/>
            <a:ext cx="2667000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027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C9BB1C22-B297-9844-8850-2DC26A278B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80-90-luku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C104E648-6443-254F-ADD5-638354FA3F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Suomi-rockin kulta-aika</a:t>
            </a:r>
          </a:p>
          <a:p>
            <a:r>
              <a:rPr lang="fi-FI" altLang="fi-FI" dirty="0"/>
              <a:t>Eppu Normaali, </a:t>
            </a:r>
            <a:r>
              <a:rPr lang="fi-FI" altLang="fi-FI" dirty="0">
                <a:hlinkClick r:id="rId3"/>
              </a:rPr>
              <a:t>Hassisen kone</a:t>
            </a:r>
            <a:r>
              <a:rPr lang="fi-FI" altLang="fi-FI" dirty="0"/>
              <a:t>, Sielun veljet, J. Karjalainen, Tuomari Nurmio, Leevi &amp; Leavings, </a:t>
            </a:r>
            <a:r>
              <a:rPr lang="fi-FI" altLang="fi-FI" dirty="0">
                <a:hlinkClick r:id="rId4"/>
              </a:rPr>
              <a:t>Kauko Röyhkä</a:t>
            </a:r>
            <a:r>
              <a:rPr lang="fi-FI" altLang="fi-FI" dirty="0"/>
              <a:t>, Kari Peitsamo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Porissa: Yö, Dingo</a:t>
            </a:r>
          </a:p>
          <a:p>
            <a:r>
              <a:rPr lang="fi-FI" altLang="fi-FI" dirty="0">
                <a:hlinkClick r:id="rId5"/>
              </a:rPr>
              <a:t>Hanoi Rocks</a:t>
            </a:r>
            <a:r>
              <a:rPr lang="fi-FI" altLang="fi-FI" dirty="0"/>
              <a:t>, Leningrad </a:t>
            </a:r>
            <a:r>
              <a:rPr lang="fi-FI" altLang="fi-FI" dirty="0" err="1"/>
              <a:t>Cowboys</a:t>
            </a: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Miljoonasade, Mamba, Kolmas nainen</a:t>
            </a:r>
          </a:p>
        </p:txBody>
      </p:sp>
    </p:spTree>
    <p:extLst>
      <p:ext uri="{BB962C8B-B14F-4D97-AF65-F5344CB8AC3E}">
        <p14:creationId xmlns:p14="http://schemas.microsoft.com/office/powerpoint/2010/main" val="2025166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D1C32F58-1DA3-6E4F-AF21-ADC31CCC7F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A9EA31F0-E21B-E742-8424-CEA4F90E4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altLang="fi-FI"/>
          </a:p>
        </p:txBody>
      </p:sp>
      <p:pic>
        <p:nvPicPr>
          <p:cNvPr id="111620" name="Picture 4">
            <a:extLst>
              <a:ext uri="{FF2B5EF4-FFF2-40B4-BE49-F238E27FC236}">
                <a16:creationId xmlns:a16="http://schemas.microsoft.com/office/drawing/2014/main" id="{FBAE87A2-2AA1-BA41-B266-ECF02520A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1939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1" name="Picture 5">
            <a:extLst>
              <a:ext uri="{FF2B5EF4-FFF2-40B4-BE49-F238E27FC236}">
                <a16:creationId xmlns:a16="http://schemas.microsoft.com/office/drawing/2014/main" id="{4125F053-4E5F-C547-998D-9C94F237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24130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2" name="Picture 6">
            <a:extLst>
              <a:ext uri="{FF2B5EF4-FFF2-40B4-BE49-F238E27FC236}">
                <a16:creationId xmlns:a16="http://schemas.microsoft.com/office/drawing/2014/main" id="{6784BAF4-EA92-9844-AD91-DF04453B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76" y="1"/>
            <a:ext cx="235902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3" name="Picture 7">
            <a:extLst>
              <a:ext uri="{FF2B5EF4-FFF2-40B4-BE49-F238E27FC236}">
                <a16:creationId xmlns:a16="http://schemas.microsoft.com/office/drawing/2014/main" id="{A3619276-FF68-7E45-9EC4-9D79E826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2057400"/>
            <a:ext cx="2517775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4" name="Picture 8">
            <a:extLst>
              <a:ext uri="{FF2B5EF4-FFF2-40B4-BE49-F238E27FC236}">
                <a16:creationId xmlns:a16="http://schemas.microsoft.com/office/drawing/2014/main" id="{FCCDA599-78D2-A94D-8844-05F2EB2A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1"/>
            <a:ext cx="1760538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5" name="Picture 9">
            <a:extLst>
              <a:ext uri="{FF2B5EF4-FFF2-40B4-BE49-F238E27FC236}">
                <a16:creationId xmlns:a16="http://schemas.microsoft.com/office/drawing/2014/main" id="{C26A7CAD-5890-2D4B-85C9-7B4D31D61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648200"/>
            <a:ext cx="2479675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6" name="Picture 10">
            <a:extLst>
              <a:ext uri="{FF2B5EF4-FFF2-40B4-BE49-F238E27FC236}">
                <a16:creationId xmlns:a16="http://schemas.microsoft.com/office/drawing/2014/main" id="{48EC4649-D674-A94F-B703-87371C95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764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1627" name="Picture 11">
            <a:extLst>
              <a:ext uri="{FF2B5EF4-FFF2-40B4-BE49-F238E27FC236}">
                <a16:creationId xmlns:a16="http://schemas.microsoft.com/office/drawing/2014/main" id="{56970E1B-EEEF-224F-A42E-F179586E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029200"/>
            <a:ext cx="31750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055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9D37787E-B457-FA4E-9789-189D4E173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80-90-luku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4CD90A09-41F9-5E44-9FF6-4F1677D6AF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Iskelmämusiikkia ja </a:t>
            </a:r>
            <a:r>
              <a:rPr lang="fi-FI" altLang="fi-FI" dirty="0" err="1"/>
              <a:t>iskelmäpoppia</a:t>
            </a:r>
            <a:endParaRPr lang="fi-FI" altLang="fi-FI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-Paula Koivuniemi, Anita Hirvonen, </a:t>
            </a:r>
            <a:r>
              <a:rPr lang="fi-FI" altLang="fi-FI" dirty="0" err="1"/>
              <a:t>Meiju</a:t>
            </a:r>
            <a:r>
              <a:rPr lang="fi-FI" altLang="fi-FI" dirty="0"/>
              <a:t> </a:t>
            </a:r>
            <a:r>
              <a:rPr lang="fi-FI" altLang="fi-FI" dirty="0" err="1"/>
              <a:t>Suvas</a:t>
            </a:r>
            <a:r>
              <a:rPr lang="fi-FI" altLang="fi-FI" dirty="0"/>
              <a:t>, Kaija </a:t>
            </a:r>
            <a:r>
              <a:rPr lang="fi-FI" altLang="fi-FI" dirty="0" err="1"/>
              <a:t>Koo</a:t>
            </a:r>
            <a:endParaRPr lang="fi-FI" altLang="fi-FI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-Matti &amp; Teppo, Reijo Kallio, </a:t>
            </a:r>
            <a:r>
              <a:rPr lang="fi-FI" altLang="fi-FI" dirty="0" err="1"/>
              <a:t>Kake</a:t>
            </a:r>
            <a:r>
              <a:rPr lang="fi-FI" altLang="fi-FI" dirty="0"/>
              <a:t> Randelin,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Agents</a:t>
            </a:r>
            <a:r>
              <a:rPr lang="fi-FI" altLang="fi-FI" dirty="0"/>
              <a:t>-yhtye: </a:t>
            </a:r>
            <a:r>
              <a:rPr lang="fi-FI" altLang="fi-FI" b="1" dirty="0"/>
              <a:t>Topi Sorsakoski</a:t>
            </a:r>
            <a:r>
              <a:rPr lang="fi-FI" altLang="fi-FI" dirty="0"/>
              <a:t>, Jorma Kääriäinen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Tanssilavakulttuurin uusi nousu: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/>
              <a:t>-</a:t>
            </a:r>
            <a:r>
              <a:rPr lang="fi-FI" altLang="fi-FI" dirty="0" err="1"/>
              <a:t>Souvarit</a:t>
            </a:r>
            <a:r>
              <a:rPr lang="fi-FI" altLang="fi-FI" dirty="0"/>
              <a:t>, Solistiyhtye Suomi, </a:t>
            </a:r>
            <a:r>
              <a:rPr lang="fi-FI" altLang="fi-FI" dirty="0" err="1"/>
              <a:t>Finlanders</a:t>
            </a:r>
            <a:r>
              <a:rPr lang="fi-FI" altLang="fi-FI" dirty="0"/>
              <a:t>, Yölintu, Korsuorkesteri</a:t>
            </a:r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B7A98C90-1122-3743-B0D9-16D43C68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4001294"/>
            <a:ext cx="1941512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oimintopainike: Filmi 1">
            <a:hlinkClick r:id="rId4" highlightClick="1"/>
            <a:extLst>
              <a:ext uri="{FF2B5EF4-FFF2-40B4-BE49-F238E27FC236}">
                <a16:creationId xmlns:a16="http://schemas.microsoft.com/office/drawing/2014/main" id="{C7E4DF2D-DA69-244C-95F7-E05877513CEC}"/>
              </a:ext>
            </a:extLst>
          </p:cNvPr>
          <p:cNvSpPr/>
          <p:nvPr/>
        </p:nvSpPr>
        <p:spPr bwMode="auto">
          <a:xfrm>
            <a:off x="10312400" y="1686375"/>
            <a:ext cx="1041400" cy="1041400"/>
          </a:xfrm>
          <a:prstGeom prst="actionButtonMovi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397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8CF1D34A-A1E4-FA44-848F-B60631B81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80-90-luku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C1DDC5B8-77C0-CF4E-85A2-ED11DC281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fi-FI" altLang="fi-FI"/>
          </a:p>
          <a:p>
            <a:pPr eaLnBrk="1" hangingPunct="1"/>
            <a:r>
              <a:rPr lang="fi-FI" altLang="fi-FI"/>
              <a:t>Tangomarkkinat</a:t>
            </a:r>
          </a:p>
          <a:p>
            <a:pPr eaLnBrk="1" hangingPunct="1"/>
            <a:r>
              <a:rPr lang="fi-FI" altLang="fi-FI"/>
              <a:t>Jari Sillanpää</a:t>
            </a:r>
          </a:p>
          <a:p>
            <a:pPr eaLnBrk="1" hangingPunct="1"/>
            <a:r>
              <a:rPr lang="fi-FI" altLang="fi-FI"/>
              <a:t>Arja Koriseva</a:t>
            </a:r>
          </a:p>
          <a:p>
            <a:pPr eaLnBrk="1" hangingPunct="1"/>
            <a:r>
              <a:rPr lang="fi-FI" altLang="fi-FI"/>
              <a:t>Uusi nousu: Kari Tapio, Danny, Jukka Kuoppamäki, Katri-Helena</a:t>
            </a:r>
          </a:p>
        </p:txBody>
      </p:sp>
      <p:sp>
        <p:nvSpPr>
          <p:cNvPr id="114691" name="AutoShape 4">
            <a:hlinkClick r:id="rId3" highlightClick="1"/>
            <a:extLst>
              <a:ext uri="{FF2B5EF4-FFF2-40B4-BE49-F238E27FC236}">
                <a16:creationId xmlns:a16="http://schemas.microsoft.com/office/drawing/2014/main" id="{58A87FE7-653E-EA45-8A01-391778053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4589" y="2336006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80901" name="Picture 5">
            <a:extLst>
              <a:ext uri="{FF2B5EF4-FFF2-40B4-BE49-F238E27FC236}">
                <a16:creationId xmlns:a16="http://schemas.microsoft.com/office/drawing/2014/main" id="{69541822-90F8-A746-A002-359E629CE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2057400"/>
            <a:ext cx="15589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903" name="Picture 7">
            <a:extLst>
              <a:ext uri="{FF2B5EF4-FFF2-40B4-BE49-F238E27FC236}">
                <a16:creationId xmlns:a16="http://schemas.microsoft.com/office/drawing/2014/main" id="{81D16247-C762-0949-AB1B-CD0A7B2A8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6" y="4981576"/>
            <a:ext cx="20859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0904" name="Picture 8">
            <a:extLst>
              <a:ext uri="{FF2B5EF4-FFF2-40B4-BE49-F238E27FC236}">
                <a16:creationId xmlns:a16="http://schemas.microsoft.com/office/drawing/2014/main" id="{12723A1A-CF1C-EA41-940A-C8ADA3AFA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59376"/>
            <a:ext cx="1341438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754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7497A4EB-7489-F646-92FD-CFAC53384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 populaarimusiikki: </a:t>
            </a:r>
            <a:br>
              <a:rPr lang="fi-FI" altLang="fi-FI"/>
            </a:br>
            <a:r>
              <a:rPr lang="fi-FI" altLang="fi-FI"/>
              <a:t>80-90- ja 2000-luku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9D0404BF-7907-F54F-960B-CA66445DBB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/>
              <a:t>Uusi sukupolvi: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Värttinä: kansanmusiikkipop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b="1" dirty="0"/>
              <a:t>Ultra </a:t>
            </a:r>
            <a:r>
              <a:rPr lang="fi-FI" altLang="fi-FI" b="1" dirty="0" err="1"/>
              <a:t>bra</a:t>
            </a:r>
            <a:r>
              <a:rPr lang="fi-FI" altLang="fi-FI" dirty="0"/>
              <a:t>: </a:t>
            </a:r>
            <a:r>
              <a:rPr lang="fi-FI" altLang="fi-FI" dirty="0" err="1"/>
              <a:t>vaihtoehtopoppia</a:t>
            </a: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Apulanta: </a:t>
            </a:r>
            <a:r>
              <a:rPr lang="fi-FI" altLang="fi-FI" dirty="0" err="1"/>
              <a:t>Grunge</a:t>
            </a:r>
            <a:r>
              <a:rPr lang="fi-FI" altLang="fi-FI" dirty="0"/>
              <a:t>-rockia Heinolasta</a:t>
            </a:r>
          </a:p>
          <a:p>
            <a:r>
              <a:rPr lang="fi-FI" altLang="fi-FI" dirty="0" err="1"/>
              <a:t>Uus-proge</a:t>
            </a:r>
            <a:r>
              <a:rPr lang="fi-FI" altLang="fi-FI" dirty="0"/>
              <a:t>: </a:t>
            </a:r>
            <a:r>
              <a:rPr lang="fi-FI" altLang="fi-FI" dirty="0">
                <a:hlinkClick r:id="rId3"/>
              </a:rPr>
              <a:t>Absoluuttinen nollapiste</a:t>
            </a:r>
            <a:endParaRPr lang="fi-FI" altLang="fi-FI" dirty="0"/>
          </a:p>
          <a:p>
            <a:r>
              <a:rPr lang="fi-FI" altLang="fi-FI" dirty="0">
                <a:hlinkClick r:id="rId4"/>
              </a:rPr>
              <a:t>Aikakone</a:t>
            </a:r>
            <a:r>
              <a:rPr lang="fi-FI" altLang="fi-FI" dirty="0"/>
              <a:t>, Nylon Beat 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Maija Vilkkumaa: lauluntekijänainen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b="1" dirty="0"/>
              <a:t>Apocalyptica</a:t>
            </a:r>
            <a:r>
              <a:rPr lang="fi-FI" altLang="fi-FI" dirty="0"/>
              <a:t>, Nightwish, HIM, Lordi: raskaalla rockilla maailmanmenestykseen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 err="1"/>
              <a:t>Darude</a:t>
            </a:r>
            <a:r>
              <a:rPr lang="fi-FI" altLang="fi-FI" dirty="0"/>
              <a:t>, </a:t>
            </a:r>
            <a:r>
              <a:rPr lang="fi-FI" altLang="fi-FI" dirty="0" err="1"/>
              <a:t>Bomfunk</a:t>
            </a:r>
            <a:r>
              <a:rPr lang="fi-FI" altLang="fi-FI" dirty="0"/>
              <a:t> MC: Suomi-</a:t>
            </a:r>
            <a:r>
              <a:rPr lang="fi-FI" altLang="fi-FI" dirty="0" err="1"/>
              <a:t>trancen</a:t>
            </a:r>
            <a:r>
              <a:rPr lang="fi-FI" altLang="fi-FI" dirty="0"/>
              <a:t> menestys</a:t>
            </a:r>
          </a:p>
        </p:txBody>
      </p:sp>
      <p:sp>
        <p:nvSpPr>
          <p:cNvPr id="116739" name="AutoShape 4">
            <a:hlinkClick r:id="rId5" highlightClick="1"/>
            <a:extLst>
              <a:ext uri="{FF2B5EF4-FFF2-40B4-BE49-F238E27FC236}">
                <a16:creationId xmlns:a16="http://schemas.microsoft.com/office/drawing/2014/main" id="{631BBD05-8829-C94A-A034-88AAFFE8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286000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sp>
        <p:nvSpPr>
          <p:cNvPr id="116740" name="AutoShape 5">
            <a:hlinkClick r:id="rId6" highlightClick="1"/>
            <a:extLst>
              <a:ext uri="{FF2B5EF4-FFF2-40B4-BE49-F238E27FC236}">
                <a16:creationId xmlns:a16="http://schemas.microsoft.com/office/drawing/2014/main" id="{AFCEBB2A-E847-E649-8AAF-A65CA283F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5815014"/>
            <a:ext cx="1042988" cy="1042987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81926" name="Picture 6">
            <a:extLst>
              <a:ext uri="{FF2B5EF4-FFF2-40B4-BE49-F238E27FC236}">
                <a16:creationId xmlns:a16="http://schemas.microsoft.com/office/drawing/2014/main" id="{FDA18E7A-09C5-1748-91F5-ADD6210C2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75" y="0"/>
            <a:ext cx="22129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27" name="Picture 7">
            <a:extLst>
              <a:ext uri="{FF2B5EF4-FFF2-40B4-BE49-F238E27FC236}">
                <a16:creationId xmlns:a16="http://schemas.microsoft.com/office/drawing/2014/main" id="{7CC2CF62-C861-E14D-B195-92682687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332" y="5078414"/>
            <a:ext cx="22860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28" name="Picture 8">
            <a:extLst>
              <a:ext uri="{FF2B5EF4-FFF2-40B4-BE49-F238E27FC236}">
                <a16:creationId xmlns:a16="http://schemas.microsoft.com/office/drawing/2014/main" id="{3B39E99C-A37F-924B-9D71-4FABDE3D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113" y="2500312"/>
            <a:ext cx="1811337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640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2B2A16-7F1D-CC41-B32B-3C99377B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Suomipop 2010-luvulla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CD3FF2-F7A5-B544-8EBE-567E0AD9A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Soittolistat ohjaavat radioiden tarjontaa</a:t>
            </a:r>
          </a:p>
          <a:p>
            <a:r>
              <a:rPr lang="fi-FI" dirty="0" err="1"/>
              <a:t>Idols-</a:t>
            </a:r>
            <a:r>
              <a:rPr lang="fi-FI" dirty="0"/>
              <a:t> ja Voice of </a:t>
            </a:r>
            <a:r>
              <a:rPr lang="fi-FI" dirty="0" err="1"/>
              <a:t>Finland-</a:t>
            </a:r>
            <a:r>
              <a:rPr lang="fi-FI" dirty="0"/>
              <a:t> kisat, ym.</a:t>
            </a:r>
          </a:p>
          <a:p>
            <a:r>
              <a:rPr lang="fi-FI" dirty="0"/>
              <a:t>Naisartistien näkyvyys: Jenni Vartiainen, Anna Puu, Paula </a:t>
            </a:r>
            <a:r>
              <a:rPr lang="fi-FI" dirty="0">
                <a:hlinkClick r:id="rId2"/>
              </a:rPr>
              <a:t>Vesala</a:t>
            </a:r>
            <a:r>
              <a:rPr lang="fi-FI" dirty="0"/>
              <a:t>, Suvi Teräsniska, Saara Aalto, Alma, Haloo Helsinki…</a:t>
            </a:r>
          </a:p>
          <a:p>
            <a:r>
              <a:rPr lang="fi-FI" dirty="0"/>
              <a:t>Suomalainen rap: </a:t>
            </a:r>
            <a:r>
              <a:rPr lang="fi-FI" dirty="0" err="1"/>
              <a:t>Cheek</a:t>
            </a:r>
            <a:r>
              <a:rPr lang="fi-FI" dirty="0"/>
              <a:t>, JVG, Elastinen</a:t>
            </a:r>
          </a:p>
          <a:p>
            <a:r>
              <a:rPr lang="fi-FI" dirty="0"/>
              <a:t>Teinitähdet: Robin</a:t>
            </a:r>
          </a:p>
        </p:txBody>
      </p:sp>
      <p:pic>
        <p:nvPicPr>
          <p:cNvPr id="56322" name="Picture 2" descr="Kuvahaun tulos haulle Haloo helsinki">
            <a:extLst>
              <a:ext uri="{FF2B5EF4-FFF2-40B4-BE49-F238E27FC236}">
                <a16:creationId xmlns:a16="http://schemas.microsoft.com/office/drawing/2014/main" id="{26521A83-05F3-1744-9CE4-55A5E8BD4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453390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Kuvahaun tulos haulle jenni vartiainen">
            <a:extLst>
              <a:ext uri="{FF2B5EF4-FFF2-40B4-BE49-F238E27FC236}">
                <a16:creationId xmlns:a16="http://schemas.microsoft.com/office/drawing/2014/main" id="{1EBBA060-F5BC-7C41-BF8D-9878171A6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8256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11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0F5C0E-030B-604D-B010-04B63091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Teatterilaulujen tekijöitä Suomessa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A7071-8D88-DA47-846B-07D8FB7D0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Kaj </a:t>
            </a:r>
            <a:r>
              <a:rPr lang="fi-FI" dirty="0">
                <a:hlinkClick r:id="rId2"/>
              </a:rPr>
              <a:t>Chydenius</a:t>
            </a:r>
            <a:r>
              <a:rPr lang="fi-FI" dirty="0"/>
              <a:t>, poliittisten laulujen, teatterilaulujen ja laulelmien ym. säveltäjä</a:t>
            </a:r>
          </a:p>
          <a:p>
            <a:r>
              <a:rPr lang="fi-FI" dirty="0">
                <a:hlinkClick r:id="rId3"/>
              </a:rPr>
              <a:t>Toni Edelmann</a:t>
            </a:r>
            <a:r>
              <a:rPr lang="fi-FI" dirty="0"/>
              <a:t>, säveltäjä ja teatterikorkeakoulun lehtori</a:t>
            </a:r>
          </a:p>
          <a:p>
            <a:r>
              <a:rPr lang="fi-FI" dirty="0" err="1"/>
              <a:t>Erna</a:t>
            </a:r>
            <a:r>
              <a:rPr lang="fi-FI" dirty="0"/>
              <a:t> </a:t>
            </a:r>
            <a:r>
              <a:rPr lang="fi-FI" dirty="0" err="1"/>
              <a:t>Tauro</a:t>
            </a:r>
            <a:r>
              <a:rPr lang="fi-FI" dirty="0"/>
              <a:t>, </a:t>
            </a:r>
            <a:r>
              <a:rPr lang="fi-FI" dirty="0" err="1"/>
              <a:t>suomenruots</a:t>
            </a:r>
            <a:r>
              <a:rPr lang="fi-FI" dirty="0"/>
              <a:t>. teatterimuusikko ja säveltäjä</a:t>
            </a:r>
          </a:p>
          <a:p>
            <a:pPr marL="0" indent="0">
              <a:buNone/>
            </a:pPr>
            <a:r>
              <a:rPr lang="fi-FI" dirty="0"/>
              <a:t>-yhteistyö Tove Janssonin kanssa 60-luvulla: </a:t>
            </a:r>
            <a:r>
              <a:rPr lang="fi-FI" dirty="0">
                <a:hlinkClick r:id="rId4"/>
              </a:rPr>
              <a:t>Höstvisa</a:t>
            </a:r>
            <a:endParaRPr lang="fi-FI" dirty="0"/>
          </a:p>
          <a:p>
            <a:r>
              <a:rPr lang="fi-FI" dirty="0">
                <a:hlinkClick r:id="rId5"/>
              </a:rPr>
              <a:t>Jussi Tuurna</a:t>
            </a:r>
            <a:r>
              <a:rPr lang="fi-FI" dirty="0"/>
              <a:t>, teatterimuusikko ja säveltäjä</a:t>
            </a:r>
          </a:p>
          <a:p>
            <a:pPr marL="0" indent="0">
              <a:buNone/>
            </a:pPr>
            <a:r>
              <a:rPr lang="fi-FI" dirty="0"/>
              <a:t>-yhteistyö Pirkko Saision kanssa 2010-luvulla</a:t>
            </a:r>
          </a:p>
          <a:p>
            <a:r>
              <a:rPr lang="fi-FI" dirty="0"/>
              <a:t>Annamari </a:t>
            </a:r>
            <a:r>
              <a:rPr lang="fi-FI" dirty="0">
                <a:hlinkClick r:id="rId6"/>
              </a:rPr>
              <a:t>Kähärä</a:t>
            </a:r>
            <a:r>
              <a:rPr lang="fi-FI" dirty="0"/>
              <a:t>, laulaja, muusikko ja säveltäjä</a:t>
            </a:r>
          </a:p>
          <a:p>
            <a:pPr marL="0" indent="0">
              <a:buNone/>
            </a:pPr>
            <a:r>
              <a:rPr lang="fi-FI" dirty="0"/>
              <a:t>-sävellyksiä kuoroille, teatteriin ja elokuviin</a:t>
            </a:r>
          </a:p>
        </p:txBody>
      </p:sp>
    </p:spTree>
    <p:extLst>
      <p:ext uri="{BB962C8B-B14F-4D97-AF65-F5344CB8AC3E}">
        <p14:creationId xmlns:p14="http://schemas.microsoft.com/office/powerpoint/2010/main" val="292920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1ABB6487-8691-9C47-BC1A-5CB86FBA2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239B9F14-A8EC-5A47-889F-2CF37857C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fi-FI" altLang="fi-FI" dirty="0"/>
              <a:t>1920-luvulla jazz rantautuu Suomeen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  ensin Berliinin kautta: King of Jazz - Melujazz</a:t>
            </a:r>
          </a:p>
          <a:p>
            <a:pPr eaLnBrk="1" hangingPunct="1"/>
            <a:r>
              <a:rPr lang="fi-FI" altLang="fi-FI" dirty="0"/>
              <a:t>Äänilevy- ja nuottikauppa kehittyy Suomessa</a:t>
            </a:r>
          </a:p>
          <a:p>
            <a:pPr eaLnBrk="1" hangingPunct="1"/>
            <a:r>
              <a:rPr lang="fi-FI" altLang="fi-FI" dirty="0"/>
              <a:t>Suomen Yleisradio perustetaan 1926</a:t>
            </a:r>
          </a:p>
          <a:p>
            <a:pPr eaLnBrk="1" hangingPunct="1"/>
            <a:r>
              <a:rPr lang="fi-FI" altLang="fi-FI" dirty="0"/>
              <a:t>elokuvateatterit, ravintolat, kylpylät työllistivät muusikoita: Salonkiorkesterit</a:t>
            </a:r>
          </a:p>
          <a:p>
            <a:r>
              <a:rPr lang="fi-FI" altLang="fi-FI" dirty="0"/>
              <a:t>ohjelmistot koostuivat kevyen klassisen musiikin lisäksi tanssimusiikista:</a:t>
            </a:r>
          </a:p>
          <a:p>
            <a:pPr>
              <a:buNone/>
            </a:pPr>
            <a:r>
              <a:rPr lang="fi-FI" altLang="fi-FI" dirty="0"/>
              <a:t>-valsseja, polkkia, sottiiseja, masurkkoja, sekä joitakin ragtimekappaleita, foxtroteja ja tangoja. </a:t>
            </a:r>
          </a:p>
          <a:p>
            <a:pPr eaLnBrk="1" hangingPunct="1"/>
            <a:r>
              <a:rPr lang="fi-FI" altLang="fi-FI" dirty="0"/>
              <a:t>1926 </a:t>
            </a:r>
            <a:r>
              <a:rPr lang="fi-FI" altLang="fi-FI" dirty="0" err="1"/>
              <a:t>Andania</a:t>
            </a:r>
            <a:r>
              <a:rPr lang="fi-FI" altLang="fi-FI" dirty="0"/>
              <a:t>-laiva toi </a:t>
            </a:r>
            <a:r>
              <a:rPr lang="fi-FI" altLang="fi-FI" dirty="0" err="1"/>
              <a:t>amerikansuomalaisia</a:t>
            </a:r>
            <a:r>
              <a:rPr lang="fi-FI" altLang="fi-FI" dirty="0"/>
              <a:t> muusikoita Suomeen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34D378B7-8AC5-B544-BD93-B5456A73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"/>
            <a:ext cx="23622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5301" name="Picture 5">
            <a:extLst>
              <a:ext uri="{FF2B5EF4-FFF2-40B4-BE49-F238E27FC236}">
                <a16:creationId xmlns:a16="http://schemas.microsoft.com/office/drawing/2014/main" id="{9C6A6A79-95AE-1D41-8345-2DDD896EF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463"/>
            <a:ext cx="23622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657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DFFC55EE-CE56-6940-A320-49C036BE1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5F5D4FFE-EA2A-264F-B477-6264A614F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Ensimmäiset jazz-muusikot Suomessa: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klarinetisti Tommi Tuomikoski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sz="2400" dirty="0"/>
              <a:t>pasunisti Klaus Salmi, </a:t>
            </a:r>
            <a:r>
              <a:rPr lang="fi-FI" altLang="fi-FI" sz="2400" dirty="0" err="1"/>
              <a:t>Ramblers</a:t>
            </a:r>
            <a:r>
              <a:rPr lang="fi-FI" altLang="fi-FI" sz="2400" dirty="0"/>
              <a:t>-yhtye:</a:t>
            </a:r>
          </a:p>
          <a:p>
            <a:r>
              <a:rPr lang="fi-FI" altLang="fi-FI" sz="2400" dirty="0">
                <a:hlinkClick r:id="rId3"/>
              </a:rPr>
              <a:t>Muistan sua, Elaine</a:t>
            </a:r>
            <a:endParaRPr lang="fi-FI" altLang="fi-FI" sz="2400" dirty="0"/>
          </a:p>
          <a:p>
            <a:endParaRPr lang="fi-FI" altLang="fi-FI" sz="2400" dirty="0"/>
          </a:p>
          <a:p>
            <a:r>
              <a:rPr lang="fi-FI" altLang="fi-FI" sz="2400" dirty="0"/>
              <a:t>trumpetisti ja laulaja Eugen </a:t>
            </a:r>
            <a:r>
              <a:rPr lang="fi-FI" altLang="fi-FI" sz="2400" dirty="0" err="1"/>
              <a:t>Malmst</a:t>
            </a:r>
            <a:r>
              <a:rPr lang="fi-FI" altLang="ja-JP" sz="2400" dirty="0" err="1"/>
              <a:t>én</a:t>
            </a:r>
            <a:r>
              <a:rPr lang="fi-FI" altLang="ja-JP" sz="2400" dirty="0"/>
              <a:t>: </a:t>
            </a:r>
            <a:r>
              <a:rPr lang="fi-FI" altLang="ja-JP" sz="2400" dirty="0">
                <a:hlinkClick r:id="rId4"/>
              </a:rPr>
              <a:t>Ilta Hawaijissa</a:t>
            </a:r>
            <a:endParaRPr lang="fi-FI" altLang="ja-JP" sz="2400" dirty="0"/>
          </a:p>
          <a:p>
            <a:pPr marL="0" indent="0">
              <a:buNone/>
            </a:pPr>
            <a:r>
              <a:rPr lang="fi-FI" altLang="ja-JP" sz="2400" dirty="0"/>
              <a:t>(</a:t>
            </a:r>
            <a:r>
              <a:rPr lang="fi-FI" altLang="ja-JP" sz="2400" dirty="0" err="1"/>
              <a:t>Zamba</a:t>
            </a:r>
            <a:r>
              <a:rPr lang="fi-FI" altLang="ja-JP" sz="2400" dirty="0"/>
              <a:t> orkesteri ja laulutrio v. 1932)</a:t>
            </a:r>
          </a:p>
          <a:p>
            <a:pPr eaLnBrk="1" hangingPunct="1">
              <a:lnSpc>
                <a:spcPct val="90000"/>
              </a:lnSpc>
            </a:pPr>
            <a:r>
              <a:rPr lang="fi-FI" altLang="ja-JP" sz="2400" dirty="0"/>
              <a:t>trumpetisti Alvar Kosunen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ja-JP" sz="2400" dirty="0"/>
              <a:t>pianisti Harry Bergström</a:t>
            </a:r>
          </a:p>
          <a:p>
            <a:pPr eaLnBrk="1" hangingPunct="1">
              <a:lnSpc>
                <a:spcPct val="90000"/>
              </a:lnSpc>
            </a:pPr>
            <a:r>
              <a:rPr lang="fi-FI" altLang="ja-JP" sz="2400" dirty="0"/>
              <a:t>pianisti Asser Fagerström</a:t>
            </a:r>
          </a:p>
          <a:p>
            <a:r>
              <a:rPr lang="fi-FI" altLang="ja-JP" sz="2400" dirty="0" err="1"/>
              <a:t>Dallapé</a:t>
            </a:r>
            <a:r>
              <a:rPr lang="fi-FI" altLang="ja-JP" sz="2400" dirty="0"/>
              <a:t>-yhtye: haitarijazz: </a:t>
            </a:r>
            <a:r>
              <a:rPr lang="fi-FI" altLang="ja-JP" sz="2400" dirty="0">
                <a:hlinkClick r:id="rId5"/>
              </a:rPr>
              <a:t>Ilta Saimaalla</a:t>
            </a:r>
            <a:endParaRPr lang="fi-FI" altLang="ja-JP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400" dirty="0"/>
              <a:t>-Martti Jäppilä, Valto Tynnilä, Helge </a:t>
            </a:r>
            <a:r>
              <a:rPr lang="fi-FI" altLang="fi-FI" sz="2400" dirty="0" err="1"/>
              <a:t>Pahlman</a:t>
            </a:r>
            <a:r>
              <a:rPr lang="fi-FI" altLang="fi-FI" sz="2400" dirty="0"/>
              <a:t>, Eino Katajavuori, Viljo Vesterinen,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400" dirty="0"/>
              <a:t> Bruno </a:t>
            </a:r>
            <a:r>
              <a:rPr lang="fi-FI" altLang="fi-FI" sz="2400" dirty="0" err="1"/>
              <a:t>Laakko</a:t>
            </a:r>
            <a:r>
              <a:rPr lang="fi-FI" altLang="fi-FI" sz="2400" dirty="0"/>
              <a:t>, Veli Lehto</a:t>
            </a: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C145B39F-EF54-9540-86FC-F788256B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124201"/>
            <a:ext cx="289560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00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B10FF5A8-48C4-C947-8F4A-EA914E00F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Suomalainen</a:t>
            </a:r>
            <a:br>
              <a:rPr lang="fi-FI" altLang="fi-FI" dirty="0"/>
            </a:br>
            <a:r>
              <a:rPr lang="fi-FI" altLang="fi-FI" dirty="0"/>
              <a:t>populaarimusiikki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D63C426D-7EDD-8148-99F2-16007998C4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fi-FI" altLang="fi-FI" dirty="0"/>
              <a:t>v. 1929 </a:t>
            </a:r>
            <a:r>
              <a:rPr lang="ja-JP" altLang="fi-FI"/>
              <a:t>”</a:t>
            </a:r>
            <a:r>
              <a:rPr lang="fi-FI" altLang="ja-JP" dirty="0"/>
              <a:t>Gramofonikuume</a:t>
            </a:r>
            <a:r>
              <a:rPr lang="ja-JP" altLang="fi-FI"/>
              <a:t>”</a:t>
            </a:r>
            <a:r>
              <a:rPr lang="fi-FI" altLang="ja-JP" dirty="0"/>
              <a:t>: Ensimmäiset </a:t>
            </a:r>
            <a:r>
              <a:rPr lang="ja-JP" altLang="fi-FI"/>
              <a:t>”</a:t>
            </a:r>
            <a:r>
              <a:rPr lang="fi-FI" altLang="ja-JP" dirty="0"/>
              <a:t>hitit</a:t>
            </a:r>
            <a:r>
              <a:rPr lang="ja-JP" altLang="fi-FI"/>
              <a:t>”</a:t>
            </a:r>
            <a:r>
              <a:rPr lang="fi-FI" altLang="ja-JP" dirty="0"/>
              <a:t>, </a:t>
            </a:r>
            <a:r>
              <a:rPr lang="ja-JP" altLang="fi-FI"/>
              <a:t>”</a:t>
            </a:r>
            <a:r>
              <a:rPr lang="fi-FI" altLang="ja-JP" dirty="0" err="1"/>
              <a:t>Schlaagerit</a:t>
            </a:r>
            <a:r>
              <a:rPr lang="ja-JP" altLang="fi-FI"/>
              <a:t>”</a:t>
            </a:r>
            <a:r>
              <a:rPr lang="fi-FI" altLang="ja-JP" dirty="0"/>
              <a:t> eli </a:t>
            </a:r>
          </a:p>
          <a:p>
            <a:pPr marL="0" indent="0" eaLnBrk="1" hangingPunct="1">
              <a:buNone/>
            </a:pPr>
            <a:r>
              <a:rPr lang="fi-FI" altLang="ja-JP" dirty="0"/>
              <a:t>  Iskelmät: Emma, Asfalttikukka, </a:t>
            </a:r>
            <a:r>
              <a:rPr lang="fi-FI" altLang="ja-JP" dirty="0" err="1"/>
              <a:t>Hawaiji</a:t>
            </a:r>
            <a:endParaRPr lang="fi-FI" altLang="ja-JP" dirty="0"/>
          </a:p>
          <a:p>
            <a:r>
              <a:rPr lang="fi-FI" altLang="fi-FI" dirty="0" err="1"/>
              <a:t>Ture</a:t>
            </a:r>
            <a:r>
              <a:rPr lang="fi-FI" altLang="fi-FI" dirty="0"/>
              <a:t> Ara: </a:t>
            </a:r>
            <a:r>
              <a:rPr lang="fi-FI" altLang="fi-FI" dirty="0">
                <a:hlinkClick r:id="rId3"/>
              </a:rPr>
              <a:t>Asfalttikukka</a:t>
            </a:r>
            <a:endParaRPr lang="fi-FI" altLang="fi-FI" dirty="0"/>
          </a:p>
          <a:p>
            <a:endParaRPr lang="fi-FI" altLang="fi-FI" dirty="0"/>
          </a:p>
          <a:p>
            <a:pPr eaLnBrk="1" hangingPunct="1"/>
            <a:r>
              <a:rPr lang="fi-FI" altLang="fi-FI" dirty="0"/>
              <a:t>Georg </a:t>
            </a:r>
            <a:r>
              <a:rPr lang="fi-FI" altLang="fi-FI" dirty="0" err="1"/>
              <a:t>Malmst</a:t>
            </a:r>
            <a:r>
              <a:rPr lang="fi-FI" altLang="ja-JP" dirty="0" err="1"/>
              <a:t>én</a:t>
            </a:r>
            <a:r>
              <a:rPr lang="fi-FI" altLang="ja-JP" dirty="0"/>
              <a:t> ajan suurin iskelmätähti:</a:t>
            </a:r>
          </a:p>
          <a:p>
            <a:pPr marL="0" indent="0">
              <a:buNone/>
            </a:pPr>
            <a:r>
              <a:rPr lang="fi-FI" altLang="ja-JP" dirty="0">
                <a:hlinkClick r:id="rId4"/>
              </a:rPr>
              <a:t>Särkynyt onni</a:t>
            </a:r>
            <a:endParaRPr lang="fi-FI" altLang="ja-JP" dirty="0"/>
          </a:p>
          <a:p>
            <a:endParaRPr lang="fi-FI" altLang="ja-JP" dirty="0"/>
          </a:p>
          <a:p>
            <a:r>
              <a:rPr lang="fi-FI" altLang="fi-FI" dirty="0" err="1"/>
              <a:t>Harmony</a:t>
            </a:r>
            <a:r>
              <a:rPr lang="fi-FI" altLang="fi-FI" dirty="0"/>
              <a:t> </a:t>
            </a:r>
            <a:r>
              <a:rPr lang="fi-FI" altLang="fi-FI" dirty="0" err="1"/>
              <a:t>Sisters</a:t>
            </a:r>
            <a:r>
              <a:rPr lang="fi-FI" altLang="fi-FI" dirty="0"/>
              <a:t>: </a:t>
            </a:r>
            <a:r>
              <a:rPr lang="fi-FI" altLang="fi-FI" dirty="0">
                <a:hlinkClick r:id="rId5"/>
              </a:rPr>
              <a:t>Josef, Josef</a:t>
            </a:r>
            <a:endParaRPr lang="fi-FI" altLang="fi-FI" dirty="0"/>
          </a:p>
          <a:p>
            <a:pPr marL="0" indent="0">
              <a:buNone/>
            </a:pPr>
            <a:r>
              <a:rPr lang="fi-FI" altLang="fi-FI" dirty="0"/>
              <a:t> - Valtosen sisarusten lauluyhtye Kotkasta</a:t>
            </a:r>
          </a:p>
          <a:p>
            <a:pPr marL="0" indent="0">
              <a:buNone/>
            </a:pPr>
            <a:r>
              <a:rPr lang="fi-FI" altLang="fi-FI" dirty="0"/>
              <a:t>-jazz-hitit 30-luvulla Suomessa, menestystä myös Euroopassa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46EE54FF-D1A3-0C45-B359-0503FF74C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836" y="2252979"/>
            <a:ext cx="1521164" cy="214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8373" name="Picture 5">
            <a:extLst>
              <a:ext uri="{FF2B5EF4-FFF2-40B4-BE49-F238E27FC236}">
                <a16:creationId xmlns:a16="http://schemas.microsoft.com/office/drawing/2014/main" id="{8BFB557F-A7E6-E445-A189-EF7E61E29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0"/>
            <a:ext cx="1524000" cy="2182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42" name="Picture 2" descr="Kuvahaun tulos haulle Harmony sisters">
            <a:extLst>
              <a:ext uri="{FF2B5EF4-FFF2-40B4-BE49-F238E27FC236}">
                <a16:creationId xmlns:a16="http://schemas.microsoft.com/office/drawing/2014/main" id="{4F7C0B93-B47D-1A43-87B0-E2593A0EE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00" y="4902200"/>
            <a:ext cx="19558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237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0DC5B450-A33C-A94C-8696-016D731E1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C91A8F47-D29C-3148-A406-A7C59FF62D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30-luvulla iskelmät levisivät elokuvien kautta: Georg </a:t>
            </a:r>
            <a:r>
              <a:rPr lang="fi-FI" altLang="fi-FI" dirty="0" err="1"/>
              <a:t>Malmst</a:t>
            </a:r>
            <a:r>
              <a:rPr lang="fi-FI" altLang="ja-JP" dirty="0" err="1"/>
              <a:t>én</a:t>
            </a:r>
            <a:r>
              <a:rPr lang="fi-FI" altLang="ja-JP" dirty="0"/>
              <a:t>, George de Godzinsky ja Harry Bergström elokuvasäveltäjinä</a:t>
            </a:r>
          </a:p>
          <a:p>
            <a:pPr eaLnBrk="1" hangingPunct="1">
              <a:lnSpc>
                <a:spcPct val="90000"/>
              </a:lnSpc>
            </a:pPr>
            <a:r>
              <a:rPr lang="fi-FI" altLang="ja-JP" dirty="0"/>
              <a:t>lama-aika pudotti äänilevymyynnin</a:t>
            </a:r>
          </a:p>
          <a:p>
            <a:pPr eaLnBrk="1" hangingPunct="1">
              <a:lnSpc>
                <a:spcPct val="90000"/>
              </a:lnSpc>
            </a:pPr>
            <a:r>
              <a:rPr lang="fi-FI" altLang="ja-JP" dirty="0"/>
              <a:t>Yleisradion Radiosekstetti</a:t>
            </a:r>
          </a:p>
          <a:p>
            <a:r>
              <a:rPr lang="fi-FI" altLang="ja-JP" dirty="0"/>
              <a:t>Matti Jurva ja </a:t>
            </a:r>
            <a:r>
              <a:rPr lang="fi-FI" altLang="ja-JP" dirty="0" err="1"/>
              <a:t>Ramblers</a:t>
            </a:r>
            <a:r>
              <a:rPr lang="fi-FI" altLang="ja-JP" dirty="0"/>
              <a:t>: </a:t>
            </a:r>
            <a:r>
              <a:rPr lang="fi-FI" altLang="ja-JP" dirty="0">
                <a:hlinkClick r:id="rId3"/>
              </a:rPr>
              <a:t>Senga</a:t>
            </a:r>
            <a:endParaRPr lang="fi-FI" altLang="ja-JP" dirty="0"/>
          </a:p>
          <a:p>
            <a:endParaRPr lang="fi-FI" altLang="ja-JP" dirty="0"/>
          </a:p>
          <a:p>
            <a:pPr eaLnBrk="1" hangingPunct="1">
              <a:lnSpc>
                <a:spcPct val="90000"/>
              </a:lnSpc>
            </a:pPr>
            <a:r>
              <a:rPr lang="fi-FI" altLang="ja-JP" dirty="0"/>
              <a:t>Usko Kemppi aloitti iskelmäsäveltäjänä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Palle (Reino Hirviseppä): Radiorevyy</a:t>
            </a:r>
          </a:p>
        </p:txBody>
      </p:sp>
      <p:pic>
        <p:nvPicPr>
          <p:cNvPr id="61445" name="Picture 5">
            <a:extLst>
              <a:ext uri="{FF2B5EF4-FFF2-40B4-BE49-F238E27FC236}">
                <a16:creationId xmlns:a16="http://schemas.microsoft.com/office/drawing/2014/main" id="{D81B6E15-CD6D-C649-9B3C-E5A2A307F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4572000"/>
            <a:ext cx="16954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228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86307F0F-DD51-5040-9AA1-E1EF51183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</a:t>
            </a:r>
          </a:p>
        </p:txBody>
      </p:sp>
      <p:sp>
        <p:nvSpPr>
          <p:cNvPr id="75778" name="Rectangle 3">
            <a:extLst>
              <a:ext uri="{FF2B5EF4-FFF2-40B4-BE49-F238E27FC236}">
                <a16:creationId xmlns:a16="http://schemas.microsoft.com/office/drawing/2014/main" id="{61D3E9DE-0064-F145-B7C1-5AF16280DF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1939-1945 Sodan aikana Viihdytyskiertueet ja Radion iltamatyyliset Asemiesillat valtavan suosituiksi: Viihdetaiteilijat ja oopperalaulajat viihdyttivät yhdessä rintamamiehiä valtion tuella</a:t>
            </a:r>
          </a:p>
          <a:p>
            <a:pPr eaLnBrk="1" hangingPunct="1"/>
            <a:r>
              <a:rPr lang="fi-FI" altLang="fi-FI" dirty="0"/>
              <a:t>Olavi Virta, Kauko Käyhkö, </a:t>
            </a:r>
            <a:r>
              <a:rPr lang="fi-FI" altLang="fi-FI" dirty="0" err="1"/>
              <a:t>Harmony</a:t>
            </a:r>
            <a:r>
              <a:rPr lang="fi-FI" altLang="fi-FI" dirty="0"/>
              <a:t> </a:t>
            </a:r>
            <a:r>
              <a:rPr lang="fi-FI" altLang="fi-FI" dirty="0" err="1"/>
              <a:t>Sisters</a:t>
            </a:r>
            <a:r>
              <a:rPr lang="fi-FI" altLang="fi-FI" dirty="0"/>
              <a:t>, Toivo Kärki, Reino Helismaa, Esa </a:t>
            </a:r>
            <a:r>
              <a:rPr lang="fi-FI" altLang="fi-FI" dirty="0" err="1"/>
              <a:t>Pakarinen,Tapio</a:t>
            </a:r>
            <a:r>
              <a:rPr lang="fi-FI" altLang="fi-FI" dirty="0"/>
              <a:t> Rautavaara, </a:t>
            </a:r>
            <a:r>
              <a:rPr lang="fi-FI" altLang="fi-FI" b="1" dirty="0"/>
              <a:t>Henry </a:t>
            </a:r>
            <a:r>
              <a:rPr lang="fi-FI" altLang="fi-FI" b="1" dirty="0" err="1"/>
              <a:t>Theel</a:t>
            </a:r>
            <a:endParaRPr lang="fi-FI" altLang="fi-FI" b="1" dirty="0"/>
          </a:p>
          <a:p>
            <a:pPr marL="0" indent="0">
              <a:buNone/>
            </a:pPr>
            <a:r>
              <a:rPr lang="fi-FI" altLang="fi-FI" dirty="0">
                <a:hlinkClick r:id="rId3"/>
              </a:rPr>
              <a:t>-Palaja Sorrentoon</a:t>
            </a:r>
            <a:endParaRPr lang="fi-FI" altLang="fi-FI" dirty="0"/>
          </a:p>
          <a:p>
            <a:endParaRPr lang="fi-FI" altLang="fi-FI" dirty="0"/>
          </a:p>
        </p:txBody>
      </p:sp>
      <p:pic>
        <p:nvPicPr>
          <p:cNvPr id="62470" name="Picture 6">
            <a:extLst>
              <a:ext uri="{FF2B5EF4-FFF2-40B4-BE49-F238E27FC236}">
                <a16:creationId xmlns:a16="http://schemas.microsoft.com/office/drawing/2014/main" id="{985686D0-49E7-5841-B180-BECCBBB8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0"/>
            <a:ext cx="2438400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2471" name="Picture 7">
            <a:extLst>
              <a:ext uri="{FF2B5EF4-FFF2-40B4-BE49-F238E27FC236}">
                <a16:creationId xmlns:a16="http://schemas.microsoft.com/office/drawing/2014/main" id="{12C71011-B8C5-024D-9BC5-CDF23D6F2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4987925"/>
            <a:ext cx="2143125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415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2CE4DC2-BC3A-D047-98BC-3E77687072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populaarimusiikki: 50-luku</a:t>
            </a: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321517DD-3FA7-244E-A7A0-5309B3485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altLang="fi-FI" dirty="0"/>
              <a:t>1950-luvun tanssilavakulttuuri</a:t>
            </a:r>
          </a:p>
          <a:p>
            <a:pPr eaLnBrk="1" hangingPunct="1"/>
            <a:r>
              <a:rPr lang="fi-FI" altLang="fi-FI" dirty="0"/>
              <a:t>Suomalainen tango syntyy</a:t>
            </a:r>
          </a:p>
          <a:p>
            <a:r>
              <a:rPr lang="fi-FI" altLang="fi-FI" dirty="0"/>
              <a:t>Toivo Kärki ja Reino Helismaa: </a:t>
            </a:r>
            <a:r>
              <a:rPr lang="fi-FI" altLang="fi-FI" dirty="0">
                <a:hlinkClick r:id="rId3"/>
              </a:rPr>
              <a:t>Tulenliekki</a:t>
            </a:r>
            <a:endParaRPr lang="fi-FI" altLang="fi-FI" dirty="0"/>
          </a:p>
          <a:p>
            <a:pPr eaLnBrk="1" hangingPunct="1"/>
            <a:r>
              <a:rPr lang="fi-FI" altLang="fi-FI" dirty="0"/>
              <a:t>Olavi Virta</a:t>
            </a:r>
          </a:p>
          <a:p>
            <a:pPr eaLnBrk="1" hangingPunct="1"/>
            <a:r>
              <a:rPr lang="fi-FI" altLang="fi-FI" dirty="0"/>
              <a:t>Käännösiskelmän</a:t>
            </a:r>
          </a:p>
          <a:p>
            <a:pPr eaLnBrk="1" hangingPunct="1">
              <a:buFontTx/>
              <a:buNone/>
            </a:pPr>
            <a:r>
              <a:rPr lang="fi-FI" altLang="fi-FI" dirty="0"/>
              <a:t> aikakausi alkaa</a:t>
            </a:r>
          </a:p>
        </p:txBody>
      </p:sp>
      <p:sp>
        <p:nvSpPr>
          <p:cNvPr id="79875" name="AutoShape 4">
            <a:hlinkClick r:id="rId4" highlightClick="1"/>
            <a:extLst>
              <a:ext uri="{FF2B5EF4-FFF2-40B4-BE49-F238E27FC236}">
                <a16:creationId xmlns:a16="http://schemas.microsoft.com/office/drawing/2014/main" id="{BF608675-4344-6045-BF20-62DD8E33B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7304" y="3716338"/>
            <a:ext cx="1042988" cy="1042988"/>
          </a:xfrm>
          <a:prstGeom prst="actionButtonMovi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i-FI" altLang="fi-FI"/>
          </a:p>
        </p:txBody>
      </p:sp>
      <p:pic>
        <p:nvPicPr>
          <p:cNvPr id="63493" name="Picture 5">
            <a:extLst>
              <a:ext uri="{FF2B5EF4-FFF2-40B4-BE49-F238E27FC236}">
                <a16:creationId xmlns:a16="http://schemas.microsoft.com/office/drawing/2014/main" id="{A4E735B7-DD35-EE46-907A-FAEB81479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3716338"/>
            <a:ext cx="4216400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4" name="Picture 2" descr="Kuvahaun tulos haulle Olavi Virta">
            <a:extLst>
              <a:ext uri="{FF2B5EF4-FFF2-40B4-BE49-F238E27FC236}">
                <a16:creationId xmlns:a16="http://schemas.microsoft.com/office/drawing/2014/main" id="{5C21937D-8198-8742-B2EE-1CF689D6B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0" y="0"/>
            <a:ext cx="267970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99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B23EB9CD-ECBA-4E43-B810-9AB9BC7E4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fi-FI" altLang="fi-FI"/>
              <a:t>Suomalainen</a:t>
            </a:r>
            <a:br>
              <a:rPr lang="fi-FI" altLang="fi-FI"/>
            </a:br>
            <a:r>
              <a:rPr lang="fi-FI" altLang="fi-FI"/>
              <a:t>populaarimusiikki:</a:t>
            </a:r>
            <a:br>
              <a:rPr lang="fi-FI" altLang="fi-FI"/>
            </a:br>
            <a:r>
              <a:rPr lang="fi-FI" altLang="fi-FI"/>
              <a:t> 50-luku</a:t>
            </a: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F508790B-48E0-9148-9A40-902310C0DD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fi-FI" altLang="fi-FI" dirty="0"/>
              <a:t>Tapio Rautavaara, Esa Pakarinen</a:t>
            </a:r>
          </a:p>
          <a:p>
            <a:r>
              <a:rPr lang="fi-FI" altLang="fi-FI" dirty="0"/>
              <a:t>Kipparikvartetti: </a:t>
            </a:r>
            <a:r>
              <a:rPr lang="fi-FI" altLang="fi-FI" dirty="0">
                <a:hlinkClick r:id="rId3"/>
              </a:rPr>
              <a:t>Teddy-karhujen huviretki</a:t>
            </a:r>
            <a:endParaRPr lang="fi-FI" altLang="fi-FI" dirty="0"/>
          </a:p>
          <a:p>
            <a:pPr marL="0" indent="0">
              <a:buNone/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Metro-tytöt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Uusia tähtiä: Annikki Tähti, Brita Koivunen, Laila Kinnunen, Eino Grön, Lasse </a:t>
            </a:r>
            <a:r>
              <a:rPr lang="fi-FI" altLang="fi-FI" dirty="0" err="1"/>
              <a:t>Liemola</a:t>
            </a: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 err="1"/>
              <a:t>Scandia</a:t>
            </a:r>
            <a:r>
              <a:rPr lang="fi-FI" altLang="fi-FI" dirty="0"/>
              <a:t>-levy-merkki kehitti jazz-iskelmiä, Jaakko Salo, </a:t>
            </a:r>
            <a:r>
              <a:rPr lang="fi-FI" altLang="fi-FI" b="1" dirty="0"/>
              <a:t>Erik Lindström</a:t>
            </a:r>
          </a:p>
          <a:p>
            <a:pPr>
              <a:buNone/>
            </a:pPr>
            <a:r>
              <a:rPr lang="fi-FI" altLang="fi-FI" dirty="0"/>
              <a:t>   -</a:t>
            </a:r>
            <a:r>
              <a:rPr lang="fi-FI" altLang="fi-FI" dirty="0">
                <a:hlinkClick r:id="rId4"/>
              </a:rPr>
              <a:t>Armi</a:t>
            </a:r>
            <a:endParaRPr lang="fi-FI" altLang="fi-FI" dirty="0"/>
          </a:p>
          <a:p>
            <a:pPr>
              <a:buNone/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Fazer-yhtiössä Toivo Kärki</a:t>
            </a:r>
          </a:p>
          <a:p>
            <a:pPr eaLnBrk="1" hangingPunct="1">
              <a:lnSpc>
                <a:spcPct val="90000"/>
              </a:lnSpc>
            </a:pPr>
            <a:r>
              <a:rPr lang="fi-FI" altLang="fi-FI" dirty="0"/>
              <a:t>Television musiikkiviihde alkoi</a:t>
            </a:r>
          </a:p>
          <a:p>
            <a:pPr eaLnBrk="1" hangingPunct="1">
              <a:lnSpc>
                <a:spcPct val="90000"/>
              </a:lnSpc>
            </a:pPr>
            <a:endParaRPr lang="fi-FI" altLang="fi-FI" dirty="0"/>
          </a:p>
          <a:p>
            <a:pPr eaLnBrk="1" hangingPunct="1">
              <a:lnSpc>
                <a:spcPct val="90000"/>
              </a:lnSpc>
            </a:pPr>
            <a:endParaRPr lang="fi-FI" altLang="fi-FI" dirty="0"/>
          </a:p>
        </p:txBody>
      </p:sp>
      <p:pic>
        <p:nvPicPr>
          <p:cNvPr id="59398" name="Picture 6">
            <a:extLst>
              <a:ext uri="{FF2B5EF4-FFF2-40B4-BE49-F238E27FC236}">
                <a16:creationId xmlns:a16="http://schemas.microsoft.com/office/drawing/2014/main" id="{5D04770A-F709-7845-ADC1-2B632594A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92" y="105568"/>
            <a:ext cx="228600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399" name="Picture 7">
            <a:extLst>
              <a:ext uri="{FF2B5EF4-FFF2-40B4-BE49-F238E27FC236}">
                <a16:creationId xmlns:a16="http://schemas.microsoft.com/office/drawing/2014/main" id="{6A4250B1-1D4B-6E43-B388-19303061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9400" name="Picture 8">
            <a:extLst>
              <a:ext uri="{FF2B5EF4-FFF2-40B4-BE49-F238E27FC236}">
                <a16:creationId xmlns:a16="http://schemas.microsoft.com/office/drawing/2014/main" id="{05BCC967-9327-7645-9267-DF430157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114926"/>
            <a:ext cx="26670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547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5330</TotalTime>
  <Words>1173</Words>
  <Application>Microsoft Macintosh PowerPoint</Application>
  <PresentationFormat>Laajakuva</PresentationFormat>
  <Paragraphs>233</Paragraphs>
  <Slides>27</Slides>
  <Notes>24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Office-teema</vt:lpstr>
      <vt:lpstr>Suomalainen populaarimusiikki</vt:lpstr>
      <vt:lpstr>Suomalainen populaarimusiikki</vt:lpstr>
      <vt:lpstr>Suomalainen populaarimusiikki</vt:lpstr>
      <vt:lpstr>Suomalainen populaarimusiikki</vt:lpstr>
      <vt:lpstr>Suomalainen populaarimusiikki</vt:lpstr>
      <vt:lpstr>Suomalainen populaarimusiikki</vt:lpstr>
      <vt:lpstr>Suomalainen populaarimusiikki</vt:lpstr>
      <vt:lpstr>Suomalainen populaarimusiikki: 50-luku</vt:lpstr>
      <vt:lpstr>Suomalainen populaarimusiikki:  50-luku</vt:lpstr>
      <vt:lpstr>Suomalainen populaarimusiikki:  60-luku</vt:lpstr>
      <vt:lpstr>Suomalainen populaarimusiikki: 60-luku</vt:lpstr>
      <vt:lpstr>Suomalainen populaarimusiikki: 60-luku</vt:lpstr>
      <vt:lpstr>Suomalainen populaarimusiikki:  60-luku</vt:lpstr>
      <vt:lpstr>Suomalainen populaarimusiikki:  60-luku</vt:lpstr>
      <vt:lpstr>Suomalainen populaarimusiikki: 70-luku</vt:lpstr>
      <vt:lpstr>Suomalainen populaarimusiikki: 70-luku</vt:lpstr>
      <vt:lpstr>Suomalainen populaarimusiikki:  70-luku</vt:lpstr>
      <vt:lpstr>Suomalainen populaarimusiikki: 70-luku</vt:lpstr>
      <vt:lpstr>Suomalainen populaarimusiikki: 70-luku</vt:lpstr>
      <vt:lpstr>Suomalainen jazz</vt:lpstr>
      <vt:lpstr>Suomalainen populaarimusiikki: 80-90-luku</vt:lpstr>
      <vt:lpstr>PowerPoint-esitys</vt:lpstr>
      <vt:lpstr>Suomalainen populaarimusiikki: 80-90-luku</vt:lpstr>
      <vt:lpstr>Suomalainen populaarimusiikki: 80-90-luku</vt:lpstr>
      <vt:lpstr>Suomalainen populaarimusiikki:  80-90- ja 2000-luku</vt:lpstr>
      <vt:lpstr>Suomipop 2010-luvulla</vt:lpstr>
      <vt:lpstr>Teatterilaulujen tekijöitä Suomessa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Suomalainen populaarimusiikki</dc:title>
  <dc:creator>Marjamäki Hannu</dc:creator>
  <cp:lastModifiedBy>Marjamäki Hannu</cp:lastModifiedBy>
  <cp:revision>48</cp:revision>
  <dcterms:created xsi:type="dcterms:W3CDTF">2019-04-06T20:52:32Z</dcterms:created>
  <dcterms:modified xsi:type="dcterms:W3CDTF">2019-04-10T13:43:12Z</dcterms:modified>
</cp:coreProperties>
</file>