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90"/>
  </p:normalViewPr>
  <p:slideViewPr>
    <p:cSldViewPr snapToGrid="0" snapToObjects="1">
      <p:cViewPr varScale="1">
        <p:scale>
          <a:sx n="105" d="100"/>
          <a:sy n="105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2A52F2-3E77-DF40-A596-2BDB9845A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67E9400-D9F6-A54A-AF97-E5C31A584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1B5054-8586-154F-BF7D-6CDFA9E0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B1D764-F7D4-2543-B834-EBF69FEA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D84E28-340D-464A-AE77-6DF142F2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902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78C11F-1A67-D445-874E-09ADED32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4593E75-1C65-FC4B-BDFD-88F2D1536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368CFC-B06C-534D-9D69-7B12B6DB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52FD17-79E0-174F-B8E8-669F608F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2E1345-450F-7442-8399-A54EAB03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254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2AC02E7-ED5E-3746-8B0F-4817CA1B2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B83A6C-793E-EE43-84FA-404C15296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397DDD-0582-9D41-B37F-9898CAA1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360E56A-43CF-0348-8D7F-0487F657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B464C1-7B4F-4547-98B5-812D2D12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19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8B0E76-3CEC-D74C-BCCB-03031F56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10AD76-43F8-8C47-83DC-1A6828D1F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838D9D-9422-914D-A009-7574F52B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E16ACF-35AE-3A48-A0D4-49550470C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BF6865-FF60-4641-8BF9-B157B1CB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462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CA9C98-6830-1C41-8BD5-CC00C5AD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A79A91F-323E-D84C-B665-828F809BE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B6FE88-ABCC-9749-B928-73575CB8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359284-FEC7-B146-9202-AE6A31A39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8856FA-A22A-EB43-B530-7C3274B2B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929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F62CD6-987E-2A45-A5B3-159F875D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2BC433-A139-0147-81A7-A38675776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D35D5E-FB7D-BB4C-B238-820483EEF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CF2CEE4-A6AF-024D-AA5C-8D11D98DE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85F913C-3BED-424A-AA3B-E97289C01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DCF943F-F3A0-6545-A563-30FA8728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726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67120B-9BF3-BB4F-B33E-5F397768C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05344C-85E9-374C-BF23-3DB1EB3A9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1AC4DFB-4EBB-B044-A512-96C83925C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2F251EA-C6C7-1646-A99F-373ED6DA8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626D8F2-59FF-0047-92BB-DCBBD7684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DE21ED4-4FF0-F84C-98FF-1ECC4A6F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42DE888-3A84-EE4D-A2E2-E9921225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2FFC3F6-5E9B-394C-93DD-D989B3130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224E52-2061-C44C-B032-B2210DF09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F45E372-A9A7-9548-A7F8-43CB369A6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28119C5-62DA-8E49-9E1D-379ADDA3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4A26614-35EA-1046-A5CC-4DB35E68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51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D854D2A-ED70-BC4D-80A6-9763B33E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C0C0F07-B181-604B-AC7E-6F495017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F31BAAE-2A6C-BB47-B225-01776AE86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62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D78B96-B39F-4646-912C-95043519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B56B79-4BDA-B948-A47D-C817C91BB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182908D-A063-3949-92B9-91A3321B1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112912-9AFF-7649-B8C3-43E54B8D0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620D9B7-FDCD-0F47-AA70-4B145D49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0C956D-ADCE-8144-9C46-5CF685AE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93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D12C65-A7C8-434C-895E-AA93F26A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6245605-42C5-DE47-9978-CCC4520D9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14C85C-E021-6846-9EE3-AE771C096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13B0BBD-51B9-964B-B314-AFFFC302B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2F1018-095B-CF47-A944-B7BFCFBE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2A486D6-EEDD-AE4E-870A-E85FCE13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09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B66961A-BACF-8648-8A9E-05D8A16F1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3212A4-EFCF-AA4F-A676-9FD91BB74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9F90C0-4ECB-4E40-982E-C148AA40E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A5741-C20A-394A-B6A6-CF3E08AAD064}" type="datetimeFigureOut">
              <a:rPr lang="fi-FI" smtClean="0"/>
              <a:t>31.3.2019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87D16B-5C41-5942-9126-FF8185331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8732D5-46AB-0047-BDAC-EEC919A2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AC77-B68A-9144-B452-3B5A7919C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66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ailmakylassa.fi/" TargetMode="External"/><Relationship Id="rId3" Type="http://schemas.openxmlformats.org/officeDocument/2006/relationships/hyperlink" Target="http://www.haapavesifolk.com/2019/" TargetMode="External"/><Relationship Id="rId7" Type="http://schemas.openxmlformats.org/officeDocument/2006/relationships/hyperlink" Target="https://www.etnosoi.fi/fi/etnosoi/etnosoi-etusivu" TargetMode="External"/><Relationship Id="rId2" Type="http://schemas.openxmlformats.org/officeDocument/2006/relationships/hyperlink" Target="https://www.kansanmusiikkiliitto.fi/samuelinpoloneesioul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utajaiset.fi/" TargetMode="External"/><Relationship Id="rId11" Type="http://schemas.openxmlformats.org/officeDocument/2006/relationships/image" Target="../media/image19.jpeg"/><Relationship Id="rId5" Type="http://schemas.openxmlformats.org/officeDocument/2006/relationships/hyperlink" Target="https://www.kihaus.fi/" TargetMode="External"/><Relationship Id="rId10" Type="http://schemas.openxmlformats.org/officeDocument/2006/relationships/hyperlink" Target="https://www.hollojamartta.fi/" TargetMode="External"/><Relationship Id="rId4" Type="http://schemas.openxmlformats.org/officeDocument/2006/relationships/hyperlink" Target="http://kaustinen.net/" TargetMode="External"/><Relationship Id="rId9" Type="http://schemas.openxmlformats.org/officeDocument/2006/relationships/hyperlink" Target="https://www.facebook.com/festivalnorpas/?fref=mention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eena.yle.fi/1-2127601" TargetMode="External"/><Relationship Id="rId2" Type="http://schemas.openxmlformats.org/officeDocument/2006/relationships/hyperlink" Target="https://areena.yle.fi/1-459183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s://areena.yle.fi/1-459183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prl0CECykA" TargetMode="External"/><Relationship Id="rId3" Type="http://schemas.openxmlformats.org/officeDocument/2006/relationships/hyperlink" Target="https://www.youtube.com/watch?v=l9ozxHOXf8I&amp;index=5&amp;list=PLIO8I6MwWI6xqaGr3WItLkUGgBfCTYX74" TargetMode="External"/><Relationship Id="rId7" Type="http://schemas.openxmlformats.org/officeDocument/2006/relationships/hyperlink" Target="https://www.youtube.com/watch?v=QWVQ3jCx4RI" TargetMode="External"/><Relationship Id="rId2" Type="http://schemas.openxmlformats.org/officeDocument/2006/relationships/hyperlink" Target="https://www.youtube.com/watch?v=e9kThnD6PV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TW3ZbizYKQ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www.youtube.com/watch?v=PbnAsRtHFuw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www.youtube.com/watch?v=_GgtVxKIhZI" TargetMode="External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cSTx0frhY8" TargetMode="External"/><Relationship Id="rId3" Type="http://schemas.openxmlformats.org/officeDocument/2006/relationships/hyperlink" Target="https://www.youtube.com/watch?v=KuDfVtku2Sg" TargetMode="External"/><Relationship Id="rId7" Type="http://schemas.openxmlformats.org/officeDocument/2006/relationships/hyperlink" Target="https://www.youtube.com/watch?v=cWVCMvbGcPA" TargetMode="External"/><Relationship Id="rId2" Type="http://schemas.openxmlformats.org/officeDocument/2006/relationships/hyperlink" Target="https://www.youtube.com/watch?v=9qaQpjRpDr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D83L4kI3qY" TargetMode="External"/><Relationship Id="rId5" Type="http://schemas.openxmlformats.org/officeDocument/2006/relationships/hyperlink" Target="https://www.youtube.com/watch?v=HJfqBNyAitM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s://www.youtube.com/watch?v=ARS7Zi-Zpkw" TargetMode="Externa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www.youtube.com/watch?v=VYL4CYEfQB4" TargetMode="External"/><Relationship Id="rId7" Type="http://schemas.openxmlformats.org/officeDocument/2006/relationships/hyperlink" Target="https://www.youtube.com/watch?v=0S7pKtdpQ6s" TargetMode="External"/><Relationship Id="rId2" Type="http://schemas.openxmlformats.org/officeDocument/2006/relationships/hyperlink" Target="https://www.youtube.com/watch?v=qEOxsoWe7Tc&amp;list=PLVw7rXsuQOPyIITu8Hb07AgLjGGiDJtWE&amp;index=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1bEfyNZ4o8k" TargetMode="External"/><Relationship Id="rId5" Type="http://schemas.openxmlformats.org/officeDocument/2006/relationships/hyperlink" Target="https://www.youtube.com/watch?v=UXwLBS3yUkA" TargetMode="External"/><Relationship Id="rId4" Type="http://schemas.openxmlformats.org/officeDocument/2006/relationships/hyperlink" Target="https://www.youtube.com/watch?v=k-CzjPBpyvU" TargetMode="Externa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s://www.youtube.com/watch?v=-wra4p4zARw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www.youtube.com/watch?v=4XXywWvgjj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ePSDPHQoQ2A" TargetMode="External"/><Relationship Id="rId5" Type="http://schemas.openxmlformats.org/officeDocument/2006/relationships/hyperlink" Target="https://www.youtube.com/watch?v=cvI-3KBd2Xg" TargetMode="External"/><Relationship Id="rId4" Type="http://schemas.openxmlformats.org/officeDocument/2006/relationships/hyperlink" Target="https://www.youtube.com/watch?v=dyhs1EcPxis" TargetMode="External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bmwD9kaVU" TargetMode="External"/><Relationship Id="rId2" Type="http://schemas.openxmlformats.org/officeDocument/2006/relationships/hyperlink" Target="https://www.youtube.com/watch?v=sZZTfu4jWc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s://www.youtube.com/watch?v=yG9ZX1FS20A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ZlUFoZu55I" TargetMode="External"/><Relationship Id="rId3" Type="http://schemas.openxmlformats.org/officeDocument/2006/relationships/hyperlink" Target="https://www.youtube.com/watch?v=Z7OB9W0cAzs" TargetMode="External"/><Relationship Id="rId7" Type="http://schemas.openxmlformats.org/officeDocument/2006/relationships/hyperlink" Target="https://www.youtube.com/watch?v=rPWmWk8uv-I" TargetMode="External"/><Relationship Id="rId12" Type="http://schemas.openxmlformats.org/officeDocument/2006/relationships/image" Target="../media/image16.jpeg"/><Relationship Id="rId2" Type="http://schemas.openxmlformats.org/officeDocument/2006/relationships/hyperlink" Target="https://www.youtube.com/watch?v=X-5y1wOw6N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Mtl62-6pY_I" TargetMode="External"/><Relationship Id="rId11" Type="http://schemas.openxmlformats.org/officeDocument/2006/relationships/image" Target="../media/image15.jpeg"/><Relationship Id="rId5" Type="http://schemas.openxmlformats.org/officeDocument/2006/relationships/hyperlink" Target="https://www.youtube.com/watch?v=ti4oAoYLoEM" TargetMode="External"/><Relationship Id="rId10" Type="http://schemas.openxmlformats.org/officeDocument/2006/relationships/image" Target="../media/image14.jpeg"/><Relationship Id="rId4" Type="http://schemas.openxmlformats.org/officeDocument/2006/relationships/hyperlink" Target="https://www.youtube.com/watch?v=_qocrkSoJsg" TargetMode="External"/><Relationship Id="rId9" Type="http://schemas.openxmlformats.org/officeDocument/2006/relationships/hyperlink" Target="https://www.youtube.com/watch?v=15PHA7OyK8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5KcEy3y23w" TargetMode="External"/><Relationship Id="rId2" Type="http://schemas.openxmlformats.org/officeDocument/2006/relationships/hyperlink" Target="https://www.youtube.com/watch?v=aAhHGYrzj2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EF6511-7E4E-094A-9447-8E8B96C0F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Maailmanmusiikki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6A29AF5-D801-4F4C-8624-FD5BA70C4D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403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50FB69-FE04-6A41-B8B0-CBBF40E7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Suomalaisia </a:t>
            </a:r>
            <a:r>
              <a:rPr lang="fi-FI" dirty="0" err="1"/>
              <a:t>etno</a:t>
            </a:r>
            <a:r>
              <a:rPr lang="fi-FI" dirty="0"/>
              <a:t>- tai kansanmusiikkijuhlia: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DB8251-F552-5247-A187-A9E2854B5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i-FI" u="sng" dirty="0">
                <a:hlinkClick r:id="rId2" tooltip="Haapavesi Folk"/>
              </a:rPr>
              <a:t>Samuelin polonees</a:t>
            </a:r>
            <a:r>
              <a:rPr lang="fi-FI" u="sng" dirty="0"/>
              <a:t>i  keväisin eri paikkakunnilla</a:t>
            </a:r>
            <a:endParaRPr lang="fi-FI" u="sng" dirty="0">
              <a:hlinkClick r:id="rId2" tooltip="Haapavesi Folk"/>
            </a:endParaRPr>
          </a:p>
          <a:p>
            <a:pPr lvl="0"/>
            <a:r>
              <a:rPr lang="fi-FI" dirty="0">
                <a:hlinkClick r:id="rId3"/>
              </a:rPr>
              <a:t>Haapavesi Folk</a:t>
            </a:r>
            <a:r>
              <a:rPr lang="fi-FI" dirty="0"/>
              <a:t> -festivaali, kesä-heinäkuussa</a:t>
            </a:r>
          </a:p>
          <a:p>
            <a:pPr lvl="0"/>
            <a:r>
              <a:rPr lang="fi-FI" u="sng" dirty="0">
                <a:hlinkClick r:id="rId4" tooltip="Kaustinen Folk Music Festival"/>
              </a:rPr>
              <a:t>Kaustinen Folk Music Festival</a:t>
            </a:r>
            <a:r>
              <a:rPr lang="fi-FI" dirty="0"/>
              <a:t>, heinäkuussa</a:t>
            </a:r>
          </a:p>
          <a:p>
            <a:pPr lvl="0"/>
            <a:r>
              <a:rPr lang="fi-FI" dirty="0">
                <a:hlinkClick r:id="rId5"/>
              </a:rPr>
              <a:t>Kihaus festival Rääkkylässä</a:t>
            </a:r>
            <a:r>
              <a:rPr lang="fi-FI" dirty="0"/>
              <a:t>, heinäkuussa</a:t>
            </a:r>
          </a:p>
          <a:p>
            <a:pPr lvl="0"/>
            <a:r>
              <a:rPr lang="fi-FI" dirty="0">
                <a:hlinkClick r:id="rId6"/>
              </a:rPr>
              <a:t>Jutajaiset</a:t>
            </a:r>
            <a:r>
              <a:rPr lang="fi-FI" dirty="0"/>
              <a:t> Rovaniemellä, syyskuussa</a:t>
            </a:r>
          </a:p>
          <a:p>
            <a:pPr lvl="0"/>
            <a:r>
              <a:rPr lang="fi-FI" u="sng" dirty="0">
                <a:hlinkClick r:id="rId7" tooltip="Etnosoi!"/>
              </a:rPr>
              <a:t>Etnosoi!</a:t>
            </a:r>
            <a:r>
              <a:rPr lang="fi-FI" dirty="0"/>
              <a:t>, Helsingissä marraskuussa</a:t>
            </a:r>
          </a:p>
          <a:p>
            <a:pPr lvl="0"/>
            <a:r>
              <a:rPr lang="fi-FI" u="sng" dirty="0">
                <a:hlinkClick r:id="rId8" tooltip="Maailma kylässä"/>
              </a:rPr>
              <a:t>Maailma kylässä –poikkitaiteellinen festivaali</a:t>
            </a:r>
            <a:r>
              <a:rPr lang="fi-FI" dirty="0"/>
              <a:t>, toukokuussa </a:t>
            </a:r>
            <a:r>
              <a:rPr lang="fi-FI" dirty="0" err="1"/>
              <a:t>Hgissä</a:t>
            </a:r>
            <a:endParaRPr lang="fi-FI" dirty="0"/>
          </a:p>
          <a:p>
            <a:pPr lvl="0"/>
            <a:r>
              <a:rPr lang="fi-FI" dirty="0">
                <a:hlinkClick r:id="rId9"/>
              </a:rPr>
              <a:t>Festival Norpas</a:t>
            </a:r>
            <a:r>
              <a:rPr lang="fi-FI" dirty="0"/>
              <a:t> </a:t>
            </a:r>
            <a:r>
              <a:rPr lang="fi-FI" dirty="0" err="1"/>
              <a:t>Kemiönsaaressa</a:t>
            </a:r>
            <a:r>
              <a:rPr lang="fi-FI" dirty="0"/>
              <a:t>, toukokuussa</a:t>
            </a:r>
          </a:p>
          <a:p>
            <a:pPr lvl="0"/>
            <a:r>
              <a:rPr lang="fi-FI" dirty="0">
                <a:hlinkClick r:id="rId10"/>
              </a:rPr>
              <a:t>Hollo ja Martta -festivaali Hollolassa</a:t>
            </a:r>
            <a:r>
              <a:rPr lang="fi-FI" dirty="0"/>
              <a:t> lokakuussa</a:t>
            </a:r>
          </a:p>
          <a:p>
            <a:pPr lvl="0"/>
            <a:endParaRPr lang="fi-FI" dirty="0"/>
          </a:p>
          <a:p>
            <a:pPr lvl="0"/>
            <a:endParaRPr lang="fi-FI" dirty="0"/>
          </a:p>
          <a:p>
            <a:endParaRPr lang="fi-FI" dirty="0"/>
          </a:p>
        </p:txBody>
      </p:sp>
      <p:pic>
        <p:nvPicPr>
          <p:cNvPr id="8194" name="Picture 2" descr="Kuvahaun tulos haulle Hollo ja Martta">
            <a:extLst>
              <a:ext uri="{FF2B5EF4-FFF2-40B4-BE49-F238E27FC236}">
                <a16:creationId xmlns:a16="http://schemas.microsoft.com/office/drawing/2014/main" id="{C2613738-399B-9140-AE44-4D0EB72C7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538" y="1436298"/>
            <a:ext cx="2971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36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BC13C1-BDE4-D64F-9196-9C108CF0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Maailmanmusiikki- ja kansanmusiikkiohjelmia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9E26AC-D60E-6C42-89D7-271DDABB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Ylen Ykkösellä radiossa:</a:t>
            </a:r>
          </a:p>
          <a:p>
            <a:r>
              <a:rPr lang="fi-FI" dirty="0">
                <a:hlinkClick r:id="rId2"/>
              </a:rPr>
              <a:t>Sydänjuurilla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-suomalaista ja lähialueiden kansanmusiikkia</a:t>
            </a:r>
          </a:p>
          <a:p>
            <a:pPr marL="0" indent="0">
              <a:buNone/>
            </a:pPr>
            <a:r>
              <a:rPr lang="fi-FI" dirty="0"/>
              <a:t> - toimittaja Amanda Kauranne</a:t>
            </a:r>
          </a:p>
          <a:p>
            <a:r>
              <a:rPr lang="fi-FI" dirty="0">
                <a:hlinkClick r:id="rId3"/>
              </a:rPr>
              <a:t>Harri Tuomisen maailmanmusiikkiohjelma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- toimittaja Harri Tuominen</a:t>
            </a:r>
          </a:p>
          <a:p>
            <a:r>
              <a:rPr lang="fi-FI" dirty="0">
                <a:hlinkClick r:id="rId4"/>
              </a:rPr>
              <a:t>Keinuva talo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dirty="0" err="1"/>
              <a:t>etnomusiikkia</a:t>
            </a:r>
            <a:r>
              <a:rPr lang="fi-FI" dirty="0"/>
              <a:t> ympäri maailmaa</a:t>
            </a:r>
          </a:p>
          <a:p>
            <a:pPr marL="0" indent="0">
              <a:buNone/>
            </a:pPr>
            <a:r>
              <a:rPr lang="fi-FI" dirty="0"/>
              <a:t>-toimittaja Mika Kauhanen</a:t>
            </a:r>
          </a:p>
        </p:txBody>
      </p:sp>
      <p:pic>
        <p:nvPicPr>
          <p:cNvPr id="9218" name="Picture 2" descr="Kuvahaun tulos haulle Sydänjuurilla">
            <a:extLst>
              <a:ext uri="{FF2B5EF4-FFF2-40B4-BE49-F238E27FC236}">
                <a16:creationId xmlns:a16="http://schemas.microsoft.com/office/drawing/2014/main" id="{1A49BC34-3E55-7642-A1C0-4A39855AA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404" y="2362200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40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EB91681-70E2-D24E-9BE3-4203FF24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i-FI" sz="3700">
                <a:solidFill>
                  <a:srgbClr val="FFFFFF"/>
                </a:solidFill>
              </a:rPr>
              <a:t>Maailmanmusiikki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7823F2-D085-1445-B44C-F61B3A2E7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fi-FI" sz="2400" dirty="0">
                <a:solidFill>
                  <a:srgbClr val="000000"/>
                </a:solidFill>
              </a:rPr>
              <a:t>1980-luvulta lähtien käytetty </a:t>
            </a:r>
            <a:r>
              <a:rPr lang="fi-FI" sz="2400" b="1" dirty="0">
                <a:solidFill>
                  <a:srgbClr val="000000"/>
                </a:solidFill>
              </a:rPr>
              <a:t>World Music</a:t>
            </a:r>
            <a:r>
              <a:rPr lang="fi-FI" sz="2400" dirty="0">
                <a:solidFill>
                  <a:srgbClr val="000000"/>
                </a:solidFill>
              </a:rPr>
              <a:t> –nimitystä kansanmusiikkipohjaisesta (populaari)musiikista, joka poikkeaa valtavirran angloamerikkalaisesta pop/rock-musiikista</a:t>
            </a:r>
          </a:p>
          <a:p>
            <a:r>
              <a:rPr lang="fi-FI" sz="2400" dirty="0">
                <a:solidFill>
                  <a:srgbClr val="000000"/>
                </a:solidFill>
              </a:rPr>
              <a:t>1990-l. lähtien Euroopan radiotoimittajien </a:t>
            </a:r>
            <a:r>
              <a:rPr lang="fi-FI" sz="2400" b="1" dirty="0">
                <a:solidFill>
                  <a:srgbClr val="000000"/>
                </a:solidFill>
              </a:rPr>
              <a:t>maailmanmusiikkilista</a:t>
            </a:r>
            <a:r>
              <a:rPr lang="fi-FI" sz="2400" dirty="0">
                <a:solidFill>
                  <a:srgbClr val="000000"/>
                </a:solidFill>
              </a:rPr>
              <a:t> (World Music </a:t>
            </a:r>
            <a:r>
              <a:rPr lang="fi-FI" sz="2400" dirty="0" err="1">
                <a:solidFill>
                  <a:srgbClr val="000000"/>
                </a:solidFill>
              </a:rPr>
              <a:t>Charts</a:t>
            </a:r>
            <a:r>
              <a:rPr lang="fi-FI" sz="2400" dirty="0">
                <a:solidFill>
                  <a:srgbClr val="000000"/>
                </a:solidFill>
              </a:rPr>
              <a:t> Europe) merkittävä erityisesti Afrikan, Aasian ja Etelä-Amerikan (sekä Euroopan) artistien ja bändien julkisuudelle</a:t>
            </a:r>
          </a:p>
        </p:txBody>
      </p:sp>
    </p:spTree>
    <p:extLst>
      <p:ext uri="{BB962C8B-B14F-4D97-AF65-F5344CB8AC3E}">
        <p14:creationId xmlns:p14="http://schemas.microsoft.com/office/powerpoint/2010/main" val="120236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544690-C01F-1A42-8E82-F6E28F38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Suomi ja Pohjoismaat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713D50-993A-0445-8C5B-7002ADFF0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Suomen kansanmusiikin läntinen ja itäinen perinne</a:t>
            </a:r>
          </a:p>
          <a:p>
            <a:r>
              <a:rPr lang="fi-FI" dirty="0"/>
              <a:t>Saamelainen musiikkiperinne</a:t>
            </a:r>
          </a:p>
          <a:p>
            <a:r>
              <a:rPr lang="fi-FI" dirty="0"/>
              <a:t>Esimerkkejä:</a:t>
            </a:r>
          </a:p>
          <a:p>
            <a:r>
              <a:rPr lang="fi-FI" dirty="0"/>
              <a:t>-Pihasoittajat: </a:t>
            </a:r>
            <a:r>
              <a:rPr lang="fi-FI" u="sng" dirty="0">
                <a:hlinkClick r:id="rId2"/>
              </a:rPr>
              <a:t>Kreivin sylissä istunut</a:t>
            </a:r>
            <a:endParaRPr lang="fi-FI" dirty="0"/>
          </a:p>
          <a:p>
            <a:r>
              <a:rPr lang="fi-FI" dirty="0"/>
              <a:t>-Värttinä: </a:t>
            </a:r>
            <a:r>
              <a:rPr lang="fi-FI" u="sng" dirty="0">
                <a:hlinkClick r:id="rId3"/>
              </a:rPr>
              <a:t>Seelinnikoi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Frigg</a:t>
            </a:r>
            <a:r>
              <a:rPr lang="fi-FI" dirty="0"/>
              <a:t>: </a:t>
            </a:r>
            <a:r>
              <a:rPr lang="fi-FI" u="sng" dirty="0">
                <a:hlinkClick r:id="rId4"/>
              </a:rPr>
              <a:t>Polska</a:t>
            </a:r>
            <a:endParaRPr lang="fi-FI" u="sng" dirty="0"/>
          </a:p>
          <a:p>
            <a:r>
              <a:rPr lang="fi-FI" dirty="0"/>
              <a:t>Pekko </a:t>
            </a:r>
            <a:r>
              <a:rPr lang="fi-FI" dirty="0" err="1"/>
              <a:t>Käppi</a:t>
            </a:r>
            <a:r>
              <a:rPr lang="fi-FI" dirty="0"/>
              <a:t>: </a:t>
            </a:r>
            <a:r>
              <a:rPr lang="fi-FI" dirty="0">
                <a:hlinkClick r:id="rId5"/>
              </a:rPr>
              <a:t>Jouhikko</a:t>
            </a:r>
            <a:endParaRPr lang="fi-FI" dirty="0"/>
          </a:p>
          <a:p>
            <a:endParaRPr lang="fi-FI" dirty="0"/>
          </a:p>
          <a:p>
            <a:r>
              <a:rPr lang="fi-FI" dirty="0"/>
              <a:t>-Ruotsi/Suomi: </a:t>
            </a:r>
            <a:r>
              <a:rPr lang="fi-FI" dirty="0" err="1"/>
              <a:t>Hedningarna</a:t>
            </a:r>
            <a:r>
              <a:rPr lang="fi-FI" dirty="0"/>
              <a:t>: </a:t>
            </a:r>
            <a:r>
              <a:rPr lang="fi-FI" u="sng" dirty="0">
                <a:hlinkClick r:id="rId6"/>
              </a:rPr>
              <a:t>Kruspolska</a:t>
            </a:r>
            <a:endParaRPr lang="fi-FI" u="sng" dirty="0"/>
          </a:p>
          <a:p>
            <a:r>
              <a:rPr lang="fi-FI" dirty="0"/>
              <a:t>-Ruotsi: </a:t>
            </a:r>
            <a:r>
              <a:rPr lang="fi-FI" dirty="0" err="1"/>
              <a:t>Ranarim</a:t>
            </a:r>
            <a:r>
              <a:rPr lang="fi-FI" dirty="0"/>
              <a:t>: </a:t>
            </a:r>
            <a:r>
              <a:rPr lang="sv" dirty="0">
                <a:hlinkClick r:id="rId7"/>
              </a:rPr>
              <a:t>Inte har jag pengar inte är jag pank</a:t>
            </a:r>
            <a:endParaRPr lang="fi-FI" dirty="0"/>
          </a:p>
          <a:p>
            <a:r>
              <a:rPr lang="fi-FI" dirty="0"/>
              <a:t>-Norja/Saame: Mari Boine:</a:t>
            </a:r>
            <a:r>
              <a:rPr lang="fi-FI" u="sng" dirty="0">
                <a:hlinkClick r:id="rId8"/>
              </a:rPr>
              <a:t> Goaskinviellja</a:t>
            </a:r>
            <a:r>
              <a:rPr lang="fi-FI" dirty="0">
                <a:effectLst/>
              </a:rPr>
              <a:t> </a:t>
            </a:r>
            <a:endParaRPr lang="fi-FI" dirty="0"/>
          </a:p>
        </p:txBody>
      </p:sp>
      <p:pic>
        <p:nvPicPr>
          <p:cNvPr id="1026" name="Picture 2" descr="Kuvahaun tulos haulle Hedningarna">
            <a:extLst>
              <a:ext uri="{FF2B5EF4-FFF2-40B4-BE49-F238E27FC236}">
                <a16:creationId xmlns:a16="http://schemas.microsoft.com/office/drawing/2014/main" id="{A1BA44FC-A359-0947-A439-3BF889864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062" y="2318708"/>
            <a:ext cx="2896938" cy="192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uvahaun tulos haulle Mari Boine">
            <a:extLst>
              <a:ext uri="{FF2B5EF4-FFF2-40B4-BE49-F238E27FC236}">
                <a16:creationId xmlns:a16="http://schemas.microsoft.com/office/drawing/2014/main" id="{8F0325AA-D802-2D4A-8CC9-CF49477B0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062" y="4990441"/>
            <a:ext cx="2896938" cy="17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uvahaun tulos haulle Värttinä">
            <a:extLst>
              <a:ext uri="{FF2B5EF4-FFF2-40B4-BE49-F238E27FC236}">
                <a16:creationId xmlns:a16="http://schemas.microsoft.com/office/drawing/2014/main" id="{E8C602B3-E672-794C-A674-2815D0E54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884" y="0"/>
            <a:ext cx="2771116" cy="182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68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59666D-A91B-274E-99EA-AD22A5AA8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Eurooppa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EC8DD1-69FC-4944-89E4-2FC075207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Skotlanti: </a:t>
            </a:r>
            <a:r>
              <a:rPr lang="fi-FI" u="sng" dirty="0">
                <a:hlinkClick r:id="rId2"/>
              </a:rPr>
              <a:t>kelttiläinen kansanlaulu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(gaelin kielellä)</a:t>
            </a:r>
          </a:p>
          <a:p>
            <a:r>
              <a:rPr lang="fi-FI" dirty="0"/>
              <a:t>Puola: juutalainen </a:t>
            </a:r>
            <a:r>
              <a:rPr lang="fi-FI" dirty="0" err="1"/>
              <a:t>Klezmer</a:t>
            </a:r>
            <a:r>
              <a:rPr lang="fi-FI" dirty="0"/>
              <a:t>-musiikki (Krakova): </a:t>
            </a:r>
            <a:r>
              <a:rPr lang="fi-FI" u="sng" dirty="0">
                <a:hlinkClick r:id="rId3"/>
              </a:rPr>
              <a:t>The Klezmer Caravan</a:t>
            </a:r>
            <a:endParaRPr lang="fi-FI" dirty="0"/>
          </a:p>
          <a:p>
            <a:r>
              <a:rPr lang="en-US" dirty="0" err="1"/>
              <a:t>Portugalin</a:t>
            </a:r>
            <a:r>
              <a:rPr lang="en-US" dirty="0"/>
              <a:t> </a:t>
            </a:r>
            <a:r>
              <a:rPr lang="en-US" dirty="0" err="1"/>
              <a:t>fado</a:t>
            </a:r>
            <a:r>
              <a:rPr lang="en-US" dirty="0"/>
              <a:t>: Amalia Rodriguez: </a:t>
            </a:r>
            <a:r>
              <a:rPr lang="en-US" u="sng" dirty="0">
                <a:hlinkClick r:id="rId4"/>
              </a:rPr>
              <a:t>Fado português</a:t>
            </a:r>
            <a:r>
              <a:rPr lang="en-US" dirty="0"/>
              <a:t> </a:t>
            </a:r>
          </a:p>
          <a:p>
            <a:r>
              <a:rPr lang="fi-FI" dirty="0"/>
              <a:t>Etelä-Andalusia (Espanja/Et.-Ranska): </a:t>
            </a:r>
            <a:r>
              <a:rPr lang="fi-FI" dirty="0" err="1"/>
              <a:t>Gypsy</a:t>
            </a:r>
            <a:r>
              <a:rPr lang="fi-FI" dirty="0"/>
              <a:t> Kings: </a:t>
            </a:r>
            <a:r>
              <a:rPr lang="fi-FI" u="sng" dirty="0">
                <a:hlinkClick r:id="rId5"/>
              </a:rPr>
              <a:t>Tristessa</a:t>
            </a:r>
            <a:endParaRPr lang="fi-FI" dirty="0"/>
          </a:p>
          <a:p>
            <a:r>
              <a:rPr lang="fi-FI" dirty="0"/>
              <a:t>Bulgarian naiskuoroperinne: </a:t>
            </a:r>
            <a:r>
              <a:rPr lang="fi-FI" u="sng" dirty="0">
                <a:hlinkClick r:id="rId6"/>
              </a:rPr>
              <a:t>Kalimankou Denkou</a:t>
            </a:r>
            <a:endParaRPr lang="fi-FI" dirty="0"/>
          </a:p>
          <a:p>
            <a:r>
              <a:rPr lang="fi-FI" dirty="0"/>
              <a:t>Sardinian (paimenten) mieskuoroperinne: </a:t>
            </a:r>
            <a:r>
              <a:rPr lang="fi-FI" u="sng" dirty="0">
                <a:hlinkClick r:id="rId7"/>
              </a:rPr>
              <a:t>Canto a tenore</a:t>
            </a:r>
            <a:endParaRPr lang="fi-FI" dirty="0"/>
          </a:p>
          <a:p>
            <a:r>
              <a:rPr lang="en-US" dirty="0"/>
              <a:t>Balkan: Serbian “</a:t>
            </a:r>
            <a:r>
              <a:rPr lang="en-US" dirty="0" err="1"/>
              <a:t>turbofolk</a:t>
            </a:r>
            <a:r>
              <a:rPr lang="en-US" dirty="0"/>
              <a:t>”: Goran </a:t>
            </a:r>
            <a:r>
              <a:rPr lang="en-US" dirty="0" err="1"/>
              <a:t>Bregovic</a:t>
            </a:r>
            <a:r>
              <a:rPr lang="en-US" dirty="0"/>
              <a:t> Orchestra: </a:t>
            </a:r>
            <a:r>
              <a:rPr lang="en-US" u="sng" dirty="0">
                <a:hlinkClick r:id="rId8"/>
              </a:rPr>
              <a:t>Gas gas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2050" name="Picture 2" descr="Kuvahaun tulos haulle Klezmer">
            <a:extLst>
              <a:ext uri="{FF2B5EF4-FFF2-40B4-BE49-F238E27FC236}">
                <a16:creationId xmlns:a16="http://schemas.microsoft.com/office/drawing/2014/main" id="{AAB84579-DE1D-D44B-BC5C-FCFAE00FE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615" y="365125"/>
            <a:ext cx="2727385" cy="188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uvahaun tulos haulle Goran bregovic orchestra">
            <a:extLst>
              <a:ext uri="{FF2B5EF4-FFF2-40B4-BE49-F238E27FC236}">
                <a16:creationId xmlns:a16="http://schemas.microsoft.com/office/drawing/2014/main" id="{A1F98ECB-1FA4-5046-90AE-1DA6F814E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346" y="3763396"/>
            <a:ext cx="2302654" cy="16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03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065CFE-A150-7A4B-A819-6FE234525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Latinalainen Amerikka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41420E-3B7A-BA4F-8EF9-B7877E6E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Argentiina: tango: </a:t>
            </a:r>
            <a:r>
              <a:rPr lang="fi-FI" dirty="0">
                <a:hlinkClick r:id="rId2"/>
              </a:rPr>
              <a:t>Carlos Gardel</a:t>
            </a:r>
            <a:endParaRPr lang="fi-FI" dirty="0"/>
          </a:p>
          <a:p>
            <a:r>
              <a:rPr lang="fi-FI" dirty="0"/>
              <a:t>Kolumbian </a:t>
            </a:r>
            <a:r>
              <a:rPr lang="fi-FI" dirty="0" err="1"/>
              <a:t>Cumbia</a:t>
            </a:r>
            <a:r>
              <a:rPr lang="fi-FI" dirty="0"/>
              <a:t>-musiikki: </a:t>
            </a:r>
            <a:r>
              <a:rPr lang="fi-FI" dirty="0">
                <a:hlinkClick r:id="rId3"/>
              </a:rPr>
              <a:t>La Sonora Dinamita –yhtye</a:t>
            </a:r>
            <a:endParaRPr lang="fi-FI" dirty="0"/>
          </a:p>
          <a:p>
            <a:r>
              <a:rPr lang="fi-FI" dirty="0"/>
              <a:t>Brasilia: Samba: </a:t>
            </a:r>
            <a:r>
              <a:rPr lang="fi-FI" dirty="0">
                <a:hlinkClick r:id="rId4"/>
              </a:rPr>
              <a:t>Wilson das Neves</a:t>
            </a:r>
            <a:endParaRPr lang="fi-FI" dirty="0"/>
          </a:p>
          <a:p>
            <a:r>
              <a:rPr lang="fi-FI" dirty="0"/>
              <a:t>Kuuba: Salsa-musiikki: </a:t>
            </a:r>
            <a:r>
              <a:rPr lang="fi-FI" dirty="0">
                <a:hlinkClick r:id="rId5"/>
              </a:rPr>
              <a:t>Buena Vista Social Club</a:t>
            </a:r>
            <a:endParaRPr lang="fi-FI" dirty="0"/>
          </a:p>
          <a:p>
            <a:r>
              <a:rPr lang="fi-FI" dirty="0"/>
              <a:t>Jamaika: Reggae: </a:t>
            </a:r>
            <a:r>
              <a:rPr lang="fi-FI" dirty="0">
                <a:hlinkClick r:id="rId6"/>
              </a:rPr>
              <a:t>Julian Marley</a:t>
            </a:r>
            <a:endParaRPr lang="fi-FI" dirty="0"/>
          </a:p>
          <a:p>
            <a:r>
              <a:rPr lang="fi-FI" dirty="0"/>
              <a:t>Dominikaaninen tasavalta (ja Puerto </a:t>
            </a:r>
            <a:r>
              <a:rPr lang="fi-FI" dirty="0" err="1"/>
              <a:t>rico</a:t>
            </a:r>
            <a:r>
              <a:rPr lang="fi-FI" dirty="0"/>
              <a:t>): </a:t>
            </a:r>
            <a:r>
              <a:rPr lang="fi-FI" dirty="0">
                <a:hlinkClick r:id="rId7"/>
              </a:rPr>
              <a:t>Merengue</a:t>
            </a:r>
            <a:r>
              <a:rPr lang="fi-FI" dirty="0"/>
              <a:t> - musiikki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3074" name="Picture 2" descr="Kuvahaun tulos haulle Merengue">
            <a:extLst>
              <a:ext uri="{FF2B5EF4-FFF2-40B4-BE49-F238E27FC236}">
                <a16:creationId xmlns:a16="http://schemas.microsoft.com/office/drawing/2014/main" id="{397CFAF4-D24C-F645-B06A-707157F82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2200"/>
            <a:ext cx="4140200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uvahaun tulos haulle Carlos Gardel">
            <a:extLst>
              <a:ext uri="{FF2B5EF4-FFF2-40B4-BE49-F238E27FC236}">
                <a16:creationId xmlns:a16="http://schemas.microsoft.com/office/drawing/2014/main" id="{61315563-8D2D-E943-8EF3-1222A1BCA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630" y="-9944"/>
            <a:ext cx="2092157" cy="27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07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0A4AB3-1F96-414F-BEA3-B61C39A29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Aasia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CB4CA1-4139-7544-A2E0-4D419E693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-Arabialainen musiikkikulttuuri: syyrialainen tähtilaulajatar </a:t>
            </a:r>
            <a:r>
              <a:rPr lang="fi-FI" u="sng" dirty="0">
                <a:hlinkClick r:id="rId2"/>
              </a:rPr>
              <a:t>Assala Nasri</a:t>
            </a:r>
            <a:endParaRPr lang="fi-FI" dirty="0"/>
          </a:p>
          <a:p>
            <a:r>
              <a:rPr lang="fi-FI" dirty="0"/>
              <a:t>-Intia: </a:t>
            </a:r>
            <a:r>
              <a:rPr lang="fi-FI" dirty="0" err="1"/>
              <a:t>Anoushka</a:t>
            </a:r>
            <a:r>
              <a:rPr lang="fi-FI" dirty="0"/>
              <a:t> Shankar (sitar), </a:t>
            </a:r>
            <a:r>
              <a:rPr lang="fi-FI" dirty="0" err="1"/>
              <a:t>raga</a:t>
            </a:r>
            <a:r>
              <a:rPr lang="fi-FI" dirty="0"/>
              <a:t>-musiikki: </a:t>
            </a:r>
            <a:r>
              <a:rPr lang="fi-FI" u="sng" dirty="0">
                <a:hlinkClick r:id="rId3"/>
              </a:rPr>
              <a:t>"joke"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Tuvalainen</a:t>
            </a:r>
            <a:r>
              <a:rPr lang="fi-FI" dirty="0"/>
              <a:t> (Venäjän </a:t>
            </a:r>
            <a:r>
              <a:rPr lang="fi-FI" dirty="0" err="1"/>
              <a:t>Keski</a:t>
            </a:r>
            <a:r>
              <a:rPr lang="fi-FI" dirty="0"/>
              <a:t>-Aasia) kurkkulaulu: </a:t>
            </a:r>
            <a:r>
              <a:rPr lang="fi-FI" u="sng" dirty="0">
                <a:hlinkClick r:id="rId4"/>
              </a:rPr>
              <a:t>Huun huur tu</a:t>
            </a:r>
            <a:endParaRPr lang="fi-FI" dirty="0"/>
          </a:p>
          <a:p>
            <a:r>
              <a:rPr lang="fi-FI" dirty="0"/>
              <a:t>-Tiibetiläiset äänimaljat: </a:t>
            </a:r>
            <a:r>
              <a:rPr lang="fi-FI" u="sng" dirty="0">
                <a:hlinkClick r:id="rId5"/>
              </a:rPr>
              <a:t>"rentoutusmusiikkia"</a:t>
            </a:r>
            <a:endParaRPr lang="fi-FI" dirty="0"/>
          </a:p>
          <a:p>
            <a:r>
              <a:rPr lang="fi-FI" dirty="0"/>
              <a:t>-Kiinan perinteinen </a:t>
            </a:r>
            <a:r>
              <a:rPr lang="fi-FI" u="sng" dirty="0">
                <a:hlinkClick r:id="rId6"/>
              </a:rPr>
              <a:t>Kunqu-ooppera</a:t>
            </a:r>
            <a:endParaRPr lang="fi-FI" dirty="0"/>
          </a:p>
          <a:p>
            <a:endParaRPr lang="fi-FI" dirty="0"/>
          </a:p>
        </p:txBody>
      </p:sp>
      <p:pic>
        <p:nvPicPr>
          <p:cNvPr id="4098" name="Picture 2" descr="Kuvahaun tulos haulle Assala Nasri">
            <a:extLst>
              <a:ext uri="{FF2B5EF4-FFF2-40B4-BE49-F238E27FC236}">
                <a16:creationId xmlns:a16="http://schemas.microsoft.com/office/drawing/2014/main" id="{B3718ADF-3B02-5F4C-AAA1-044EBF894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40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Kuvahaun tulos haulle Kunqu">
            <a:extLst>
              <a:ext uri="{FF2B5EF4-FFF2-40B4-BE49-F238E27FC236}">
                <a16:creationId xmlns:a16="http://schemas.microsoft.com/office/drawing/2014/main" id="{AC84AAF7-713C-474E-ACEE-7DB265AC8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74" y="4803116"/>
            <a:ext cx="2799272" cy="185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Kuvahaun tulos haulle huun huur tu">
            <a:extLst>
              <a:ext uri="{FF2B5EF4-FFF2-40B4-BE49-F238E27FC236}">
                <a16:creationId xmlns:a16="http://schemas.microsoft.com/office/drawing/2014/main" id="{4B28A9C1-F714-2545-84B9-D2FD9D1CB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942" y="4405067"/>
            <a:ext cx="2254088" cy="22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88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1EE67E-29E4-1041-855A-CB652349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Kaukoitä ja Oseania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51C2EB-ECCC-2743-ADF6-0986189E0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-Indonesian Gamelan: </a:t>
            </a:r>
            <a:r>
              <a:rPr lang="en-US" u="sng" dirty="0">
                <a:hlinkClick r:id="rId2"/>
              </a:rPr>
              <a:t>Gamelan-orkesteri</a:t>
            </a:r>
            <a:endParaRPr lang="fi-FI" dirty="0"/>
          </a:p>
          <a:p>
            <a:r>
              <a:rPr lang="fi-FI" dirty="0"/>
              <a:t>-Salomonin saaret: bambu-musiikki ja tanssijat: </a:t>
            </a:r>
            <a:r>
              <a:rPr lang="fi-FI" u="sng" dirty="0">
                <a:hlinkClick r:id="rId3"/>
              </a:rPr>
              <a:t>Bambuputket</a:t>
            </a:r>
            <a:endParaRPr lang="fi-FI" dirty="0"/>
          </a:p>
          <a:p>
            <a:r>
              <a:rPr lang="en-US" dirty="0"/>
              <a:t>-Australian </a:t>
            </a:r>
            <a:r>
              <a:rPr lang="en-US" dirty="0" err="1"/>
              <a:t>aboriginaalien</a:t>
            </a:r>
            <a:r>
              <a:rPr lang="en-US" dirty="0"/>
              <a:t> </a:t>
            </a:r>
            <a:r>
              <a:rPr lang="en-US" dirty="0" err="1"/>
              <a:t>soitin</a:t>
            </a:r>
            <a:r>
              <a:rPr lang="en-US" dirty="0"/>
              <a:t> didgeridoo: </a:t>
            </a:r>
            <a:r>
              <a:rPr lang="en-US" u="sng" dirty="0">
                <a:hlinkClick r:id="rId4"/>
              </a:rPr>
              <a:t>didgeridoo</a:t>
            </a:r>
            <a:endParaRPr lang="fi-FI" dirty="0"/>
          </a:p>
          <a:p>
            <a:endParaRPr lang="fi-FI" dirty="0"/>
          </a:p>
        </p:txBody>
      </p:sp>
      <p:pic>
        <p:nvPicPr>
          <p:cNvPr id="5122" name="Picture 2" descr="Kuvahaun tulos haulle didgeridoo">
            <a:extLst>
              <a:ext uri="{FF2B5EF4-FFF2-40B4-BE49-F238E27FC236}">
                <a16:creationId xmlns:a16="http://schemas.microsoft.com/office/drawing/2014/main" id="{62C9DD93-42D3-694C-948E-B6475C4FA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225" y="4029075"/>
            <a:ext cx="3289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Kuvahaun tulos haulle gamelan">
            <a:extLst>
              <a:ext uri="{FF2B5EF4-FFF2-40B4-BE49-F238E27FC236}">
                <a16:creationId xmlns:a16="http://schemas.microsoft.com/office/drawing/2014/main" id="{C6EEB7A3-15FA-1C4B-802D-BD2B58426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255" y="64698"/>
            <a:ext cx="2930944" cy="195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091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02E70C-C89A-D140-917F-0CF933FC6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Afrikka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AF4E55-75DF-A846-AF6E-39393A5D8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Kap Verde: portugalin-kielinen kansanmusiikki: </a:t>
            </a:r>
            <a:r>
              <a:rPr lang="fi-FI" dirty="0">
                <a:hlinkClick r:id="rId2"/>
              </a:rPr>
              <a:t>Cesária Évora</a:t>
            </a:r>
            <a:endParaRPr lang="fi-FI" dirty="0"/>
          </a:p>
          <a:p>
            <a:r>
              <a:rPr lang="fi-FI" dirty="0"/>
              <a:t>Nigeria: </a:t>
            </a:r>
            <a:r>
              <a:rPr lang="fi-FI" dirty="0" err="1"/>
              <a:t>Fela</a:t>
            </a:r>
            <a:r>
              <a:rPr lang="fi-FI" dirty="0"/>
              <a:t> Kuti, Afrobeatin isä: </a:t>
            </a:r>
            <a:r>
              <a:rPr lang="fi-FI" u="sng" dirty="0">
                <a:hlinkClick r:id="rId3"/>
              </a:rPr>
              <a:t>live in Paris 1984</a:t>
            </a:r>
            <a:endParaRPr lang="fi-FI" u="sng" dirty="0"/>
          </a:p>
          <a:p>
            <a:r>
              <a:rPr lang="fi-FI" dirty="0"/>
              <a:t>Mali: </a:t>
            </a:r>
            <a:r>
              <a:rPr lang="fi-FI" dirty="0" err="1"/>
              <a:t>Salif</a:t>
            </a:r>
            <a:r>
              <a:rPr lang="fi-FI" dirty="0"/>
              <a:t> </a:t>
            </a:r>
            <a:r>
              <a:rPr lang="fi-FI" dirty="0" err="1"/>
              <a:t>Keita</a:t>
            </a:r>
            <a:r>
              <a:rPr lang="fi-FI" dirty="0"/>
              <a:t>, afropopin ”kultainen ääni”: </a:t>
            </a:r>
            <a:r>
              <a:rPr lang="fi-FI" dirty="0">
                <a:hlinkClick r:id="rId4"/>
              </a:rPr>
              <a:t>live 1990</a:t>
            </a:r>
            <a:endParaRPr lang="fi-FI" dirty="0"/>
          </a:p>
          <a:p>
            <a:r>
              <a:rPr lang="en-US" dirty="0"/>
              <a:t>Senegal: </a:t>
            </a:r>
            <a:r>
              <a:rPr lang="en-US" dirty="0" err="1"/>
              <a:t>Youssou</a:t>
            </a:r>
            <a:r>
              <a:rPr lang="en-US" dirty="0"/>
              <a:t> </a:t>
            </a:r>
            <a:r>
              <a:rPr lang="en-US" dirty="0" err="1"/>
              <a:t>Ndour</a:t>
            </a:r>
            <a:r>
              <a:rPr lang="en-US" dirty="0"/>
              <a:t> (Mbalax-</a:t>
            </a:r>
            <a:r>
              <a:rPr lang="en-US" dirty="0" err="1"/>
              <a:t>musiikki</a:t>
            </a:r>
            <a:r>
              <a:rPr lang="en-US" dirty="0"/>
              <a:t>): </a:t>
            </a:r>
            <a:r>
              <a:rPr lang="en-US" u="sng" dirty="0">
                <a:hlinkClick r:id="rId5"/>
              </a:rPr>
              <a:t>N'Dobine</a:t>
            </a:r>
            <a:endParaRPr lang="fi-FI" dirty="0"/>
          </a:p>
          <a:p>
            <a:r>
              <a:rPr lang="fi-FI" dirty="0"/>
              <a:t>Etelä-Afrikka: Miriam </a:t>
            </a:r>
            <a:r>
              <a:rPr lang="fi-FI" dirty="0" err="1"/>
              <a:t>Makeba</a:t>
            </a:r>
            <a:r>
              <a:rPr lang="fi-FI" dirty="0"/>
              <a:t>, et-</a:t>
            </a:r>
            <a:r>
              <a:rPr lang="fi-FI" dirty="0" err="1"/>
              <a:t>afr</a:t>
            </a:r>
            <a:r>
              <a:rPr lang="fi-FI" dirty="0"/>
              <a:t>. laulajatar ja </a:t>
            </a:r>
            <a:r>
              <a:rPr lang="fi-FI" dirty="0" err="1"/>
              <a:t>kansalaisoik.taistelija</a:t>
            </a:r>
            <a:r>
              <a:rPr lang="fi-FI" dirty="0"/>
              <a:t>,</a:t>
            </a:r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en-US" u="sng" dirty="0">
                <a:hlinkClick r:id="rId6"/>
              </a:rPr>
              <a:t>A luta continua</a:t>
            </a:r>
            <a:endParaRPr lang="fi-FI" dirty="0"/>
          </a:p>
          <a:p>
            <a:r>
              <a:rPr lang="fi-FI" dirty="0"/>
              <a:t>Zimbabwe: </a:t>
            </a:r>
            <a:r>
              <a:rPr lang="fi-FI" dirty="0" err="1"/>
              <a:t>Mbira</a:t>
            </a:r>
            <a:r>
              <a:rPr lang="fi-FI" dirty="0"/>
              <a:t>-musiikki: (sormipiano) </a:t>
            </a:r>
            <a:r>
              <a:rPr lang="fi-FI" u="sng" dirty="0">
                <a:hlinkClick r:id="rId7"/>
              </a:rPr>
              <a:t>Stella Rambisai Chiweshe</a:t>
            </a:r>
            <a:endParaRPr lang="fi-FI" dirty="0"/>
          </a:p>
          <a:p>
            <a:r>
              <a:rPr lang="fi-FI" dirty="0"/>
              <a:t>Marokko: berberi-kulttuuri: laulajatar </a:t>
            </a:r>
            <a:r>
              <a:rPr lang="fi-FI" dirty="0" err="1"/>
              <a:t>Oum</a:t>
            </a:r>
            <a:r>
              <a:rPr lang="fi-FI" dirty="0"/>
              <a:t>: </a:t>
            </a:r>
            <a:r>
              <a:rPr lang="fi-FI" u="sng" dirty="0">
                <a:hlinkClick r:id="rId8"/>
              </a:rPr>
              <a:t>Wali</a:t>
            </a:r>
            <a:endParaRPr lang="fi-FI" dirty="0"/>
          </a:p>
          <a:p>
            <a:r>
              <a:rPr lang="fi-FI" dirty="0"/>
              <a:t>Länsi-Saharan </a:t>
            </a:r>
            <a:r>
              <a:rPr lang="fi-FI" dirty="0" err="1"/>
              <a:t>touaregi</a:t>
            </a:r>
            <a:r>
              <a:rPr lang="fi-FI" dirty="0"/>
              <a:t>-kulttuuri: </a:t>
            </a:r>
            <a:r>
              <a:rPr lang="fi-FI" dirty="0" err="1"/>
              <a:t>Tinariwen</a:t>
            </a:r>
            <a:r>
              <a:rPr lang="fi-FI" dirty="0"/>
              <a:t> ja laulaja </a:t>
            </a:r>
            <a:r>
              <a:rPr lang="fi-FI" dirty="0" err="1"/>
              <a:t>Lalla</a:t>
            </a:r>
            <a:r>
              <a:rPr lang="fi-FI" dirty="0"/>
              <a:t> </a:t>
            </a:r>
            <a:r>
              <a:rPr lang="fi-FI" dirty="0" err="1"/>
              <a:t>Badi</a:t>
            </a:r>
            <a:r>
              <a:rPr lang="fi-FI" dirty="0"/>
              <a:t>: </a:t>
            </a:r>
            <a:r>
              <a:rPr lang="fi-FI" u="sng" dirty="0">
                <a:hlinkClick r:id="rId9"/>
              </a:rPr>
              <a:t>Tinde final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-”Sahara-blues”</a:t>
            </a:r>
          </a:p>
        </p:txBody>
      </p:sp>
      <p:pic>
        <p:nvPicPr>
          <p:cNvPr id="6146" name="Picture 2" descr="Kuvahaun tulos haulle Cesaria Evora">
            <a:extLst>
              <a:ext uri="{FF2B5EF4-FFF2-40B4-BE49-F238E27FC236}">
                <a16:creationId xmlns:a16="http://schemas.microsoft.com/office/drawing/2014/main" id="{D61E1716-C6AB-FF44-90E5-A28CDA471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735" y="0"/>
            <a:ext cx="1965265" cy="249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Kuvahaun tulos haulle Youssou ndour">
            <a:extLst>
              <a:ext uri="{FF2B5EF4-FFF2-40B4-BE49-F238E27FC236}">
                <a16:creationId xmlns:a16="http://schemas.microsoft.com/office/drawing/2014/main" id="{CE0D6E61-21B2-EB45-8206-F410F2F3D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935" y="-34312"/>
            <a:ext cx="1656751" cy="185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Kuvahaun tulos haulle Tinariwen">
            <a:extLst>
              <a:ext uri="{FF2B5EF4-FFF2-40B4-BE49-F238E27FC236}">
                <a16:creationId xmlns:a16="http://schemas.microsoft.com/office/drawing/2014/main" id="{EDD4CE28-9A95-C94C-BDAB-1F20BD95D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101" y="5526429"/>
            <a:ext cx="2421507" cy="157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44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19A13A-D50B-E544-8439-E21AF5181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Worldbeat</a:t>
            </a:r>
            <a:r>
              <a:rPr lang="fi-FI" dirty="0"/>
              <a:t>, World </a:t>
            </a:r>
            <a:r>
              <a:rPr lang="fi-FI" dirty="0" err="1"/>
              <a:t>fusion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ACAC8B-A47F-D944-B95F-E35BE635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Pop-musiikin ja perinteisten musiikkikulttuurien ensimmäisiä yhteisprojekteja</a:t>
            </a:r>
          </a:p>
          <a:p>
            <a:endParaRPr lang="fi-FI" dirty="0"/>
          </a:p>
          <a:p>
            <a:r>
              <a:rPr lang="fi-FI" dirty="0"/>
              <a:t>-Paul Simon: </a:t>
            </a:r>
            <a:r>
              <a:rPr lang="fi-FI" dirty="0" err="1"/>
              <a:t>Graceland</a:t>
            </a:r>
            <a:r>
              <a:rPr lang="fi-FI" dirty="0"/>
              <a:t> (Etelä-Afrikan zulujen  </a:t>
            </a:r>
            <a:r>
              <a:rPr lang="fi-FI" dirty="0" err="1"/>
              <a:t>Ishicathamiya</a:t>
            </a:r>
            <a:r>
              <a:rPr lang="fi-FI" dirty="0"/>
              <a:t> -musiikki): </a:t>
            </a:r>
            <a:r>
              <a:rPr lang="fi-FI" u="sng" dirty="0">
                <a:hlinkClick r:id="rId2"/>
              </a:rPr>
              <a:t>Ladysmith Black Mambazo</a:t>
            </a:r>
            <a:endParaRPr lang="fi-FI" dirty="0"/>
          </a:p>
          <a:p>
            <a:r>
              <a:rPr lang="fi-FI" dirty="0"/>
              <a:t> </a:t>
            </a:r>
          </a:p>
          <a:p>
            <a:r>
              <a:rPr lang="fi-FI" dirty="0"/>
              <a:t>-Peter Gabriel ja Pakistanin </a:t>
            </a:r>
            <a:r>
              <a:rPr lang="fi-FI" dirty="0" err="1"/>
              <a:t>Sufi</a:t>
            </a:r>
            <a:r>
              <a:rPr lang="fi-FI" dirty="0"/>
              <a:t>-musiikin laulaja </a:t>
            </a:r>
            <a:r>
              <a:rPr lang="fi-FI" dirty="0" err="1"/>
              <a:t>Nusrat</a:t>
            </a:r>
            <a:r>
              <a:rPr lang="fi-FI" dirty="0"/>
              <a:t> Ali Khan</a:t>
            </a:r>
          </a:p>
          <a:p>
            <a:r>
              <a:rPr lang="fi-FI" dirty="0"/>
              <a:t> </a:t>
            </a:r>
            <a:r>
              <a:rPr lang="fi-FI" u="sng" dirty="0">
                <a:hlinkClick r:id="rId3"/>
              </a:rPr>
              <a:t>Signal to Noise</a:t>
            </a:r>
            <a:endParaRPr lang="fi-FI" dirty="0"/>
          </a:p>
          <a:p>
            <a:endParaRPr lang="fi-FI" dirty="0"/>
          </a:p>
        </p:txBody>
      </p:sp>
      <p:pic>
        <p:nvPicPr>
          <p:cNvPr id="7170" name="Picture 2" descr="Kuvahaun tulos haulle paul simon graceland">
            <a:extLst>
              <a:ext uri="{FF2B5EF4-FFF2-40B4-BE49-F238E27FC236}">
                <a16:creationId xmlns:a16="http://schemas.microsoft.com/office/drawing/2014/main" id="{A292DAF1-4C89-E849-9DCF-941902E7E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362" y="0"/>
            <a:ext cx="2998638" cy="179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uvahaun tulos haulle peter gabriel nusrat fateh ali khan passion">
            <a:extLst>
              <a:ext uri="{FF2B5EF4-FFF2-40B4-BE49-F238E27FC236}">
                <a16:creationId xmlns:a16="http://schemas.microsoft.com/office/drawing/2014/main" id="{9FD955FF-2556-2B45-80F6-1243AA530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957" y="5290004"/>
            <a:ext cx="2798452" cy="15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48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460</Words>
  <Application>Microsoft Macintosh PowerPoint</Application>
  <PresentationFormat>Laajakuva</PresentationFormat>
  <Paragraphs>82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Maailmanmusiikki</vt:lpstr>
      <vt:lpstr>Maailmanmusiikki </vt:lpstr>
      <vt:lpstr>Suomi ja Pohjoismaat</vt:lpstr>
      <vt:lpstr>Eurooppa</vt:lpstr>
      <vt:lpstr>Latinalainen Amerikka</vt:lpstr>
      <vt:lpstr>Aasia</vt:lpstr>
      <vt:lpstr>Kaukoitä ja Oseania</vt:lpstr>
      <vt:lpstr>Afrikka</vt:lpstr>
      <vt:lpstr>Worldbeat, World fusion</vt:lpstr>
      <vt:lpstr>Suomalaisia etno- tai kansanmusiikkijuhlia: </vt:lpstr>
      <vt:lpstr>Maailmanmusiikki- ja kansanmusiikkiohjelmia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Maailmanmusiikki</dc:title>
  <dc:creator>Marjamäki Hannu</dc:creator>
  <cp:lastModifiedBy>Marjamäki Hannu</cp:lastModifiedBy>
  <cp:revision>7</cp:revision>
  <dcterms:created xsi:type="dcterms:W3CDTF">2019-04-02T20:39:45Z</dcterms:created>
  <dcterms:modified xsi:type="dcterms:W3CDTF">2019-04-03T13:22:34Z</dcterms:modified>
</cp:coreProperties>
</file>