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14" r:id="rId2"/>
  </p:sldMasterIdLst>
  <p:notesMasterIdLst>
    <p:notesMasterId r:id="rId8"/>
  </p:notesMasterIdLst>
  <p:sldIdLst>
    <p:sldId id="256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59" d="100"/>
          <a:sy n="59" d="100"/>
        </p:scale>
        <p:origin x="88" y="2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A00A5F-A481-4DFE-A99F-0B60D18C04C7}" type="datetimeFigureOut">
              <a:rPr lang="fi-FI" smtClean="0"/>
              <a:t>16.11.2019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FE3607-71E0-4D5A-8595-D3521BF274B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28046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ttala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fi-FI"/>
              <a:t>16.11.2019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sv-SE"/>
              <a:t>Esa Ettala ettalaes ettala.esa@gmail.com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9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16.11.2019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Esa Ettala ettalaes ettala.esa@gmail.com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490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16.11.2019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Esa Ettala ettalaes ettala.esa@gmail.com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0557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16.11.2019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Esa Ettala ettalaes ettala.esa@gmail.com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056220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16.11.2019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Esa Ettala ettalaes ettala.esa@gmail.com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0402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arak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16.11.2019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Esa Ettala ettalaes ettala.esa@gmail.com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2259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uvan sara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16.11.2019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Esa Ettala ettalaes ettala.esa@gmail.com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974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16.11.2019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Esa Ettala ettalaes ettala.esa@gmail.com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4865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16.11.2019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Esa Ettala ettalaes ettala.esa@gmail.com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3516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A7F2905-30D8-4F51-A01A-6270B5E156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299CF8E-306F-4482-ADE5-52CE4F2665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4D1E126-ED9D-44A8-AF3A-34303DB84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16.11.2019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3E8E883-F038-4C8A-A6DA-690A57AE7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Esa Ettala ettalaes ettala.esa@gmail.com</a:t>
            </a:r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2EEE493-C36C-480F-84B1-CAA79FEAE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ADE0C-AE83-43DC-A420-E792AB1C9F5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471734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9666004-23A3-4B34-A88E-1456E94A2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08DBB9A-E5CE-4B9A-A2D7-9A2BB43125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797EAF8-F3CB-413E-832E-98F8EEF03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16.11.2019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D530D2E-FE82-4CA0-91AA-D656DE43B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Esa Ettala ettalaes ettala.esa@gmail.com</a:t>
            </a:r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85DF830-5805-4B3A-AD69-F3A50D40F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ADE0C-AE83-43DC-A420-E792AB1C9F5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97325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16.11.2019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Esa Ettala ettalaes ettala.esa@gmail.com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6540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6613E8D-E8B7-46FF-947D-31163310C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E9B009E-7231-4983-B997-BF1CD8F88B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F9371C2-05EA-4D93-9F24-832B53FB2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16.11.2019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BEBD9AE-4E41-4294-87DF-2DA92D32A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Esa Ettala ettalaes ettala.esa@gmail.com</a:t>
            </a:r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AEA8EA8-BE51-4C39-8690-F4B458766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ADE0C-AE83-43DC-A420-E792AB1C9F5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068682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9495824-695D-451F-8C26-5E86E94A4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7E5AC4C-3C1E-4AD9-A65C-814B9EFA28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9A0FAAB2-E877-4713-AA11-3C74CE2FE6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AA56DFD-EA5A-4E9D-B046-28A974372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16.11.2019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6980B691-D4F0-479E-91EB-C124821B2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Esa Ettala ettalaes ettala.esa@gmail.com</a:t>
            </a:r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8005DBC5-C654-48E6-A80D-C5126564E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ADE0C-AE83-43DC-A420-E792AB1C9F5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302423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21B9997-9452-4B08-A452-DCF09AFBE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D1986D5-2806-4CF0-A831-8A5107A334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8E7E1025-9906-46FA-BEB6-D6B618762F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0D245D31-9EAB-4FBB-B61A-F3426AFC4D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91AFFCEA-6C17-476C-9638-7BEC01BF4C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5F15464-CFFF-4DE5-86DC-8DC6F6CA5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16.11.2019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F13EDB16-B993-4576-8CDC-0F634C98F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Esa Ettala ettalaes ettala.esa@gmail.com</a:t>
            </a:r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D8C119FA-E35F-4091-BD07-4EC039AC3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ADE0C-AE83-43DC-A420-E792AB1C9F5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607008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789AAF2-2AA8-41A9-96F7-DED59BE30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84105E5C-348D-41AA-9E65-81F61FB9B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16.11.2019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BB771386-21CF-44A1-AE41-C3EFA652A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Esa Ettala ettalaes ettala.esa@gmail.com</a:t>
            </a:r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30297972-1649-4BDB-AC18-4AB524039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ADE0C-AE83-43DC-A420-E792AB1C9F5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848286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10A74D30-FD0B-43D5-9F97-568B76B4F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16.11.2019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11E74A2A-8912-443A-A99D-452BB5C15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Esa Ettala ettalaes ettala.esa@gmail.com</a:t>
            </a:r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1C12E7E7-084E-4774-BD36-6C56B55AD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ADE0C-AE83-43DC-A420-E792AB1C9F5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50730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052FE7A-EFD2-4178-ACE5-C08E33529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B51B0C7-E99A-447C-82B3-F81F7BC53F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3A75B55D-8404-42D5-8217-73BEB73235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5D05CA4A-5B94-49A8-BB84-661650077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16.11.2019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6053706B-5EF3-4AEA-8095-CFA9E2173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Esa Ettala ettalaes ettala.esa@gmail.com</a:t>
            </a:r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7E15DAD-0FAD-430C-A7A4-39EA596F5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ADE0C-AE83-43DC-A420-E792AB1C9F5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649631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9CCA8F3-6EDA-448C-86D2-F5CB1E3AF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617555DC-BEFC-42CB-B88F-504AE3E116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4589660-4CA8-410C-8632-5F4AF66AE6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CEEF380-48B3-43CF-AD41-333FEB12F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16.11.2019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4A753FB-38E5-4664-9088-3A69C5254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Esa Ettala ettalaes ettala.esa@gmail.com</a:t>
            </a:r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54E2D117-EFE5-4FCA-BFEE-441146C7C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ADE0C-AE83-43DC-A420-E792AB1C9F5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763609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9AE4C0A-C42A-42EE-907D-09D447043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9036CFAC-BEB6-4E01-9E59-6DAFD2F93B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44AD7E6-20B7-40A1-B4E1-B0FDAED79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16.11.2019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9449B81-B7D0-4174-9619-3EC266737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Esa Ettala ettalaes ettala.esa@gmail.com</a:t>
            </a:r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D24373A-23E4-405C-A8DF-77B63903D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ADE0C-AE83-43DC-A420-E792AB1C9F5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293467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98455778-CFAB-4E00-B8A7-F04110C7F0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6843B219-5F85-4876-A4D8-42132E8901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76DB924-EFA4-463C-BE2E-2551A44E5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16.11.2019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B6D25D7-4CFB-417E-9D0C-700A6508B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Esa Ettala ettalaes ettala.esa@gmail.com</a:t>
            </a:r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7CA9478-9065-408C-8CB0-3A7975B2D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ADE0C-AE83-43DC-A420-E792AB1C9F5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39706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16.11.2019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Esa Ettala ettalaes ettala.esa@gmail.com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417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16.11.2019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Esa Ettala ettalaes ettala.esa@gmail.com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901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16.11.2019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Esa Ettala ettalaes ettala.esa@gmail.com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577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16.11.2019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Esa Ettala ettalaes ettala.esa@gmail.com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195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16.11.2019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Esa Ettala ettalaes ettala.esa@gmail.com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007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16.11.2019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Esa Ettala ettalaes ettala.esa@gmail.com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49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16.11.2019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Esa Ettala ettalaes ettala.esa@gmail.com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977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16.11.2019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v-SE"/>
              <a:t>Esa Ettala ettalaes ettala.esa@gmail.com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1071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4B1AE591-5522-4495-9EFC-F594057A1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C99DCD2-BC3F-4383-8ABC-F971AECEBF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56AB9BB-8DA4-4CAB-852A-D28D4E2F03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16.11.2019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B4594A8-10B5-4AF2-A19D-D516097A2F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v-SE"/>
              <a:t>Esa Ettala ettalaes ettala.esa@gmail.com</a:t>
            </a:r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B4BA2E1-6FCA-4D6B-844F-5ADDC6BD2F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ADE0C-AE83-43DC-A420-E792AB1C9F5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66201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commons.wikimedia.org/w/index.php?search=l%C3%A4mp%C3%B6mittari&amp;title=Special%3ASearch&amp;go=Go&amp;ns0=1&amp;ns6=1&amp;ns12=1&amp;ns14=1&amp;ns100=1&amp;ns106=1#/media/File:Pakkanen.jp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tat.fi/meta/kas/validiteetti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908924" y="138291"/>
            <a:ext cx="8825658" cy="3329581"/>
          </a:xfrm>
        </p:spPr>
        <p:txBody>
          <a:bodyPr/>
          <a:lstStyle/>
          <a:p>
            <a:r>
              <a:rPr lang="fi-FI" dirty="0">
                <a:latin typeface="Calibri Light"/>
                <a:cs typeface="Calibri Light"/>
              </a:rPr>
              <a:t>Validiteetti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39B87834-64B9-41F7-9585-13A48B70C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16.11.2019</a:t>
            </a:r>
            <a:endParaRPr lang="en-US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A7E734B-B414-4CCF-B450-707EC235F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z="1200"/>
              <a:t>Esa Ettala ettalaes ettala.esa@gmail.com</a:t>
            </a:r>
            <a:endParaRPr lang="en-US" sz="1200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A735DE1-542D-4D61-B5F4-819F87823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385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E3CB2-8B4E-4362-9FF4-42D1766F6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alibri Light"/>
                <a:cs typeface="Calibri Light"/>
              </a:rPr>
              <a:t>Mikä</a:t>
            </a:r>
            <a:r>
              <a:rPr lang="en-US" dirty="0">
                <a:latin typeface="Calibri Light"/>
                <a:cs typeface="Calibri Light"/>
              </a:rPr>
              <a:t> on </a:t>
            </a:r>
            <a:r>
              <a:rPr lang="en-US" dirty="0" err="1">
                <a:latin typeface="Calibri Light"/>
                <a:cs typeface="Calibri Light"/>
              </a:rPr>
              <a:t>validiteetti</a:t>
            </a:r>
            <a:r>
              <a:rPr lang="en-US" dirty="0">
                <a:latin typeface="Calibri Light"/>
                <a:cs typeface="Calibri Light"/>
              </a:rPr>
              <a:t>?</a:t>
            </a:r>
            <a:endParaRPr lang="en-US" dirty="0">
              <a:latin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B1E8E1-A4E7-44D0-91E4-ECCF6602C8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640689"/>
            <a:ext cx="7822279" cy="4207972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en-US" sz="2400" dirty="0" err="1">
                <a:latin typeface="Calibri"/>
                <a:cs typeface="Calibri"/>
              </a:rPr>
              <a:t>Validiteetti</a:t>
            </a:r>
            <a:r>
              <a:rPr lang="en-US" sz="2400" dirty="0">
                <a:latin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cs typeface="Calibri"/>
              </a:rPr>
              <a:t>kuvaa</a:t>
            </a:r>
            <a:r>
              <a:rPr lang="en-US" sz="2400" dirty="0">
                <a:latin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cs typeface="Calibri"/>
              </a:rPr>
              <a:t>mittarin</a:t>
            </a:r>
            <a:r>
              <a:rPr lang="en-US" sz="2400" dirty="0">
                <a:latin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cs typeface="Calibri"/>
              </a:rPr>
              <a:t>kykyä</a:t>
            </a:r>
            <a:r>
              <a:rPr lang="en-US" sz="2400" dirty="0">
                <a:latin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cs typeface="Calibri"/>
              </a:rPr>
              <a:t>mitata</a:t>
            </a:r>
            <a:r>
              <a:rPr lang="en-US" sz="2400" dirty="0">
                <a:latin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cs typeface="Calibri"/>
              </a:rPr>
              <a:t>haluttua</a:t>
            </a:r>
            <a:r>
              <a:rPr lang="en-US" sz="2400" dirty="0">
                <a:latin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cs typeface="Calibri"/>
              </a:rPr>
              <a:t>ominaisuutta</a:t>
            </a:r>
            <a:r>
              <a:rPr lang="en-US" sz="2400" dirty="0">
                <a:latin typeface="Calibri"/>
                <a:cs typeface="Calibri"/>
              </a:rPr>
              <a:t>.</a:t>
            </a:r>
            <a:endParaRPr lang="en-US" sz="2400" dirty="0">
              <a:latin typeface="Calibri"/>
              <a:cs typeface="Arial"/>
            </a:endParaRPr>
          </a:p>
          <a:p>
            <a:endParaRPr lang="en-US" sz="2400" dirty="0">
              <a:latin typeface="Calibri"/>
              <a:cs typeface="Calibri"/>
            </a:endParaRPr>
          </a:p>
          <a:p>
            <a:endParaRPr lang="en-US" sz="2400" dirty="0">
              <a:latin typeface="Calibri"/>
              <a:cs typeface="Calibri"/>
            </a:endParaRPr>
          </a:p>
          <a:p>
            <a:r>
              <a:rPr lang="en-US" sz="2400" dirty="0" err="1">
                <a:latin typeface="Calibri"/>
                <a:cs typeface="Calibri"/>
              </a:rPr>
              <a:t>Lähdelinkki</a:t>
            </a:r>
            <a:r>
              <a:rPr lang="en-US" sz="2400" dirty="0">
                <a:latin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cs typeface="Calibri"/>
              </a:rPr>
              <a:t>kuvaan</a:t>
            </a:r>
            <a:r>
              <a:rPr lang="en-US" sz="2400" dirty="0">
                <a:latin typeface="Calibri"/>
                <a:cs typeface="Calibri"/>
              </a:rPr>
              <a:t>:</a:t>
            </a:r>
          </a:p>
          <a:p>
            <a:r>
              <a:rPr lang="en-US" sz="2400" dirty="0">
                <a:ea typeface="+mj-lt"/>
                <a:cs typeface="+mj-lt"/>
                <a:hlinkClick r:id="rId2"/>
              </a:rPr>
              <a:t>https://commons.wikimedia.org/w/index.php?search=l%C3%A4mp%C3%B6mittari&amp;title=Special%3ASearch&amp;go=Go&amp;ns0=1&amp;ns6=1&amp;ns12=1&amp;ns14=1&amp;ns100=1&amp;ns106=1#/media/File:Pakkanen.jpg</a:t>
            </a:r>
            <a:endParaRPr lang="en-US" sz="2400" dirty="0">
              <a:latin typeface="Calibri"/>
              <a:ea typeface="+mj-lt"/>
              <a:cs typeface="Calibri"/>
            </a:endParaRPr>
          </a:p>
          <a:p>
            <a:endParaRPr lang="en-US" sz="2400" dirty="0">
              <a:latin typeface="Century Gothic"/>
              <a:cs typeface="Calibri"/>
            </a:endParaRP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1FDA07F-9EAF-40F8-BE26-DE9FF56EF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16.11.2019</a:t>
            </a:r>
            <a:endParaRPr lang="en-US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806E198B-CD6E-409E-9303-60D23C12D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Esa Ettala ettalaes ettala.esa@gmail.com</a:t>
            </a:r>
            <a:endParaRPr lang="en-US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2378CF86-EF21-4144-B105-856B1326F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</a:t>
            </a:fld>
            <a:endParaRPr lang="en-US" dirty="0"/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id="{BA353283-CCB7-4BE6-9277-1716314DEE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4896" y="1072328"/>
            <a:ext cx="1503682" cy="4502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897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FB96D-BEF2-4B0C-A476-821BFA662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alibri Light"/>
                <a:cs typeface="Calibri Light"/>
              </a:rPr>
              <a:t>Validiteetti</a:t>
            </a:r>
            <a:r>
              <a:rPr lang="en-US" dirty="0">
                <a:latin typeface="Calibri Light"/>
                <a:cs typeface="Calibri Light"/>
              </a:rPr>
              <a:t> on </a:t>
            </a:r>
            <a:r>
              <a:rPr lang="en-US" dirty="0" err="1">
                <a:latin typeface="Calibri Light"/>
                <a:cs typeface="Calibri Light"/>
              </a:rPr>
              <a:t>hyvä</a:t>
            </a:r>
            <a:r>
              <a:rPr lang="en-US" dirty="0">
                <a:latin typeface="Calibri Light"/>
                <a:cs typeface="Calibri Light"/>
              </a:rPr>
              <a:t>/</a:t>
            </a:r>
            <a:r>
              <a:rPr lang="en-US" dirty="0" err="1">
                <a:latin typeface="Calibri Light"/>
                <a:cs typeface="Calibri Light"/>
              </a:rPr>
              <a:t>huono</a:t>
            </a:r>
            <a:r>
              <a:rPr lang="en-US" dirty="0">
                <a:latin typeface="Calibri Light"/>
                <a:cs typeface="Calibri Light"/>
              </a:rPr>
              <a:t>?</a:t>
            </a:r>
            <a:endParaRPr lang="en-US">
              <a:latin typeface="Calibri Light"/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A670DC-EDE6-474C-B354-0BBFA68486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8946541" cy="269646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>
                <a:latin typeface="Calibri"/>
                <a:cs typeface="Calibri"/>
              </a:rPr>
              <a:t>Jos </a:t>
            </a:r>
            <a:r>
              <a:rPr lang="en-US" sz="2400" dirty="0" err="1">
                <a:latin typeface="Calibri"/>
                <a:cs typeface="Calibri"/>
              </a:rPr>
              <a:t>validiteetti</a:t>
            </a:r>
            <a:r>
              <a:rPr lang="en-US" sz="2400" dirty="0">
                <a:latin typeface="Calibri"/>
                <a:cs typeface="Calibri"/>
              </a:rPr>
              <a:t> on </a:t>
            </a:r>
            <a:r>
              <a:rPr lang="en-US" sz="2400" dirty="0" err="1">
                <a:latin typeface="Calibri"/>
                <a:cs typeface="Calibri"/>
              </a:rPr>
              <a:t>hyvä</a:t>
            </a:r>
            <a:r>
              <a:rPr lang="en-US" sz="2400" dirty="0">
                <a:latin typeface="Calibri"/>
                <a:cs typeface="Calibri"/>
              </a:rPr>
              <a:t>, </a:t>
            </a:r>
            <a:r>
              <a:rPr lang="en-US" sz="2400" dirty="0" err="1">
                <a:latin typeface="Calibri"/>
                <a:cs typeface="Calibri"/>
              </a:rPr>
              <a:t>mittari</a:t>
            </a:r>
            <a:r>
              <a:rPr lang="en-US" sz="2400" dirty="0">
                <a:latin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cs typeface="Calibri"/>
              </a:rPr>
              <a:t>mittaa</a:t>
            </a:r>
            <a:r>
              <a:rPr lang="en-US" sz="2400" dirty="0">
                <a:latin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cs typeface="Calibri"/>
              </a:rPr>
              <a:t>sitä</a:t>
            </a:r>
            <a:r>
              <a:rPr lang="en-US" sz="2400" dirty="0">
                <a:latin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cs typeface="Calibri"/>
              </a:rPr>
              <a:t>mitä</a:t>
            </a:r>
            <a:r>
              <a:rPr lang="en-US" sz="2400" dirty="0">
                <a:latin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cs typeface="Calibri"/>
              </a:rPr>
              <a:t>pitääkin</a:t>
            </a:r>
            <a:r>
              <a:rPr lang="en-US" sz="2400" dirty="0">
                <a:latin typeface="Calibri"/>
                <a:cs typeface="Calibri"/>
              </a:rPr>
              <a:t>.</a:t>
            </a:r>
          </a:p>
          <a:p>
            <a:endParaRPr lang="en-US" sz="2400" dirty="0">
              <a:latin typeface="Calibri"/>
              <a:cs typeface="Calibri"/>
            </a:endParaRPr>
          </a:p>
          <a:p>
            <a:r>
              <a:rPr lang="en-US" sz="2400" dirty="0">
                <a:latin typeface="Calibri"/>
                <a:cs typeface="Calibri"/>
              </a:rPr>
              <a:t>Jos </a:t>
            </a:r>
            <a:r>
              <a:rPr lang="en-US" sz="2400" dirty="0" err="1">
                <a:latin typeface="Calibri"/>
                <a:cs typeface="Calibri"/>
              </a:rPr>
              <a:t>validiteetti</a:t>
            </a:r>
            <a:r>
              <a:rPr lang="en-US" sz="2400" dirty="0">
                <a:latin typeface="Calibri"/>
                <a:cs typeface="Calibri"/>
              </a:rPr>
              <a:t> on </a:t>
            </a:r>
            <a:r>
              <a:rPr lang="en-US" sz="2400" dirty="0" err="1">
                <a:latin typeface="Calibri"/>
                <a:cs typeface="Calibri"/>
              </a:rPr>
              <a:t>huono</a:t>
            </a:r>
            <a:r>
              <a:rPr lang="en-US" sz="2400" dirty="0">
                <a:latin typeface="Calibri"/>
                <a:cs typeface="Calibri"/>
              </a:rPr>
              <a:t>, on </a:t>
            </a:r>
            <a:r>
              <a:rPr lang="en-US" sz="2400" dirty="0" err="1">
                <a:latin typeface="Calibri"/>
                <a:cs typeface="Calibri"/>
              </a:rPr>
              <a:t>mittari</a:t>
            </a:r>
            <a:r>
              <a:rPr lang="en-US" sz="2400" dirty="0">
                <a:latin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cs typeface="Calibri"/>
              </a:rPr>
              <a:t>harhainen</a:t>
            </a:r>
            <a:r>
              <a:rPr lang="en-US" sz="2400" dirty="0">
                <a:latin typeface="Calibri"/>
                <a:cs typeface="Calibri"/>
              </a:rPr>
              <a:t>(</a:t>
            </a:r>
            <a:r>
              <a:rPr lang="en-US" sz="2400" dirty="0" err="1">
                <a:latin typeface="Calibri"/>
                <a:cs typeface="Calibri"/>
              </a:rPr>
              <a:t>systemaattinen</a:t>
            </a:r>
            <a:r>
              <a:rPr lang="en-US" sz="2400" dirty="0">
                <a:latin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cs typeface="Calibri"/>
              </a:rPr>
              <a:t>virhe</a:t>
            </a:r>
            <a:r>
              <a:rPr lang="en-US" sz="2400" dirty="0">
                <a:latin typeface="Calibri"/>
                <a:cs typeface="Calibri"/>
              </a:rPr>
              <a:t>).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0F82A80-E3B3-4AE4-BDF6-830128B7F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16.11.2019</a:t>
            </a:r>
            <a:endParaRPr lang="en-US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7C67316-1888-4ECF-977D-AEDA27E55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Esa Ettala ettalaes ettala.esa@gmail.com</a:t>
            </a:r>
            <a:endParaRPr lang="en-US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AB42312F-0BAD-41D8-9A6A-202F9FCC6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469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00BBF-5865-4AE4-A8CB-F40CFF802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alibri Light"/>
                <a:cs typeface="Calibri Light"/>
              </a:rPr>
              <a:t>Validiteettiin</a:t>
            </a:r>
            <a:r>
              <a:rPr lang="en-US" dirty="0">
                <a:latin typeface="Calibri Light"/>
                <a:cs typeface="Calibri Light"/>
              </a:rPr>
              <a:t> </a:t>
            </a:r>
            <a:r>
              <a:rPr lang="en-US" dirty="0" err="1">
                <a:latin typeface="Calibri Light"/>
                <a:cs typeface="Calibri Light"/>
              </a:rPr>
              <a:t>liittyy</a:t>
            </a:r>
            <a:r>
              <a:rPr lang="en-US" dirty="0">
                <a:latin typeface="Calibri Light"/>
                <a:cs typeface="Calibri Light"/>
              </a:rPr>
              <a:t> </a:t>
            </a:r>
            <a:r>
              <a:rPr lang="en-US" dirty="0" err="1">
                <a:latin typeface="Calibri Light"/>
                <a:cs typeface="Calibri Light"/>
              </a:rPr>
              <a:t>reabiliteetti</a:t>
            </a:r>
            <a:endParaRPr lang="en-US">
              <a:latin typeface="Calibri Light"/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2726D9-3FB0-401A-AB60-5EE734648B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8946541" cy="260902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 err="1">
                <a:latin typeface="Calibri"/>
                <a:cs typeface="Calibri"/>
              </a:rPr>
              <a:t>Mittarin</a:t>
            </a:r>
            <a:r>
              <a:rPr lang="en-US" sz="2400" dirty="0">
                <a:latin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cs typeface="Calibri"/>
              </a:rPr>
              <a:t>reabiliteetti</a:t>
            </a:r>
            <a:r>
              <a:rPr lang="en-US" sz="2400" dirty="0">
                <a:latin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cs typeface="Calibri"/>
              </a:rPr>
              <a:t>eli</a:t>
            </a:r>
            <a:r>
              <a:rPr lang="en-US" sz="2400" dirty="0">
                <a:latin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cs typeface="Calibri"/>
              </a:rPr>
              <a:t>toistettavuus</a:t>
            </a:r>
            <a:r>
              <a:rPr lang="en-US" sz="2400" dirty="0">
                <a:latin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cs typeface="Calibri"/>
              </a:rPr>
              <a:t>tarkoittaa</a:t>
            </a:r>
            <a:r>
              <a:rPr lang="en-US" sz="2400" dirty="0">
                <a:latin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cs typeface="Calibri"/>
              </a:rPr>
              <a:t>pientä</a:t>
            </a:r>
            <a:r>
              <a:rPr lang="en-US" sz="2400" dirty="0">
                <a:latin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cs typeface="Calibri"/>
              </a:rPr>
              <a:t>satunnaisvirhettä</a:t>
            </a:r>
            <a:r>
              <a:rPr lang="en-US" sz="2400" dirty="0">
                <a:latin typeface="Calibri"/>
                <a:cs typeface="Calibri"/>
              </a:rPr>
              <a:t>.</a:t>
            </a:r>
          </a:p>
          <a:p>
            <a:endParaRPr lang="en-US" sz="2400" dirty="0">
              <a:latin typeface="Calibri"/>
              <a:cs typeface="Calibri"/>
            </a:endParaRPr>
          </a:p>
          <a:p>
            <a:r>
              <a:rPr lang="en-US" sz="2400" dirty="0">
                <a:latin typeface="Calibri"/>
                <a:cs typeface="Calibri"/>
              </a:rPr>
              <a:t>Jos </a:t>
            </a:r>
            <a:r>
              <a:rPr lang="en-US" sz="2400" dirty="0" err="1">
                <a:latin typeface="Calibri"/>
                <a:cs typeface="Calibri"/>
              </a:rPr>
              <a:t>reabiliteetti</a:t>
            </a:r>
            <a:r>
              <a:rPr lang="en-US" sz="2400" dirty="0">
                <a:latin typeface="Calibri"/>
                <a:cs typeface="Calibri"/>
              </a:rPr>
              <a:t> on </a:t>
            </a:r>
            <a:r>
              <a:rPr lang="en-US" sz="2400" dirty="0" err="1">
                <a:latin typeface="Calibri"/>
                <a:cs typeface="Calibri"/>
              </a:rPr>
              <a:t>hyvä</a:t>
            </a:r>
            <a:r>
              <a:rPr lang="en-US" sz="2400" dirty="0">
                <a:latin typeface="Calibri"/>
                <a:cs typeface="Calibri"/>
              </a:rPr>
              <a:t>, </a:t>
            </a:r>
            <a:r>
              <a:rPr lang="en-US" sz="2400" dirty="0" err="1">
                <a:latin typeface="Calibri"/>
                <a:cs typeface="Calibri"/>
              </a:rPr>
              <a:t>tuottaa</a:t>
            </a:r>
            <a:r>
              <a:rPr lang="en-US" sz="2400" dirty="0">
                <a:latin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cs typeface="Calibri"/>
              </a:rPr>
              <a:t>mittauksen</a:t>
            </a:r>
            <a:r>
              <a:rPr lang="en-US" sz="2400" dirty="0">
                <a:latin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cs typeface="Calibri"/>
              </a:rPr>
              <a:t>toistaminen</a:t>
            </a:r>
            <a:r>
              <a:rPr lang="en-US" sz="2400" dirty="0">
                <a:latin typeface="Calibri"/>
                <a:cs typeface="Calibri"/>
              </a:rPr>
              <a:t> (</a:t>
            </a:r>
            <a:r>
              <a:rPr lang="en-US" sz="2400" dirty="0" err="1">
                <a:latin typeface="Calibri"/>
                <a:cs typeface="Calibri"/>
              </a:rPr>
              <a:t>samalle</a:t>
            </a:r>
            <a:r>
              <a:rPr lang="en-US" sz="2400" dirty="0">
                <a:latin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cs typeface="Calibri"/>
              </a:rPr>
              <a:t>tilastoyksikölle</a:t>
            </a:r>
            <a:r>
              <a:rPr lang="en-US" sz="2400" dirty="0">
                <a:latin typeface="Calibri"/>
                <a:cs typeface="Calibri"/>
              </a:rPr>
              <a:t>) </a:t>
            </a:r>
            <a:r>
              <a:rPr lang="en-US" sz="2400" dirty="0" err="1">
                <a:latin typeface="Calibri"/>
                <a:cs typeface="Calibri"/>
              </a:rPr>
              <a:t>likimain</a:t>
            </a:r>
            <a:r>
              <a:rPr lang="en-US" sz="2400" dirty="0">
                <a:latin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cs typeface="Calibri"/>
              </a:rPr>
              <a:t>samoja</a:t>
            </a:r>
            <a:r>
              <a:rPr lang="en-US" sz="2400" dirty="0">
                <a:latin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cs typeface="Calibri"/>
              </a:rPr>
              <a:t>tuloksia</a:t>
            </a:r>
            <a:r>
              <a:rPr lang="en-US" sz="2400" dirty="0">
                <a:latin typeface="Calibri"/>
                <a:cs typeface="Calibri"/>
              </a:rPr>
              <a:t>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2FADC94-7309-4F81-9B15-5C203E8AB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16.11.2019</a:t>
            </a:r>
            <a:endParaRPr lang="en-US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896BA9-1C8F-433B-8D23-7FE71B7F7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Esa Ettala ettalaes ettala.esa@gmail.com</a:t>
            </a:r>
            <a:endParaRPr lang="en-US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8B40340-A86A-412D-B183-0C3D0A545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7931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20DC9-8D8F-4CE6-B265-986F66702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alibri Light"/>
                <a:cs typeface="Calibri Light"/>
              </a:rPr>
              <a:t>Lähteet</a:t>
            </a:r>
            <a:endParaRPr lang="en-US" dirty="0">
              <a:latin typeface="Calibri Light"/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0D1027-137A-43BB-BC17-0336E2D4A4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8946541" cy="185951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Data ja </a:t>
            </a:r>
            <a:r>
              <a:rPr lang="en-US" dirty="0" err="1"/>
              <a:t>mittaaminen</a:t>
            </a:r>
            <a:r>
              <a:rPr lang="en-US" dirty="0"/>
              <a:t>: TIM-</a:t>
            </a:r>
            <a:r>
              <a:rPr lang="en-US" dirty="0" err="1"/>
              <a:t>sivut</a:t>
            </a:r>
          </a:p>
          <a:p>
            <a:r>
              <a:rPr lang="en-US" dirty="0">
                <a:ea typeface="+mj-lt"/>
                <a:cs typeface="+mj-lt"/>
                <a:hlinkClick r:id="rId2"/>
              </a:rPr>
              <a:t>https://www.stat.fi/meta/kas/validiteetti.html</a:t>
            </a:r>
            <a:endParaRPr lang="en-US" dirty="0">
              <a:ea typeface="+mj-lt"/>
              <a:cs typeface="+mj-lt"/>
            </a:endParaRPr>
          </a:p>
          <a:p>
            <a:endParaRPr lang="en-US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8D8B735-DE4C-40A2-A73B-AA5FD2CDC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16.11.2019</a:t>
            </a:r>
            <a:endParaRPr lang="en-US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81B8DAD-142E-4811-911B-F42D6B734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Esa Ettala ettalaes ettala.esa@gmail.com</a:t>
            </a:r>
            <a:endParaRPr lang="en-US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2271B293-8F1E-4B7E-BE1C-F43BEC8AA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1733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</TotalTime>
  <Words>208</Words>
  <Application>Microsoft Office PowerPoint</Application>
  <PresentationFormat>Laajakuva</PresentationFormat>
  <Paragraphs>33</Paragraphs>
  <Slides>5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5</vt:i4>
      </vt:variant>
    </vt:vector>
  </HeadingPairs>
  <TitlesOfParts>
    <vt:vector size="13" baseType="lpstr">
      <vt:lpstr>Arial</vt:lpstr>
      <vt:lpstr>Bookman Old Style</vt:lpstr>
      <vt:lpstr>Calibri</vt:lpstr>
      <vt:lpstr>Calibri Light</vt:lpstr>
      <vt:lpstr>Century Gothic</vt:lpstr>
      <vt:lpstr>Rockwell</vt:lpstr>
      <vt:lpstr>Damask</vt:lpstr>
      <vt:lpstr>Mukautettu suunnittelumalli</vt:lpstr>
      <vt:lpstr>Validiteetti</vt:lpstr>
      <vt:lpstr>Mikä on validiteetti?</vt:lpstr>
      <vt:lpstr>Validiteetti on hyvä/huono?</vt:lpstr>
      <vt:lpstr>Validiteettiin liittyy reabiliteetti</vt:lpstr>
      <vt:lpstr>Lähteet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</dc:title>
  <dc:creator/>
  <cp:lastModifiedBy>Ville Ettala</cp:lastModifiedBy>
  <cp:revision>244</cp:revision>
  <dcterms:created xsi:type="dcterms:W3CDTF">2019-11-16T09:29:18Z</dcterms:created>
  <dcterms:modified xsi:type="dcterms:W3CDTF">2019-11-16T12:01:15Z</dcterms:modified>
</cp:coreProperties>
</file>