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54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26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3654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93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851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893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97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859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062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14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708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0E2E0-5C0A-43B3-8B57-024F47A81BDC}" type="datetimeFigureOut">
              <a:rPr lang="fi-FI" smtClean="0"/>
              <a:t>1.6.2017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2428-3EFD-4AA0-8ED9-D9616531F3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69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mikkeli/perusopetus/anttola/oppiaineet/ue/8ue/up28l/op/pyjklv:file/download/1b27ce8b780c905f7dedc0c87696150c2094793a/Protestanttiset%20yhteis%C3%B6t%20ja%20kristillisper%C3%A4iset%20liikkeet%20VK" TargetMode="External"/><Relationship Id="rId2" Type="http://schemas.openxmlformats.org/officeDocument/2006/relationships/hyperlink" Target="https://www.jw.org/fi/jehovan-todistajat/kokouks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elluntaiseurakunnat.fi/helluntaiheratys" TargetMode="External"/><Relationship Id="rId4" Type="http://schemas.openxmlformats.org/officeDocument/2006/relationships/hyperlink" Target="http://www.kolumbus.fi/juha.seppanen/js/ue/ue1verk/20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6727" y="304131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latin typeface="Castellar" panose="020A0402060406010301" pitchFamily="18" charset="0"/>
              </a:rPr>
              <a:t>Protestanttiset yhteisöt ja kristillisperäiset liikkeet</a:t>
            </a:r>
            <a:br>
              <a:rPr lang="fi-FI" dirty="0" smtClean="0">
                <a:latin typeface="Castellar" panose="020A0402060406010301" pitchFamily="18" charset="0"/>
              </a:rPr>
            </a:br>
            <a:r>
              <a:rPr lang="fi-FI" dirty="0" smtClean="0">
                <a:latin typeface="Castellar" panose="020A0402060406010301" pitchFamily="18" charset="0"/>
              </a:rPr>
              <a:t> suomessa</a:t>
            </a:r>
            <a:endParaRPr lang="fi-FI" dirty="0">
              <a:latin typeface="Castellar" panose="020A0402060406010301" pitchFamily="18" charset="0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9994005" y="6130343"/>
            <a:ext cx="1867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>
                <a:latin typeface="Curlz MT" panose="04040404050702020202" pitchFamily="82" charset="0"/>
              </a:rPr>
              <a:t>SL</a:t>
            </a:r>
            <a:endParaRPr lang="fi-FI" sz="3200" dirty="0"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370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6000" dirty="0" smtClean="0">
                <a:latin typeface="Algerian" panose="04020705040A02060702" pitchFamily="82" charset="0"/>
              </a:rPr>
              <a:t>Yleisesti</a:t>
            </a:r>
            <a:endParaRPr lang="fi-FI" sz="6000" dirty="0">
              <a:latin typeface="Algerian" panose="04020705040A02060702" pitchFamily="82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279561"/>
            <a:ext cx="5034566" cy="3897402"/>
          </a:xfrm>
        </p:spPr>
        <p:txBody>
          <a:bodyPr>
            <a:normAutofit/>
          </a:bodyPr>
          <a:lstStyle/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Protestanttiset kirkot syntyivät 1500-luvulla.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Alkoi kiistoista paavin asemasta ja pelastuksesta.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Ominaista Raamatun jakaminen kansan kielellä</a:t>
            </a:r>
            <a:r>
              <a:rPr lang="fi-FI" sz="2000" dirty="0">
                <a:latin typeface="Aparajita" panose="020B0604020202020204" pitchFamily="34" charset="0"/>
                <a:cs typeface="Aparajita" panose="020B0604020202020204" pitchFamily="34" charset="0"/>
              </a:rPr>
              <a:t> </a:t>
            </a: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ja saarnat.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Riippumattomia valtiosta.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Johdossa maallikot, joita kutsutaan yleensä seurakunnan vanhimmiksi.</a:t>
            </a:r>
            <a:endParaRPr lang="fi-FI" sz="20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838200" y="1756341"/>
            <a:ext cx="3965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>
                <a:solidFill>
                  <a:schemeClr val="bg1"/>
                </a:solidFill>
              </a:rPr>
              <a:t>Protestanttiset kirkot</a:t>
            </a:r>
            <a:endParaRPr lang="fi-FI" sz="2800" dirty="0">
              <a:solidFill>
                <a:schemeClr val="bg1"/>
              </a:solidFill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6581104" y="1756341"/>
            <a:ext cx="4648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>
                <a:solidFill>
                  <a:schemeClr val="bg1"/>
                </a:solidFill>
              </a:rPr>
              <a:t>Kristillisperäiset liikkeet</a:t>
            </a:r>
            <a:endParaRPr lang="fi-FI" sz="2800" dirty="0">
              <a:solidFill>
                <a:schemeClr val="bg1"/>
              </a:solidFill>
            </a:endParaRPr>
          </a:p>
        </p:txBody>
      </p:sp>
      <p:sp>
        <p:nvSpPr>
          <p:cNvPr id="6" name="Tekstiruutu 5"/>
          <p:cNvSpPr txBox="1"/>
          <p:nvPr/>
        </p:nvSpPr>
        <p:spPr>
          <a:xfrm>
            <a:off x="6581104" y="2279561"/>
            <a:ext cx="47726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Opetuksen ja toiminnan taustalla on kristinusko, mutta erilaiset uskontunnustukset ja jotkin tavat.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Voi olla Raamatun lisäksi muitakin pyhiä kirjoituksia.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Suomessa tärkeimpiä </a:t>
            </a:r>
            <a:r>
              <a:rPr lang="fi-FI" sz="2000" smtClean="0">
                <a:latin typeface="Aparajita" panose="020B0604020202020204" pitchFamily="34" charset="0"/>
                <a:cs typeface="Aparajita" panose="020B0604020202020204" pitchFamily="34" charset="0"/>
              </a:rPr>
              <a:t>Jehovan Todistajat </a:t>
            </a: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ja Mormonikirkko eli Myöhempien Aikojen Pyhien Jeesuksen Kristuksen Kirkko.</a:t>
            </a:r>
          </a:p>
        </p:txBody>
      </p:sp>
    </p:spTree>
    <p:extLst>
      <p:ext uri="{BB962C8B-B14F-4D97-AF65-F5344CB8AC3E}">
        <p14:creationId xmlns:p14="http://schemas.microsoft.com/office/powerpoint/2010/main" val="119325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062507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000" dirty="0" smtClean="0">
                <a:latin typeface="Algerian" panose="04020705040A02060702" pitchFamily="82" charset="0"/>
              </a:rPr>
              <a:t>Jehovan todistajat</a:t>
            </a:r>
            <a:endParaRPr lang="fi-FI" sz="4000" dirty="0">
              <a:latin typeface="Algerian" panose="04020705040A02060702" pitchFamily="82" charset="0"/>
            </a:endParaRPr>
          </a:p>
        </p:txBody>
      </p:sp>
      <p:pic>
        <p:nvPicPr>
          <p:cNvPr id="5" name="Kuvan paikkamerkki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060" y="3589707"/>
            <a:ext cx="5775772" cy="3032280"/>
          </a:xfrm>
        </p:spPr>
      </p:pic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7" y="1645276"/>
            <a:ext cx="3932237" cy="381158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Alkoi 1800-luvulla.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Kannattajia Suomessa 19 000.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Raamatun käännöksessä Jumalan nimi on Jehova.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Aikuiskasteen jälkeen kiertelevät ovelta ovelle.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Tapaavat kahdesti viikossa jutellakseen Raamatusta.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Rahoitetaan vapaaehtoisilla lahjoituksilla, ei kolehtia. </a:t>
            </a:r>
            <a:endParaRPr lang="fi-FI" sz="20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964" y="168398"/>
            <a:ext cx="5131963" cy="3421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109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181600" cy="1325563"/>
          </a:xfrm>
        </p:spPr>
        <p:txBody>
          <a:bodyPr>
            <a:normAutofit/>
          </a:bodyPr>
          <a:lstStyle/>
          <a:p>
            <a:pPr algn="ctr"/>
            <a:r>
              <a:rPr lang="fi-FI" dirty="0" smtClean="0">
                <a:latin typeface="Algerian" panose="04020705040A02060702" pitchFamily="82" charset="0"/>
              </a:rPr>
              <a:t>Mormonikirkko</a:t>
            </a:r>
            <a:endParaRPr lang="fi-FI" dirty="0">
              <a:latin typeface="Algerian" panose="04020705040A02060702" pitchFamily="82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4306321"/>
            <a:ext cx="5181600" cy="2551679"/>
          </a:xfrm>
        </p:spPr>
        <p:txBody>
          <a:bodyPr>
            <a:normAutofit/>
          </a:bodyPr>
          <a:lstStyle/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Alkoi 1800-luvulla.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Kannattajia Suomessa 3 200.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Alkoi unesta, jossa Joseph Smith näki enkeli Moronin, joka opasti hänet löytämään kultaiset levyt, joista syntyi Mormonin kirja.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Aikuiskaste.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Miehillä velvollisuus tehdä lähetystyötä.</a:t>
            </a:r>
          </a:p>
          <a:p>
            <a:endParaRPr lang="fi-FI" sz="20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966918"/>
            <a:ext cx="5181600" cy="3891082"/>
          </a:xfrm>
        </p:spPr>
        <p:txBody>
          <a:bodyPr>
            <a:normAutofit/>
          </a:bodyPr>
          <a:lstStyle/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Kristillinen herätysliike, joka painottaa karismaattisuutta eli Pyhän Hengen toimintaa.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Monia pieniä seurakuntia.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Kannattajia Suomessa 50 000.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Pohjoisamerikkalaisia ja suomalaisia juuria.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Painotetaan henkilökohtaista suhdetta Jeesukseen ja Pyhän Hengen kastetta.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Jumalanpalvelukset, joissa on saarnoja, Raamatun opetusta, musiikkia ja rukouksia.</a:t>
            </a:r>
          </a:p>
          <a:p>
            <a:r>
              <a:rPr lang="fi-FI" sz="2000" dirty="0" smtClean="0">
                <a:latin typeface="Aparajita" panose="020B0604020202020204" pitchFamily="34" charset="0"/>
                <a:cs typeface="Aparajita" panose="020B0604020202020204" pitchFamily="34" charset="0"/>
              </a:rPr>
              <a:t>HYRY-yhdistyksiä, eli esim. lähetystyöhön tai koulutukseen erikoistuneita yhdistyksiä.</a:t>
            </a:r>
            <a:endParaRPr lang="fi-FI" sz="2000" dirty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6172200" y="643185"/>
            <a:ext cx="55733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400" dirty="0" smtClean="0">
                <a:latin typeface="Algerian" panose="04020705040A02060702" pitchFamily="82" charset="0"/>
              </a:rPr>
              <a:t>Helluntaiherätys</a:t>
            </a:r>
            <a:endParaRPr lang="fi-FI" sz="4400" dirty="0">
              <a:latin typeface="Algerian" panose="04020705040A02060702" pitchFamily="82" charset="0"/>
            </a:endParaRPr>
          </a:p>
        </p:txBody>
      </p:sp>
      <p:sp>
        <p:nvSpPr>
          <p:cNvPr id="6" name="Tekstiruutu 5"/>
          <p:cNvSpPr txBox="1"/>
          <p:nvPr/>
        </p:nvSpPr>
        <p:spPr>
          <a:xfrm>
            <a:off x="838200" y="1412626"/>
            <a:ext cx="5181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latin typeface="Aharoni" panose="02010803020104030203" pitchFamily="2" charset="-79"/>
                <a:cs typeface="Aharoni" panose="02010803020104030203" pitchFamily="2" charset="-79"/>
              </a:rPr>
              <a:t>e</a:t>
            </a:r>
            <a:r>
              <a:rPr lang="fi-FI" dirty="0" smtClean="0">
                <a:latin typeface="Aharoni" panose="02010803020104030203" pitchFamily="2" charset="-79"/>
                <a:cs typeface="Aharoni" panose="02010803020104030203" pitchFamily="2" charset="-79"/>
              </a:rPr>
              <a:t>li </a:t>
            </a:r>
            <a:r>
              <a:rPr lang="fi-FI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Myöhempien</a:t>
            </a:r>
            <a:r>
              <a:rPr lang="fi-FI" dirty="0" smtClean="0">
                <a:latin typeface="Aharoni" panose="02010803020104030203" pitchFamily="2" charset="-79"/>
                <a:cs typeface="Aharoni" panose="02010803020104030203" pitchFamily="2" charset="-79"/>
              </a:rPr>
              <a:t> Aikojen Pyhien Jeesuksen Kristuksen Kirkko eli MAP-kirkko</a:t>
            </a:r>
            <a:endParaRPr lang="fi-FI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645" y="2058957"/>
            <a:ext cx="3377186" cy="2247364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694" y="1412626"/>
            <a:ext cx="2472737" cy="155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337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49215"/>
            <a:ext cx="10515600" cy="1325563"/>
          </a:xfrm>
        </p:spPr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81681"/>
            <a:ext cx="10515600" cy="2514555"/>
          </a:xfrm>
        </p:spPr>
        <p:txBody>
          <a:bodyPr/>
          <a:lstStyle/>
          <a:p>
            <a:r>
              <a:rPr lang="fi-FI" sz="2000" dirty="0" smtClean="0"/>
              <a:t>Jehovan todistajien </a:t>
            </a:r>
            <a:r>
              <a:rPr lang="fi-FI" sz="2000" dirty="0"/>
              <a:t>viralliset sivut </a:t>
            </a:r>
            <a:r>
              <a:rPr lang="fi-FI" sz="2000" dirty="0" smtClean="0">
                <a:sym typeface="Wingdings" panose="05000000000000000000" pitchFamily="2" charset="2"/>
              </a:rPr>
              <a:t></a:t>
            </a:r>
            <a:r>
              <a:rPr lang="fi-FI" sz="2000" dirty="0" smtClean="0"/>
              <a:t> </a:t>
            </a:r>
            <a:r>
              <a:rPr lang="fi-FI" sz="2000" dirty="0">
                <a:hlinkClick r:id="rId2"/>
              </a:rPr>
              <a:t>https://www.jw.org/fi/jehovan-todistajat/kokoukset</a:t>
            </a:r>
            <a:r>
              <a:rPr lang="fi-FI" sz="2000" dirty="0" smtClean="0">
                <a:hlinkClick r:id="rId2"/>
              </a:rPr>
              <a:t>/</a:t>
            </a:r>
            <a:endParaRPr lang="fi-FI" sz="2000" dirty="0" smtClean="0"/>
          </a:p>
          <a:p>
            <a:r>
              <a:rPr lang="fi-FI" sz="2000" dirty="0" smtClean="0">
                <a:hlinkClick r:id="rId3"/>
              </a:rPr>
              <a:t>https</a:t>
            </a:r>
            <a:r>
              <a:rPr lang="fi-FI" sz="2000" dirty="0">
                <a:hlinkClick r:id="rId3"/>
              </a:rPr>
              <a:t>://</a:t>
            </a:r>
            <a:r>
              <a:rPr lang="fi-FI" sz="2000" dirty="0" smtClean="0">
                <a:hlinkClick r:id="rId3"/>
              </a:rPr>
              <a:t>peda.net/mikkeli/perusopetus/anttola/oppiaineet/ue/8ue/up28l/op/pyjklv:file/download/1b27ce8b780c905f7dedc0c87696150c2094793a/Protestanttiset%20yhteis%C3%B6t%20ja%20kristillisper%C3%A4iset%20liikkeet%20VK</a:t>
            </a:r>
            <a:r>
              <a:rPr lang="fi-FI" sz="2000" dirty="0" smtClean="0"/>
              <a:t> </a:t>
            </a:r>
          </a:p>
          <a:p>
            <a:r>
              <a:rPr lang="fi-FI" sz="2000" dirty="0">
                <a:hlinkClick r:id="rId4"/>
              </a:rPr>
              <a:t>http://</a:t>
            </a:r>
            <a:r>
              <a:rPr lang="fi-FI" sz="2000" dirty="0" smtClean="0">
                <a:hlinkClick r:id="rId4"/>
              </a:rPr>
              <a:t>www.kolumbus.fi/juha.seppanen/js/ue/ue1verk/201.html</a:t>
            </a:r>
            <a:r>
              <a:rPr lang="fi-FI" sz="2000" dirty="0" smtClean="0"/>
              <a:t> </a:t>
            </a:r>
          </a:p>
          <a:p>
            <a:r>
              <a:rPr lang="fi-FI" sz="2000" dirty="0" smtClean="0"/>
              <a:t>Helluntaiherätyksen viralliset sivut (ei kannata käydä, </a:t>
            </a:r>
            <a:r>
              <a:rPr lang="fi-FI" sz="2000" dirty="0"/>
              <a:t>paljon tekstiä) </a:t>
            </a:r>
            <a:r>
              <a:rPr lang="fi-FI" sz="2000" dirty="0">
                <a:hlinkClick r:id="rId5"/>
              </a:rPr>
              <a:t>http://</a:t>
            </a:r>
            <a:r>
              <a:rPr lang="fi-FI" sz="2000" dirty="0" smtClean="0">
                <a:hlinkClick r:id="rId5"/>
              </a:rPr>
              <a:t>www.helluntaiseurakunnat.fi/helluntaiheratys</a:t>
            </a:r>
            <a:r>
              <a:rPr lang="fi-FI" sz="2000" dirty="0" smtClean="0"/>
              <a:t> </a:t>
            </a:r>
          </a:p>
          <a:p>
            <a:endParaRPr lang="fi-FI" sz="2000" dirty="0"/>
          </a:p>
        </p:txBody>
      </p:sp>
      <p:sp>
        <p:nvSpPr>
          <p:cNvPr id="4" name="Tekstiruutu 3"/>
          <p:cNvSpPr txBox="1"/>
          <p:nvPr/>
        </p:nvSpPr>
        <p:spPr>
          <a:xfrm>
            <a:off x="838200" y="3859261"/>
            <a:ext cx="23439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Kuvat</a:t>
            </a:r>
            <a:endParaRPr lang="fi-FI" sz="4400" dirty="0"/>
          </a:p>
        </p:txBody>
      </p:sp>
      <p:sp>
        <p:nvSpPr>
          <p:cNvPr id="5" name="Tekstiruutu 4"/>
          <p:cNvSpPr txBox="1"/>
          <p:nvPr/>
        </p:nvSpPr>
        <p:spPr>
          <a:xfrm>
            <a:off x="838200" y="4791727"/>
            <a:ext cx="5807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Google kuvahaku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25205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254</Words>
  <Application>Microsoft Office PowerPoint</Application>
  <PresentationFormat>Laajakuva</PresentationFormat>
  <Paragraphs>42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5" baseType="lpstr">
      <vt:lpstr>Aharoni</vt:lpstr>
      <vt:lpstr>Algerian</vt:lpstr>
      <vt:lpstr>Aparajita</vt:lpstr>
      <vt:lpstr>Arial</vt:lpstr>
      <vt:lpstr>Calibri</vt:lpstr>
      <vt:lpstr>Calibri Light</vt:lpstr>
      <vt:lpstr>Castellar</vt:lpstr>
      <vt:lpstr>Curlz MT</vt:lpstr>
      <vt:lpstr>Wingdings</vt:lpstr>
      <vt:lpstr>Office-teema</vt:lpstr>
      <vt:lpstr>Protestanttiset yhteisöt ja kristillisperäiset liikkeet  suomessa</vt:lpstr>
      <vt:lpstr>Yleisesti</vt:lpstr>
      <vt:lpstr>Jehovan todistajat</vt:lpstr>
      <vt:lpstr>Mormonikirkko</vt:lpstr>
      <vt:lpstr>Lähteet</vt:lpstr>
    </vt:vector>
  </TitlesOfParts>
  <Company>Kuntien Tiera Oy, Mikkelin toimipiste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Protestanttiset yhteisöt ja kristillisperäiset liikkeet  suomessa</dc:title>
  <dc:creator>Lampila Sanni</dc:creator>
  <cp:lastModifiedBy>Tuupanen Esa</cp:lastModifiedBy>
  <cp:revision>13</cp:revision>
  <dcterms:created xsi:type="dcterms:W3CDTF">2017-05-02T06:34:52Z</dcterms:created>
  <dcterms:modified xsi:type="dcterms:W3CDTF">2017-06-01T09:22:17Z</dcterms:modified>
</cp:coreProperties>
</file>