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1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9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3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9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51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3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8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4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3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6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l.fi/sv/web/folksjukdomar/allman-information-om-folksjukdom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5 När är det dags att uppsöka läkare?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S. 110-126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061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Varför lever en del människor friska och välmående, medan andra ständigt insjuknar?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5401" y="3181082"/>
            <a:ext cx="9601196" cy="2694786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sv-SE" sz="4000" dirty="0" smtClean="0"/>
              <a:t>GENER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v-SE" sz="4000" dirty="0" smtClean="0"/>
              <a:t>MILJÖFAKTORER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v-SE" sz="4000" b="1" dirty="0" smtClean="0"/>
              <a:t>LEVNADSVANOR</a:t>
            </a:r>
            <a:endParaRPr lang="sv-FI" sz="4000" b="1" dirty="0"/>
          </a:p>
        </p:txBody>
      </p:sp>
    </p:spTree>
    <p:extLst>
      <p:ext uri="{BB962C8B-B14F-4D97-AF65-F5344CB8AC3E}">
        <p14:creationId xmlns:p14="http://schemas.microsoft.com/office/powerpoint/2010/main" val="42898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8336"/>
          </a:xfrm>
        </p:spPr>
        <p:txBody>
          <a:bodyPr/>
          <a:lstStyle/>
          <a:p>
            <a:r>
              <a:rPr lang="sv-SE" dirty="0" smtClean="0"/>
              <a:t>Läget i Finland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5402" y="2421228"/>
            <a:ext cx="9601196" cy="3441761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Låg spädbarnsdödlighet</a:t>
            </a:r>
          </a:p>
          <a:p>
            <a:r>
              <a:rPr lang="sv-SE" dirty="0" smtClean="0"/>
              <a:t>Förbättrad hälsa</a:t>
            </a:r>
          </a:p>
          <a:p>
            <a:r>
              <a:rPr lang="sv-SE" dirty="0" smtClean="0"/>
              <a:t>Ökad livslängd</a:t>
            </a:r>
          </a:p>
          <a:p>
            <a:r>
              <a:rPr lang="sv-SE" dirty="0" smtClean="0"/>
              <a:t>Ökat antal friska år</a:t>
            </a:r>
          </a:p>
          <a:p>
            <a:r>
              <a:rPr lang="sv-SE" dirty="0" smtClean="0"/>
              <a:t>Kvinnorna lever i medeltal 6 år längre än männen</a:t>
            </a:r>
          </a:p>
          <a:p>
            <a:r>
              <a:rPr lang="sv-SE" dirty="0" smtClean="0"/>
              <a:t>Förklaringar:</a:t>
            </a:r>
          </a:p>
          <a:p>
            <a:pPr lvl="1"/>
            <a:r>
              <a:rPr lang="sv-SE" dirty="0" smtClean="0"/>
              <a:t>Förbättrade levnadsförhållanden</a:t>
            </a:r>
          </a:p>
          <a:p>
            <a:pPr lvl="1"/>
            <a:r>
              <a:rPr lang="sv-SE" dirty="0" smtClean="0"/>
              <a:t>Utvecklad vård</a:t>
            </a:r>
          </a:p>
          <a:p>
            <a:pPr lvl="1"/>
            <a:r>
              <a:rPr lang="sv-SE" dirty="0" smtClean="0"/>
              <a:t>Förändrade </a:t>
            </a:r>
            <a:r>
              <a:rPr lang="sv-SE" dirty="0"/>
              <a:t>levnadsvanor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80" y="2421228"/>
            <a:ext cx="1800736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FOLKSJUKDOMAR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Definition</a:t>
            </a:r>
          </a:p>
          <a:p>
            <a:r>
              <a:rPr lang="sv-SE" dirty="0" smtClean="0"/>
              <a:t>Vanliga i </a:t>
            </a:r>
            <a:r>
              <a:rPr lang="sv-SE" dirty="0"/>
              <a:t>vårt </a:t>
            </a:r>
            <a:r>
              <a:rPr lang="sv-SE" dirty="0" smtClean="0"/>
              <a:t>land</a:t>
            </a:r>
          </a:p>
          <a:p>
            <a:r>
              <a:rPr lang="sv-SE" dirty="0" smtClean="0"/>
              <a:t>Har stor betydelse för folkhälsan</a:t>
            </a:r>
          </a:p>
          <a:p>
            <a:r>
              <a:rPr lang="sv-SE" dirty="0" smtClean="0"/>
              <a:t>Utgör vanliga dödsorsaker</a:t>
            </a:r>
          </a:p>
          <a:p>
            <a:r>
              <a:rPr lang="sv-SE" dirty="0" smtClean="0"/>
              <a:t>Påverkar arbetsförmågan och kräver vård → samhällsekonomin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247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Folksjukdomar i Finland</a:t>
            </a:r>
            <a:br>
              <a:rPr lang="sv-SE" dirty="0" smtClean="0"/>
            </a:br>
            <a:r>
              <a:rPr lang="sv-SE" sz="2200" dirty="0" smtClean="0">
                <a:hlinkClick r:id="rId2"/>
              </a:rPr>
              <a:t>https://www.thl.fi/sv/web/folksjukdomar/allman-information-om-folksjukdomar</a:t>
            </a:r>
            <a:endParaRPr lang="sv-FI" sz="2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5401" y="2807594"/>
            <a:ext cx="9601196" cy="306827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Hjärt- och kärlsjukdomar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Diabetes </a:t>
            </a:r>
          </a:p>
          <a:p>
            <a:pPr marL="457200" indent="-457200">
              <a:buFont typeface="+mj-lt"/>
              <a:buAutoNum type="arabicPeriod"/>
            </a:pPr>
            <a:r>
              <a:rPr lang="sv-SE" smtClean="0"/>
              <a:t>Astma, allergi och kroniska </a:t>
            </a:r>
            <a:r>
              <a:rPr lang="sv-SE" dirty="0" smtClean="0"/>
              <a:t>lungsjukdomar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Cancersjukdomar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Demens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Sjukdomar i rörelseorganen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Psykiska problem / Mentala störningar</a:t>
            </a:r>
          </a:p>
          <a:p>
            <a:pPr lvl="1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777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söka vård?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Skolan (hälsovårdare, läkare, kurator, psykolog)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Hälsovårdscentralen</a:t>
            </a:r>
          </a:p>
          <a:p>
            <a:pPr lvl="1"/>
            <a:r>
              <a:rPr lang="sv-SE" dirty="0" smtClean="0"/>
              <a:t>Primärvården i kommunen</a:t>
            </a:r>
          </a:p>
          <a:p>
            <a:pPr lvl="1"/>
            <a:r>
              <a:rPr lang="sv-SE" dirty="0" smtClean="0"/>
              <a:t>Mödra- och barnrådgivning</a:t>
            </a:r>
          </a:p>
          <a:p>
            <a:pPr lvl="1"/>
            <a:r>
              <a:rPr lang="sv-SE" dirty="0" smtClean="0"/>
              <a:t>Läkare och sjukskötare</a:t>
            </a:r>
          </a:p>
          <a:p>
            <a:pPr lvl="1"/>
            <a:r>
              <a:rPr lang="sv-SE" dirty="0" smtClean="0"/>
              <a:t>Rehabilitering (fysioterapi)</a:t>
            </a:r>
          </a:p>
          <a:p>
            <a:pPr lvl="1"/>
            <a:r>
              <a:rPr lang="sv-SE" dirty="0" smtClean="0"/>
              <a:t>Tandvård</a:t>
            </a:r>
          </a:p>
          <a:p>
            <a:pPr lvl="1"/>
            <a:r>
              <a:rPr lang="sv-SE" dirty="0" smtClean="0"/>
              <a:t>Mentalvård</a:t>
            </a:r>
            <a:endParaRPr lang="sv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3600762"/>
            <a:ext cx="1694087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lang="sv-SE" dirty="0" smtClean="0"/>
              <a:t>3. Sjukhuset</a:t>
            </a:r>
            <a:endParaRPr lang="sv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Olika typer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1295400" y="3234794"/>
            <a:ext cx="4718304" cy="2641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 smtClean="0"/>
              <a:t>a) Kretssjukhus</a:t>
            </a:r>
          </a:p>
          <a:p>
            <a:pPr lvl="1"/>
            <a:r>
              <a:rPr lang="sv-SE" dirty="0" smtClean="0"/>
              <a:t>Vanliga sjukdomsfall</a:t>
            </a:r>
          </a:p>
          <a:p>
            <a:pPr lvl="1"/>
            <a:r>
              <a:rPr lang="sv-SE" dirty="0" smtClean="0"/>
              <a:t>Vissa operationer</a:t>
            </a:r>
          </a:p>
          <a:p>
            <a:pPr marL="0" indent="0">
              <a:buNone/>
            </a:pPr>
            <a:r>
              <a:rPr lang="sv-SE" dirty="0" smtClean="0"/>
              <a:t>b) Centralsjukhus (20 </a:t>
            </a:r>
            <a:r>
              <a:rPr lang="sv-SE" dirty="0" err="1" smtClean="0"/>
              <a:t>st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Specialsjukvård</a:t>
            </a:r>
          </a:p>
          <a:p>
            <a:pPr marL="0" indent="0">
              <a:buNone/>
            </a:pPr>
            <a:r>
              <a:rPr lang="sv-SE" dirty="0" smtClean="0"/>
              <a:t>c) Universitetscentralsjukhus (5 </a:t>
            </a:r>
            <a:r>
              <a:rPr lang="sv-SE" dirty="0" err="1" smtClean="0"/>
              <a:t>st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All slags vård</a:t>
            </a:r>
          </a:p>
          <a:p>
            <a:pPr lvl="1"/>
            <a:r>
              <a:rPr lang="sv-SE" dirty="0" smtClean="0"/>
              <a:t>Praktisk utbildning av läkare</a:t>
            </a:r>
            <a:r>
              <a:rPr lang="sv-SE" dirty="0"/>
              <a:t>	</a:t>
            </a:r>
            <a:r>
              <a:rPr lang="sv-SE" dirty="0" smtClean="0"/>
              <a:t>	</a:t>
            </a:r>
            <a:endParaRPr lang="sv-FI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Verksamheten</a:t>
            </a:r>
            <a:endParaRPr lang="sv-FI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lphaLcParenR"/>
            </a:pPr>
            <a:r>
              <a:rPr lang="sv-SE" dirty="0" smtClean="0"/>
              <a:t>Jourpoliklinikerna</a:t>
            </a:r>
          </a:p>
          <a:p>
            <a:pPr lvl="1"/>
            <a:r>
              <a:rPr lang="sv-SE" dirty="0" smtClean="0"/>
              <a:t>vid akuta fall utan remiss</a:t>
            </a:r>
            <a:endParaRPr lang="sv-FI" dirty="0" smtClean="0"/>
          </a:p>
          <a:p>
            <a:pPr marL="0" indent="0">
              <a:buNone/>
            </a:pPr>
            <a:r>
              <a:rPr lang="sv-SE" dirty="0" smtClean="0"/>
              <a:t>b) Poliklinikerna</a:t>
            </a:r>
          </a:p>
          <a:p>
            <a:pPr lvl="1"/>
            <a:r>
              <a:rPr lang="sv-SE" dirty="0" smtClean="0"/>
              <a:t>Undersökningar/vård utan att stanna kvar</a:t>
            </a:r>
          </a:p>
          <a:p>
            <a:pPr marL="0" indent="0">
              <a:buNone/>
            </a:pPr>
            <a:r>
              <a:rPr lang="sv-SE" dirty="0" smtClean="0"/>
              <a:t>c) Avdelningarna</a:t>
            </a:r>
          </a:p>
          <a:p>
            <a:pPr lvl="1"/>
            <a:r>
              <a:rPr lang="sv-SE" dirty="0" smtClean="0"/>
              <a:t>Undersökningar/vård så att man stannar kvar</a:t>
            </a:r>
          </a:p>
        </p:txBody>
      </p:sp>
    </p:spTree>
    <p:extLst>
      <p:ext uri="{BB962C8B-B14F-4D97-AF65-F5344CB8AC3E}">
        <p14:creationId xmlns:p14="http://schemas.microsoft.com/office/powerpoint/2010/main" val="35232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4. Apoteket</a:t>
            </a:r>
            <a:endParaRPr lang="sv-FI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Läkemedel som läkare har ordinerat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= egenvård</a:t>
            </a:r>
          </a:p>
          <a:p>
            <a:r>
              <a:rPr lang="sv-SE" dirty="0" smtClean="0"/>
              <a:t>Råd om receptfria medel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= </a:t>
            </a:r>
            <a:r>
              <a:rPr lang="sv-SE" dirty="0" err="1" smtClean="0"/>
              <a:t>självvård</a:t>
            </a:r>
            <a:endParaRPr lang="sv-FI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91" y="2754872"/>
            <a:ext cx="3636000" cy="2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63190"/>
          </a:xfrm>
        </p:spPr>
        <p:txBody>
          <a:bodyPr/>
          <a:lstStyle/>
          <a:p>
            <a:r>
              <a:rPr lang="fi-FI" dirty="0" err="1" smtClean="0"/>
              <a:t>Övrigt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83678" y="2497015"/>
            <a:ext cx="9601196" cy="3458307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Referensvärde</a:t>
            </a:r>
            <a:r>
              <a:rPr lang="fi-FI" dirty="0" smtClean="0"/>
              <a:t> = </a:t>
            </a:r>
            <a:r>
              <a:rPr lang="fi-FI" dirty="0" err="1" smtClean="0"/>
              <a:t>genomsnittsresultaten</a:t>
            </a:r>
            <a:r>
              <a:rPr lang="fi-FI" dirty="0" smtClean="0"/>
              <a:t> </a:t>
            </a:r>
            <a:r>
              <a:rPr lang="fi-FI" dirty="0" err="1" smtClean="0"/>
              <a:t>bland</a:t>
            </a:r>
            <a:r>
              <a:rPr lang="fi-FI" dirty="0" smtClean="0"/>
              <a:t> </a:t>
            </a:r>
            <a:r>
              <a:rPr lang="fi-FI" dirty="0" err="1" smtClean="0"/>
              <a:t>friska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endParaRPr lang="fi-FI" dirty="0" smtClean="0"/>
          </a:p>
          <a:p>
            <a:r>
              <a:rPr lang="fi-FI" dirty="0" err="1" smtClean="0"/>
              <a:t>Patientlagen</a:t>
            </a:r>
            <a:r>
              <a:rPr lang="fi-FI" smtClean="0"/>
              <a:t> s.124</a:t>
            </a:r>
            <a:endParaRPr lang="fi-FI" dirty="0" smtClean="0"/>
          </a:p>
          <a:p>
            <a:r>
              <a:rPr lang="fi-FI" dirty="0" err="1" smtClean="0"/>
              <a:t>Hälsovården</a:t>
            </a:r>
            <a:r>
              <a:rPr lang="fi-FI" dirty="0" smtClean="0"/>
              <a:t> i Finland </a:t>
            </a:r>
            <a:r>
              <a:rPr lang="fi-FI" dirty="0" err="1" smtClean="0"/>
              <a:t>finansieras</a:t>
            </a:r>
            <a:r>
              <a:rPr lang="fi-FI" dirty="0" smtClean="0"/>
              <a:t> </a:t>
            </a:r>
            <a:r>
              <a:rPr lang="fi-FI" dirty="0" err="1" smtClean="0"/>
              <a:t>främst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skattemedel</a:t>
            </a:r>
            <a:endParaRPr lang="fi-FI" dirty="0" smtClean="0"/>
          </a:p>
          <a:p>
            <a:r>
              <a:rPr lang="fi-FI" dirty="0" err="1" smtClean="0"/>
              <a:t>Sjukförsäkringskortet</a:t>
            </a:r>
            <a:r>
              <a:rPr lang="fi-FI" dirty="0" smtClean="0"/>
              <a:t> (</a:t>
            </a:r>
            <a:r>
              <a:rPr lang="fi-FI" dirty="0" err="1" smtClean="0"/>
              <a:t>FPA-kortet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Privat</a:t>
            </a:r>
            <a:r>
              <a:rPr lang="fi-FI" dirty="0" smtClean="0"/>
              <a:t> </a:t>
            </a:r>
            <a:r>
              <a:rPr lang="fi-FI" dirty="0" err="1" smtClean="0"/>
              <a:t>vård</a:t>
            </a:r>
            <a:endParaRPr lang="fi-FI" dirty="0" smtClean="0"/>
          </a:p>
          <a:p>
            <a:pPr lvl="1"/>
            <a:r>
              <a:rPr lang="sv-FI" dirty="0"/>
              <a:t>Utnyttjas när den offentliga hälso- och sjukvården inte fungerar tillfredsställande, tider inte passar eller när man vill träffa en viss läkare </a:t>
            </a:r>
          </a:p>
          <a:p>
            <a:pPr lvl="1"/>
            <a:r>
              <a:rPr lang="sv-FI" dirty="0"/>
              <a:t>Strävar efter att erbjuda patienterna just det alternativ de önskar sig </a:t>
            </a:r>
          </a:p>
          <a:p>
            <a:pPr lvl="1"/>
            <a:r>
              <a:rPr lang="sv-FI" dirty="0"/>
              <a:t>I genomsnitt ersätter FPA upp till 30 % av utgifterna </a:t>
            </a:r>
          </a:p>
        </p:txBody>
      </p:sp>
    </p:spTree>
    <p:extLst>
      <p:ext uri="{BB962C8B-B14F-4D97-AF65-F5344CB8AC3E}">
        <p14:creationId xmlns:p14="http://schemas.microsoft.com/office/powerpoint/2010/main" val="624689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</TotalTime>
  <Words>264</Words>
  <Application>Microsoft Office PowerPoint</Application>
  <PresentationFormat>Mukautettu</PresentationFormat>
  <Paragraphs>71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Organiskt</vt:lpstr>
      <vt:lpstr>5 När är det dags att uppsöka läkare?</vt:lpstr>
      <vt:lpstr>Varför lever en del människor friska och välmående, medan andra ständigt insjuknar?</vt:lpstr>
      <vt:lpstr>Läget i Finland</vt:lpstr>
      <vt:lpstr>FOLKSJUKDOMAR</vt:lpstr>
      <vt:lpstr>Folksjukdomar i Finland https://www.thl.fi/sv/web/folksjukdomar/allman-information-om-folksjukdomar</vt:lpstr>
      <vt:lpstr>Var söka vård?</vt:lpstr>
      <vt:lpstr>3. Sjukhuset</vt:lpstr>
      <vt:lpstr>4. Apoteket</vt:lpstr>
      <vt:lpstr>Övrigt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När är det dags att uppsöka läkare?</dc:title>
  <dc:creator>Oppilas</dc:creator>
  <cp:lastModifiedBy>Sjölund Erica</cp:lastModifiedBy>
  <cp:revision>22</cp:revision>
  <dcterms:created xsi:type="dcterms:W3CDTF">2015-02-06T02:44:52Z</dcterms:created>
  <dcterms:modified xsi:type="dcterms:W3CDTF">2018-01-29T13:44:43Z</dcterms:modified>
</cp:coreProperties>
</file>