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64" r:id="rId3"/>
    <p:sldId id="258" r:id="rId4"/>
    <p:sldId id="266" r:id="rId5"/>
    <p:sldId id="267" r:id="rId6"/>
    <p:sldId id="257" r:id="rId7"/>
    <p:sldId id="259" r:id="rId8"/>
    <p:sldId id="262" r:id="rId9"/>
    <p:sldId id="263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63F"/>
    <a:srgbClr val="3E693E"/>
    <a:srgbClr val="0E660E"/>
    <a:srgbClr val="F52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1D5B17-A04D-59F0-652C-5E8FA199622E}" v="1266" dt="2026-08-20T09:07:00.682"/>
    <p1510:client id="{5B724145-F41E-F2B1-926C-C2AD6BFA8872}" v="200" dt="2026-08-18T11:18:56.414"/>
    <p1510:client id="{8767D1E6-9E58-0DDE-A956-368CD590DDF6}" v="1213" dt="2026-08-18T09:42:52.510"/>
    <p1510:client id="{B66D6DAE-ED46-6C29-B5B8-2E978AD467C3}" v="136" dt="2026-08-20T09:02:55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42" y="97104"/>
            <a:ext cx="4134357" cy="3331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492488"/>
            <a:ext cx="3349751" cy="14113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373880" y="0"/>
            <a:ext cx="781812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6644" y="6338703"/>
            <a:ext cx="219669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383669" y="6338703"/>
            <a:ext cx="139257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776247" y="6342301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14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011" y="612648"/>
            <a:ext cx="6426389" cy="1143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560454" cy="6858000"/>
          </a:xfrm>
          <a:custGeom>
            <a:avLst/>
            <a:gdLst/>
            <a:ahLst/>
            <a:cxnLst/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7368" y="1978488"/>
            <a:ext cx="6418935" cy="42855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156010" y="6343955"/>
            <a:ext cx="336490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030713" y="6343955"/>
            <a:ext cx="206080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83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168" y="474177"/>
            <a:ext cx="6950232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32168" y="1627632"/>
            <a:ext cx="6950232" cy="46862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632168" y="6343955"/>
            <a:ext cx="342290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945699" y="6343955"/>
            <a:ext cx="2150873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66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475488"/>
            <a:ext cx="6858000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627632"/>
            <a:ext cx="6858000" cy="45353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6870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115853" y="6346870"/>
            <a:ext cx="292558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41440" y="6346870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9503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20623"/>
            <a:ext cx="4494189" cy="132588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1975104"/>
            <a:ext cx="4494063" cy="41569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776" y="6343955"/>
            <a:ext cx="2098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13651" y="6343955"/>
            <a:ext cx="157303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6658" y="6343955"/>
            <a:ext cx="429207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658928" y="0"/>
            <a:ext cx="653307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2480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7" y="429768"/>
            <a:ext cx="3657600" cy="166722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823" y="2315569"/>
            <a:ext cx="3657600" cy="3814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5697" y="6343955"/>
            <a:ext cx="163733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703447" y="6343955"/>
            <a:ext cx="949766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653213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895088" y="0"/>
            <a:ext cx="7296912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6989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8061" y="929554"/>
            <a:ext cx="2699254" cy="1858941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/>
            <a:ahLst/>
            <a:cxnLst/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89055" y="3011335"/>
            <a:ext cx="2693346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88061" y="6343955"/>
            <a:ext cx="140446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92522" y="6343955"/>
            <a:ext cx="85457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10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4162318"/>
            <a:ext cx="3044954" cy="189280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22370" y="4162318"/>
            <a:ext cx="7460029" cy="20915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71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559341"/>
            <a:ext cx="10969753" cy="9326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7" y="1912398"/>
            <a:ext cx="4637269" cy="42076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3955"/>
            <a:ext cx="264293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C8422D5-19BC-1CA0-FD0B-D86260BAA32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737221" y="1912938"/>
            <a:ext cx="5741992" cy="422433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86595" y="6343955"/>
            <a:ext cx="1449697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6293" y="6343955"/>
            <a:ext cx="443060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00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06802"/>
            <a:ext cx="4672584" cy="126948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20468" y="2173850"/>
            <a:ext cx="4564763" cy="396368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05563" y="732155"/>
            <a:ext cx="5676838" cy="54053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95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4893733"/>
            <a:ext cx="9762068" cy="1059806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6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484094"/>
            <a:ext cx="10543032" cy="453614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81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709862"/>
            <a:ext cx="10963656" cy="451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389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264" y="42335"/>
            <a:ext cx="11517039" cy="6172200"/>
          </a:xfrm>
        </p:spPr>
        <p:txBody>
          <a:bodyPr anchor="t">
            <a:normAutofit/>
          </a:bodyPr>
          <a:lstStyle>
            <a:lvl1pPr marL="0" indent="0">
              <a:lnSpc>
                <a:spcPct val="90000"/>
              </a:lnSpc>
              <a:buNone/>
              <a:defRPr sz="8000" b="1"/>
            </a:lvl1pPr>
            <a:lvl2pPr marL="228600" indent="0">
              <a:lnSpc>
                <a:spcPct val="90000"/>
              </a:lnSpc>
              <a:buNone/>
              <a:defRPr sz="7200" b="1"/>
            </a:lvl2pPr>
            <a:lvl3pPr marL="457200" indent="0">
              <a:lnSpc>
                <a:spcPct val="90000"/>
              </a:lnSpc>
              <a:buNone/>
              <a:defRPr sz="6600" b="1"/>
            </a:lvl3pPr>
            <a:lvl4pPr marL="685800" indent="0">
              <a:lnSpc>
                <a:spcPct val="90000"/>
              </a:lnSpc>
              <a:buNone/>
              <a:defRPr sz="6000" b="1"/>
            </a:lvl4pPr>
            <a:lvl5pPr marL="914400" indent="0">
              <a:lnSpc>
                <a:spcPct val="90000"/>
              </a:lnSpc>
              <a:buNone/>
              <a:defRPr sz="54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24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5029200"/>
            <a:ext cx="9198864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spc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188720"/>
            <a:ext cx="9198864" cy="333248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800">
                <a:latin typeface="+mj-lt"/>
              </a:defRPr>
            </a:lvl1pPr>
          </a:lstStyle>
          <a:p>
            <a:pPr lvl="0"/>
            <a:r>
              <a:rPr lang="en-US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67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2064"/>
            <a:ext cx="10741152" cy="96926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2775" y="1825625"/>
            <a:ext cx="507492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8563" y="1825625"/>
            <a:ext cx="507523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23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2064"/>
            <a:ext cx="10745788" cy="96926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2387600"/>
            <a:ext cx="5075238" cy="3786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0468" y="1685735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9832" y="2387600"/>
            <a:ext cx="5075556" cy="37861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62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2064"/>
            <a:ext cx="10963656" cy="96926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75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" y="89808"/>
            <a:ext cx="11462003" cy="2514600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775" y="3118757"/>
            <a:ext cx="10963528" cy="26207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06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627318"/>
            <a:ext cx="8430767" cy="1842020"/>
          </a:xfrm>
        </p:spPr>
        <p:txBody>
          <a:bodyPr anchor="b">
            <a:no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3622674"/>
            <a:ext cx="8430639" cy="160800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5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745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569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6390" y="1411358"/>
            <a:ext cx="3888410" cy="284556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6388" y="4403039"/>
            <a:ext cx="3888410" cy="112312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" y="0"/>
            <a:ext cx="7424272" cy="6858000"/>
          </a:xfrm>
          <a:custGeom>
            <a:avLst/>
            <a:gdLst/>
            <a:ahLst/>
            <a:cxnLst/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46388" y="6343955"/>
            <a:ext cx="2100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67853" y="6343955"/>
            <a:ext cx="147516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606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59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7" y="1143000"/>
            <a:ext cx="8683753" cy="309514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7" y="4498848"/>
            <a:ext cx="6881457" cy="101498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6343955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1509" y="6343955"/>
            <a:ext cx="2875064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557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AC53C90-8C33-0C80-CBD4-B3BEE604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58" y="1869103"/>
            <a:ext cx="9337042" cy="4906929"/>
          </a:xfrm>
        </p:spPr>
        <p:txBody>
          <a:bodyPr>
            <a:normAutofit/>
          </a:bodyPr>
          <a:lstStyle>
            <a:lvl1pPr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137388"/>
            <a:ext cx="2805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93929" y="137388"/>
            <a:ext cx="2202644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137388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7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11" y="105196"/>
            <a:ext cx="9023561" cy="2113392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2484255"/>
            <a:ext cx="8467558" cy="3539514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1800"/>
            </a:lvl1pPr>
            <a:lvl2pPr marL="685800" indent="-4572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1028700" indent="-342900">
              <a:buFont typeface="+mj-lt"/>
              <a:buAutoNum type="arabicPeriod"/>
              <a:defRPr sz="1400"/>
            </a:lvl4pPr>
            <a:lvl5pPr marL="12573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7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011" y="73742"/>
            <a:ext cx="6863496" cy="2220726"/>
          </a:xfrm>
        </p:spPr>
        <p:txBody>
          <a:bodyPr anchor="t">
            <a:normAutofit/>
          </a:bodyPr>
          <a:lstStyle>
            <a:lvl1pPr>
              <a:defRPr sz="720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" y="0"/>
            <a:ext cx="4565591" cy="6858000"/>
          </a:xfrm>
          <a:custGeom>
            <a:avLst/>
            <a:gdLst/>
            <a:ahLst/>
            <a:cxnLst/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 anchor="t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88000" y="2726267"/>
            <a:ext cx="5916507" cy="3436789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571500" indent="-342900">
              <a:buFont typeface="+mj-lt"/>
              <a:buAutoNum type="arabicPeriod"/>
              <a:defRPr sz="1800"/>
            </a:lvl2pPr>
            <a:lvl3pPr marL="800100" indent="-342900">
              <a:buFont typeface="+mj-lt"/>
              <a:buAutoNum type="arabicPeriod"/>
              <a:defRPr sz="1600"/>
            </a:lvl3pPr>
            <a:lvl4pPr marL="1028700" indent="-342900"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88000" y="6343955"/>
            <a:ext cx="298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35886" y="6343955"/>
            <a:ext cx="1553108" cy="365125"/>
          </a:xfrm>
        </p:spPr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26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1388700"/>
            <a:ext cx="3923455" cy="408358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1" y="1389134"/>
            <a:ext cx="6045390" cy="4083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1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707549"/>
            <a:ext cx="3349754" cy="272145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5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0" y="708184"/>
            <a:ext cx="6928103" cy="55148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5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14649"/>
            <a:ext cx="10963655" cy="9723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09862"/>
            <a:ext cx="10963656" cy="4513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2647" y="6343955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929" y="6343955"/>
            <a:ext cx="2202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10AE426-CBD1-49BA-A1DA-945CCEE2ED80}" type="datetimeFigureOut">
              <a:rPr lang="en-US" dirty="0"/>
              <a:t>8/20/2026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7096" y="634395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0B3A8078-5A32-4B09-ABA5-7ABEFD22E08A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60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  <p:sldLayoutId id="2147483801" r:id="rId18"/>
    <p:sldLayoutId id="2147483802" r:id="rId19"/>
    <p:sldLayoutId id="2147483803" r:id="rId20"/>
    <p:sldLayoutId id="2147483804" r:id="rId21"/>
    <p:sldLayoutId id="2147483805" r:id="rId22"/>
    <p:sldLayoutId id="2147483806" r:id="rId23"/>
    <p:sldLayoutId id="2147483807" r:id="rId24"/>
    <p:sldLayoutId id="2147483808" r:id="rId25"/>
    <p:sldLayoutId id="2147483809" r:id="rId26"/>
    <p:sldLayoutId id="2147483810" r:id="rId27"/>
    <p:sldLayoutId id="2147483811" r:id="rId28"/>
    <p:sldLayoutId id="2147483812" r:id="rId2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b="1" kern="1200" spc="-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  <p15:guide id="9" pos="7296">
          <p15:clr>
            <a:srgbClr val="F26B43"/>
          </p15:clr>
        </p15:guide>
        <p15:guide id="10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eda.net/id/c12490ba9aeb1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85267" y="1430604"/>
            <a:ext cx="4134357" cy="2398446"/>
          </a:xfrm>
          <a:ln w="57150">
            <a:solidFill>
              <a:schemeClr val="tx2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fi-FI" sz="4000"/>
              <a:t>Oman luokan turvallisemman tilan periaatteet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12648" y="4492488"/>
            <a:ext cx="3349751" cy="141135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10000"/>
              </a:lnSpc>
            </a:pPr>
            <a:endParaRPr lang="fi-FI"/>
          </a:p>
          <a:p>
            <a:pPr>
              <a:lnSpc>
                <a:spcPct val="110000"/>
              </a:lnSpc>
            </a:pPr>
            <a:endParaRPr lang="fi-FI"/>
          </a:p>
          <a:p>
            <a:pPr>
              <a:lnSpc>
                <a:spcPct val="110000"/>
              </a:lnSpc>
            </a:pPr>
            <a:r>
              <a:rPr lang="fi-FI" sz="1050"/>
              <a:t>Otu –oikeus turvallisuuteen, Eija Arvola, 2026-2027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770EE-89DF-62C1-73CD-CFA550B6D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940" y="0"/>
            <a:ext cx="6858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9F008-271C-F1D7-D336-CD089114A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err="1"/>
              <a:t>Luokan</a:t>
            </a:r>
            <a:r>
              <a:rPr lang="en-US" sz="4000" dirty="0"/>
              <a:t> </a:t>
            </a:r>
            <a:r>
              <a:rPr lang="en-US" sz="4000" dirty="0" err="1"/>
              <a:t>omat</a:t>
            </a:r>
            <a:r>
              <a:rPr lang="en-US" sz="4000" dirty="0"/>
              <a:t> </a:t>
            </a:r>
            <a:r>
              <a:rPr lang="en-US" sz="4000" dirty="0" err="1"/>
              <a:t>turvallisemman</a:t>
            </a:r>
            <a:r>
              <a:rPr lang="en-US" sz="4000" dirty="0"/>
              <a:t> </a:t>
            </a:r>
            <a:r>
              <a:rPr lang="en-US" sz="4000" dirty="0" err="1"/>
              <a:t>tilan</a:t>
            </a:r>
            <a:r>
              <a:rPr lang="en-US" sz="4000" dirty="0"/>
              <a:t> </a:t>
            </a:r>
            <a:r>
              <a:rPr lang="en-US" sz="4000" dirty="0" err="1"/>
              <a:t>periaatteet</a:t>
            </a:r>
            <a:endParaRPr lang="en-US" sz="400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0E752-3776-8169-767A-056F3CD0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840381"/>
            <a:ext cx="8531176" cy="438323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300" dirty="0" err="1"/>
              <a:t>Opetustuokio</a:t>
            </a:r>
            <a:r>
              <a:rPr lang="en-US" sz="2300" dirty="0"/>
              <a:t>: </a:t>
            </a:r>
            <a:r>
              <a:rPr lang="en-US" sz="2300" dirty="0" err="1"/>
              <a:t>mikä</a:t>
            </a:r>
            <a:r>
              <a:rPr lang="en-US" sz="2300" dirty="0"/>
              <a:t> on </a:t>
            </a:r>
            <a:r>
              <a:rPr lang="en-US" sz="2300" dirty="0" err="1"/>
              <a:t>turvallinen</a:t>
            </a:r>
            <a:r>
              <a:rPr lang="en-US" sz="2300" dirty="0"/>
              <a:t> </a:t>
            </a:r>
            <a:r>
              <a:rPr lang="en-US" sz="2300" dirty="0" err="1"/>
              <a:t>tila</a:t>
            </a:r>
            <a:endParaRPr lang="en-US" sz="2300" dirty="0"/>
          </a:p>
          <a:p>
            <a:pPr>
              <a:lnSpc>
                <a:spcPct val="150000"/>
              </a:lnSpc>
            </a:pPr>
            <a:r>
              <a:rPr lang="en-US" sz="2300" dirty="0" err="1"/>
              <a:t>Opettaja</a:t>
            </a:r>
            <a:r>
              <a:rPr lang="en-US" sz="2300" dirty="0"/>
              <a:t> </a:t>
            </a:r>
            <a:r>
              <a:rPr lang="en-US" sz="2300" dirty="0" err="1"/>
              <a:t>antaa</a:t>
            </a:r>
            <a:r>
              <a:rPr lang="en-US" sz="2300" dirty="0"/>
              <a:t> </a:t>
            </a:r>
            <a:r>
              <a:rPr lang="en-US" sz="2300" dirty="0" err="1"/>
              <a:t>ohjeet</a:t>
            </a:r>
            <a:r>
              <a:rPr lang="en-US" sz="2300" dirty="0"/>
              <a:t> </a:t>
            </a:r>
            <a:r>
              <a:rPr lang="en-US" sz="2300" dirty="0" err="1"/>
              <a:t>ryhmätehtävään</a:t>
            </a:r>
            <a:r>
              <a:rPr lang="en-US" sz="23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 err="1"/>
              <a:t>Opettaja</a:t>
            </a:r>
            <a:r>
              <a:rPr lang="en-US" sz="2300" dirty="0"/>
              <a:t> </a:t>
            </a:r>
            <a:r>
              <a:rPr lang="en-US" sz="2300" dirty="0" err="1"/>
              <a:t>jakaa</a:t>
            </a:r>
            <a:r>
              <a:rPr lang="en-US" sz="2300" dirty="0"/>
              <a:t> </a:t>
            </a:r>
            <a:r>
              <a:rPr lang="en-US" sz="2300" dirty="0" err="1"/>
              <a:t>ryhmät</a:t>
            </a:r>
            <a:r>
              <a:rPr lang="en-US" sz="23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 err="1"/>
              <a:t>Korttitehtävä</a:t>
            </a:r>
            <a:endParaRPr lang="en-US" sz="2300" dirty="0"/>
          </a:p>
          <a:p>
            <a:pPr>
              <a:lnSpc>
                <a:spcPct val="150000"/>
              </a:lnSpc>
            </a:pPr>
            <a:r>
              <a:rPr lang="en-US" sz="2300" dirty="0" err="1"/>
              <a:t>Opetustuokio</a:t>
            </a:r>
            <a:r>
              <a:rPr lang="en-US" sz="2300" dirty="0"/>
              <a:t>: </a:t>
            </a:r>
            <a:r>
              <a:rPr lang="en-US" sz="2300" dirty="0" err="1"/>
              <a:t>esimerkkejä</a:t>
            </a:r>
            <a:r>
              <a:rPr lang="en-US" sz="2300" dirty="0"/>
              <a:t> </a:t>
            </a:r>
            <a:r>
              <a:rPr lang="en-US" sz="2300" dirty="0" err="1"/>
              <a:t>turvallisemman</a:t>
            </a:r>
            <a:r>
              <a:rPr lang="en-US" sz="2300" dirty="0"/>
              <a:t> </a:t>
            </a:r>
            <a:r>
              <a:rPr lang="en-US" sz="2300" dirty="0" err="1"/>
              <a:t>tilan</a:t>
            </a:r>
            <a:r>
              <a:rPr lang="en-US" sz="2300" dirty="0"/>
              <a:t> </a:t>
            </a:r>
            <a:r>
              <a:rPr lang="en-US" sz="2300" dirty="0" err="1"/>
              <a:t>periaatteista</a:t>
            </a:r>
            <a:endParaRPr lang="en-US" sz="2300" dirty="0"/>
          </a:p>
          <a:p>
            <a:pPr>
              <a:lnSpc>
                <a:spcPct val="150000"/>
              </a:lnSpc>
            </a:pPr>
            <a:r>
              <a:rPr lang="en-US" sz="2300" dirty="0" err="1"/>
              <a:t>Ryhmätehtävä</a:t>
            </a:r>
            <a:r>
              <a:rPr lang="en-US" sz="2300" dirty="0"/>
              <a:t>: </a:t>
            </a:r>
            <a:r>
              <a:rPr lang="en-US" sz="2300" dirty="0" err="1"/>
              <a:t>ehdotuksia</a:t>
            </a:r>
            <a:r>
              <a:rPr lang="en-US" sz="2300" dirty="0"/>
              <a:t> </a:t>
            </a:r>
            <a:r>
              <a:rPr lang="en-US" sz="2300" dirty="0" err="1"/>
              <a:t>oman</a:t>
            </a:r>
            <a:r>
              <a:rPr lang="en-US" sz="2300" dirty="0"/>
              <a:t> </a:t>
            </a:r>
            <a:r>
              <a:rPr lang="en-US" sz="2300" dirty="0" err="1"/>
              <a:t>luokan</a:t>
            </a:r>
            <a:r>
              <a:rPr lang="en-US" sz="2300" dirty="0"/>
              <a:t> </a:t>
            </a:r>
            <a:r>
              <a:rPr lang="en-US" sz="2300" dirty="0" err="1"/>
              <a:t>turvallisen</a:t>
            </a:r>
            <a:r>
              <a:rPr lang="en-US" sz="2300" dirty="0"/>
              <a:t> </a:t>
            </a:r>
            <a:r>
              <a:rPr lang="en-US" sz="2300" dirty="0" err="1"/>
              <a:t>tilan</a:t>
            </a:r>
            <a:r>
              <a:rPr lang="en-US" sz="2300" dirty="0"/>
              <a:t> </a:t>
            </a:r>
            <a:r>
              <a:rPr lang="en-US" sz="2300" dirty="0" err="1"/>
              <a:t>periaatteiksi</a:t>
            </a:r>
            <a:endParaRPr lang="en-US" sz="2300" dirty="0"/>
          </a:p>
          <a:p>
            <a:pPr>
              <a:lnSpc>
                <a:spcPct val="150000"/>
              </a:lnSpc>
            </a:pPr>
            <a:r>
              <a:rPr lang="en-US" sz="2300" dirty="0" err="1"/>
              <a:t>Yhteinen</a:t>
            </a:r>
            <a:r>
              <a:rPr lang="en-US" sz="2300" dirty="0"/>
              <a:t> </a:t>
            </a:r>
            <a:r>
              <a:rPr lang="en-US" sz="2300" dirty="0" err="1"/>
              <a:t>keskustelu</a:t>
            </a:r>
            <a:r>
              <a:rPr lang="en-US" sz="2300" dirty="0"/>
              <a:t>: </a:t>
            </a:r>
            <a:r>
              <a:rPr lang="en-US" sz="2300" dirty="0" err="1"/>
              <a:t>tehdään</a:t>
            </a:r>
            <a:r>
              <a:rPr lang="en-US" sz="2300" dirty="0"/>
              <a:t> </a:t>
            </a:r>
            <a:r>
              <a:rPr lang="en-US" sz="2300" dirty="0" err="1"/>
              <a:t>luokan</a:t>
            </a:r>
            <a:r>
              <a:rPr lang="en-US" sz="2300" dirty="0"/>
              <a:t> </a:t>
            </a:r>
            <a:r>
              <a:rPr lang="en-US" sz="2300" dirty="0" err="1"/>
              <a:t>turvallisemman</a:t>
            </a:r>
            <a:r>
              <a:rPr lang="en-US" sz="2300" dirty="0"/>
              <a:t> </a:t>
            </a:r>
            <a:r>
              <a:rPr lang="en-US" sz="2300" dirty="0" err="1"/>
              <a:t>tilan</a:t>
            </a:r>
            <a:r>
              <a:rPr lang="en-US" sz="2300" dirty="0"/>
              <a:t> </a:t>
            </a:r>
            <a:r>
              <a:rPr lang="en-US" sz="2300" dirty="0" err="1"/>
              <a:t>periaatteet</a:t>
            </a:r>
            <a:r>
              <a:rPr lang="en-US" sz="2300" dirty="0"/>
              <a:t>/</a:t>
            </a:r>
            <a:r>
              <a:rPr lang="en-US" sz="2300" dirty="0" err="1"/>
              <a:t>säännöt</a:t>
            </a:r>
            <a:r>
              <a:rPr lang="en-US" sz="2300" dirty="0"/>
              <a:t>.</a:t>
            </a:r>
          </a:p>
          <a:p>
            <a:pPr marL="0" indent="0">
              <a:buNone/>
            </a:pPr>
            <a:endParaRPr lang="en-US" sz="1900" dirty="0"/>
          </a:p>
          <a:p>
            <a:r>
              <a:rPr lang="en-US" sz="1800" dirty="0" err="1"/>
              <a:t>Opettajalle</a:t>
            </a:r>
            <a:r>
              <a:rPr lang="en-US" sz="1800" dirty="0"/>
              <a:t>: </a:t>
            </a:r>
            <a:r>
              <a:rPr lang="en-US" sz="1800" dirty="0" err="1">
                <a:hlinkClick r:id="rId2"/>
              </a:rPr>
              <a:t>linkki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 err="1">
                <a:hlinkClick r:id="rId2"/>
              </a:rPr>
              <a:t>oppitunnin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 err="1">
                <a:hlinkClick r:id="rId2"/>
              </a:rPr>
              <a:t>materiaaliin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7FFC5-7481-6362-E806-D0835EF56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489" y="1840256"/>
            <a:ext cx="693266" cy="678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4665B-3671-1C9F-1A1A-32E51E3E5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147089" y="2517432"/>
            <a:ext cx="970521" cy="942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6290B5-63A5-E7E2-1C4E-3A074EF82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9146" y="5045933"/>
            <a:ext cx="918005" cy="9458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3F517-952C-09AC-CEE2-644F2A5E36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0212" y="5139509"/>
            <a:ext cx="749386" cy="76998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1E5F5DD7-AFBF-A242-A4E5-278680F547AB}"/>
              </a:ext>
            </a:extLst>
          </p:cNvPr>
          <p:cNvSpPr/>
          <p:nvPr/>
        </p:nvSpPr>
        <p:spPr>
          <a:xfrm>
            <a:off x="10121799" y="5451588"/>
            <a:ext cx="425114" cy="1358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676B18-68F5-5D3A-4EF6-297191674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489" y="3426039"/>
            <a:ext cx="693266" cy="678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4ABEBFC-FA9D-53E9-846D-D145B5178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147089" y="4113513"/>
            <a:ext cx="970521" cy="94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0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30745-BD45-3DE8-3EC7-BD6358F0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212" y="644663"/>
            <a:ext cx="11049092" cy="10788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bg1"/>
                </a:solidFill>
              </a:rPr>
              <a:t>Turvallinen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FF94E-76FF-D57E-1ECD-1FDDC02A5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2612423"/>
            <a:ext cx="8808987" cy="34883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Turvallinen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tarkoittaa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yhteisöä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tapahtumaa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tai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jossa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kaikilla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on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vapaus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olla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oma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itsensä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ilmaista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itseään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vapaasti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ja olla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osallinen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kaikessa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toiminnassa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itselleen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sopivalla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tavalla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.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Turvallisessa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tilassa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yksilöllä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on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mahdollisuus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tuntea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olonsa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mukavaksi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,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turvalliseksi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ja </a:t>
            </a:r>
            <a:r>
              <a:rPr lang="en-US" sz="24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kunnioitetuksi</a:t>
            </a:r>
            <a:r>
              <a:rPr lang="en-US" sz="24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(Lähde: </a:t>
            </a:r>
            <a:r>
              <a:rPr lang="en-US" sz="18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Potentiaali-hanke</a:t>
            </a:r>
            <a:r>
              <a:rPr lang="en-US" sz="18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: </a:t>
            </a:r>
            <a:r>
              <a:rPr lang="en-US" sz="18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Turvallinen</a:t>
            </a:r>
            <a:r>
              <a:rPr lang="en-US" sz="18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tila</a:t>
            </a:r>
            <a:r>
              <a:rPr lang="en-US" sz="1800" dirty="0">
                <a:solidFill>
                  <a:srgbClr val="FFFFFF"/>
                </a:solidFill>
                <a:latin typeface="Neue Haas Grotesk Text Pro"/>
                <a:ea typeface="Open Sans"/>
                <a:cs typeface="Open Sans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4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E63C-6F89-A7FE-FAF1-0822BD87E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Korttitehtävä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DAD29-0774-40AF-3097-77C7394B7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AutoNum type="arabicPeriod"/>
            </a:pPr>
            <a:r>
              <a:rPr lang="en-US" sz="2800" err="1"/>
              <a:t>Opettaja</a:t>
            </a:r>
            <a:r>
              <a:rPr lang="en-US" sz="2800"/>
              <a:t> </a:t>
            </a:r>
            <a:r>
              <a:rPr lang="en-US" sz="2800" err="1"/>
              <a:t>jakaa</a:t>
            </a:r>
            <a:r>
              <a:rPr lang="en-US" sz="2800"/>
              <a:t> </a:t>
            </a:r>
            <a:r>
              <a:rPr lang="en-US" sz="2800" err="1"/>
              <a:t>ryhmät</a:t>
            </a:r>
            <a:r>
              <a:rPr lang="en-US" sz="2800"/>
              <a:t> ja </a:t>
            </a:r>
            <a:r>
              <a:rPr lang="en-US" sz="2800" err="1"/>
              <a:t>kertoo</a:t>
            </a:r>
            <a:r>
              <a:rPr lang="en-US" sz="2800"/>
              <a:t>, </a:t>
            </a:r>
            <a:r>
              <a:rPr lang="en-US" sz="2800" err="1"/>
              <a:t>missä</a:t>
            </a:r>
            <a:r>
              <a:rPr lang="en-US" sz="2800"/>
              <a:t> </a:t>
            </a:r>
            <a:r>
              <a:rPr lang="en-US" sz="2800" err="1"/>
              <a:t>ryhmä</a:t>
            </a:r>
            <a:r>
              <a:rPr lang="en-US" sz="2800"/>
              <a:t> </a:t>
            </a:r>
            <a:r>
              <a:rPr lang="en-US" sz="2800" err="1"/>
              <a:t>työskentelee</a:t>
            </a:r>
            <a:r>
              <a:rPr lang="en-US" sz="2800"/>
              <a:t>.</a:t>
            </a:r>
          </a:p>
          <a:p>
            <a:pPr marL="342900" indent="-342900">
              <a:buAutoNum type="arabicPeriod"/>
            </a:pPr>
            <a:r>
              <a:rPr lang="en-US" sz="2800" err="1"/>
              <a:t>Opettaja</a:t>
            </a:r>
            <a:r>
              <a:rPr lang="en-US" sz="2800"/>
              <a:t> </a:t>
            </a:r>
            <a:r>
              <a:rPr lang="en-US" sz="2800" err="1"/>
              <a:t>antaa</a:t>
            </a:r>
            <a:r>
              <a:rPr lang="en-US" sz="2800"/>
              <a:t> </a:t>
            </a:r>
            <a:r>
              <a:rPr lang="en-US" sz="2800" err="1"/>
              <a:t>ryhmälle</a:t>
            </a:r>
            <a:r>
              <a:rPr lang="en-US" sz="2800"/>
              <a:t> </a:t>
            </a:r>
            <a:r>
              <a:rPr lang="en-US" sz="2800" err="1"/>
              <a:t>kuoren</a:t>
            </a:r>
            <a:r>
              <a:rPr lang="en-US" sz="2800"/>
              <a:t>, </a:t>
            </a:r>
            <a:r>
              <a:rPr lang="en-US" sz="2800" err="1"/>
              <a:t>jonka</a:t>
            </a:r>
            <a:r>
              <a:rPr lang="en-US" sz="2800"/>
              <a:t> </a:t>
            </a:r>
            <a:r>
              <a:rPr lang="en-US" sz="2800" err="1"/>
              <a:t>sisällä</a:t>
            </a:r>
            <a:r>
              <a:rPr lang="en-US" sz="2800"/>
              <a:t> on </a:t>
            </a:r>
            <a:r>
              <a:rPr lang="en-US" sz="2800" err="1"/>
              <a:t>kortteja</a:t>
            </a:r>
            <a:r>
              <a:rPr lang="en-US" sz="2800"/>
              <a:t>.</a:t>
            </a:r>
          </a:p>
          <a:p>
            <a:pPr marL="342900" indent="-342900">
              <a:buAutoNum type="arabicPeriod"/>
            </a:pPr>
            <a:r>
              <a:rPr lang="en-US" sz="2800" err="1"/>
              <a:t>Kortit</a:t>
            </a:r>
            <a:r>
              <a:rPr lang="en-US" sz="2800"/>
              <a:t> </a:t>
            </a:r>
            <a:r>
              <a:rPr lang="en-US" sz="2800" err="1"/>
              <a:t>asetetaan</a:t>
            </a:r>
            <a:r>
              <a:rPr lang="en-US" sz="2800"/>
              <a:t> </a:t>
            </a:r>
            <a:r>
              <a:rPr lang="en-US" sz="2800" err="1"/>
              <a:t>niin</a:t>
            </a:r>
            <a:r>
              <a:rPr lang="en-US" sz="2800"/>
              <a:t>, </a:t>
            </a:r>
            <a:r>
              <a:rPr lang="en-US" sz="2800" err="1"/>
              <a:t>että</a:t>
            </a:r>
            <a:r>
              <a:rPr lang="en-US" sz="2800"/>
              <a:t> </a:t>
            </a:r>
            <a:r>
              <a:rPr lang="en-US" sz="2800" err="1"/>
              <a:t>kaikki</a:t>
            </a:r>
            <a:r>
              <a:rPr lang="en-US" sz="2800"/>
              <a:t> </a:t>
            </a:r>
            <a:r>
              <a:rPr lang="en-US" sz="2800" err="1"/>
              <a:t>pääsee</a:t>
            </a:r>
            <a:r>
              <a:rPr lang="en-US" sz="2800"/>
              <a:t> </a:t>
            </a:r>
            <a:r>
              <a:rPr lang="en-US" sz="2800" err="1"/>
              <a:t>katsomaan</a:t>
            </a:r>
            <a:r>
              <a:rPr lang="en-US" sz="2800"/>
              <a:t> </a:t>
            </a:r>
            <a:r>
              <a:rPr lang="en-US" sz="2800" err="1"/>
              <a:t>kortteja</a:t>
            </a:r>
            <a:r>
              <a:rPr lang="en-US" sz="2800"/>
              <a:t>. </a:t>
            </a:r>
          </a:p>
          <a:p>
            <a:pPr marL="342900" indent="-342900">
              <a:buAutoNum type="arabicPeriod"/>
            </a:pPr>
            <a:r>
              <a:rPr lang="en-US" sz="2800"/>
              <a:t>Jokainen </a:t>
            </a:r>
            <a:r>
              <a:rPr lang="en-US" sz="2800" err="1"/>
              <a:t>ryhmän</a:t>
            </a:r>
            <a:r>
              <a:rPr lang="en-US" sz="2800"/>
              <a:t> </a:t>
            </a:r>
            <a:r>
              <a:rPr lang="en-US" sz="2800" err="1"/>
              <a:t>jäsen</a:t>
            </a:r>
            <a:r>
              <a:rPr lang="en-US" sz="2800"/>
              <a:t> </a:t>
            </a:r>
            <a:r>
              <a:rPr lang="en-US" sz="2800" err="1"/>
              <a:t>valitsee</a:t>
            </a:r>
            <a:r>
              <a:rPr lang="en-US" sz="2800"/>
              <a:t> </a:t>
            </a:r>
            <a:r>
              <a:rPr lang="en-US" sz="2800" err="1"/>
              <a:t>korttipakasta</a:t>
            </a:r>
            <a:r>
              <a:rPr lang="en-US" sz="2800"/>
              <a:t> </a:t>
            </a:r>
            <a:r>
              <a:rPr lang="en-US" sz="2800" err="1"/>
              <a:t>itselleen</a:t>
            </a:r>
            <a:r>
              <a:rPr lang="en-US" sz="2800"/>
              <a:t> </a:t>
            </a:r>
            <a:r>
              <a:rPr lang="en-US" sz="2800" err="1"/>
              <a:t>tärkeitä</a:t>
            </a:r>
            <a:r>
              <a:rPr lang="en-US" sz="2800"/>
              <a:t> </a:t>
            </a:r>
            <a:r>
              <a:rPr lang="en-US" sz="2800" err="1"/>
              <a:t>kortteja</a:t>
            </a:r>
            <a:r>
              <a:rPr lang="en-US" sz="2800"/>
              <a:t> (1-3 </a:t>
            </a:r>
            <a:r>
              <a:rPr lang="en-US" sz="2800" err="1"/>
              <a:t>kpl</a:t>
            </a:r>
            <a:r>
              <a:rPr lang="en-US" sz="2800"/>
              <a:t>)</a:t>
            </a:r>
          </a:p>
          <a:p>
            <a:pPr marL="342900" indent="-342900">
              <a:buAutoNum type="arabicPeriod"/>
            </a:pPr>
            <a:r>
              <a:rPr lang="en-US" sz="2800"/>
              <a:t>Jos </a:t>
            </a:r>
            <a:r>
              <a:rPr lang="en-US" sz="2800" err="1"/>
              <a:t>useampi</a:t>
            </a:r>
            <a:r>
              <a:rPr lang="en-US" sz="2800"/>
              <a:t> </a:t>
            </a:r>
            <a:r>
              <a:rPr lang="en-US" sz="2800" err="1"/>
              <a:t>haluaa</a:t>
            </a:r>
            <a:r>
              <a:rPr lang="en-US" sz="2800"/>
              <a:t> </a:t>
            </a:r>
            <a:r>
              <a:rPr lang="en-US" sz="2800" err="1"/>
              <a:t>valita</a:t>
            </a:r>
            <a:r>
              <a:rPr lang="en-US" sz="2800"/>
              <a:t> saman </a:t>
            </a:r>
            <a:r>
              <a:rPr lang="en-US" sz="2800" err="1"/>
              <a:t>kortin</a:t>
            </a:r>
            <a:r>
              <a:rPr lang="en-US" sz="2800"/>
              <a:t>, </a:t>
            </a:r>
            <a:r>
              <a:rPr lang="en-US" sz="2800" err="1"/>
              <a:t>otetaan</a:t>
            </a:r>
            <a:r>
              <a:rPr lang="en-US" sz="2800"/>
              <a:t> se </a:t>
            </a:r>
            <a:r>
              <a:rPr lang="en-US" sz="2800" err="1"/>
              <a:t>yhteiseksi</a:t>
            </a:r>
            <a:r>
              <a:rPr lang="en-US" sz="2800"/>
              <a:t>.</a:t>
            </a:r>
          </a:p>
          <a:p>
            <a:pPr marL="342900" indent="-342900">
              <a:buAutoNum type="arabicPeriod"/>
            </a:pPr>
            <a:r>
              <a:rPr lang="en-US" sz="2800" err="1"/>
              <a:t>Tehdään</a:t>
            </a:r>
            <a:r>
              <a:rPr lang="en-US" sz="2800"/>
              <a:t> </a:t>
            </a:r>
            <a:r>
              <a:rPr lang="en-US" sz="2800" err="1"/>
              <a:t>seuraavalla</a:t>
            </a:r>
            <a:r>
              <a:rPr lang="en-US" sz="2800"/>
              <a:t> </a:t>
            </a:r>
            <a:r>
              <a:rPr lang="en-US" sz="2800" err="1"/>
              <a:t>dialla</a:t>
            </a:r>
            <a:r>
              <a:rPr lang="en-US" sz="2800"/>
              <a:t> </a:t>
            </a:r>
            <a:r>
              <a:rPr lang="en-US" sz="2800" err="1"/>
              <a:t>oleva</a:t>
            </a:r>
            <a:r>
              <a:rPr lang="en-US" sz="2800"/>
              <a:t> </a:t>
            </a:r>
            <a:r>
              <a:rPr lang="en-US" sz="2800" err="1"/>
              <a:t>tehtävä</a:t>
            </a:r>
            <a:r>
              <a:rPr lang="en-US" sz="280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34944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B457D-F00D-E5EC-C457-B024DF1C8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Korttitehtävän</a:t>
            </a:r>
            <a:r>
              <a:rPr lang="en-US"/>
              <a:t> </a:t>
            </a:r>
            <a:r>
              <a:rPr lang="en-US" err="1"/>
              <a:t>kysymys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57E2-A120-E5B8-78F3-616D8A4C8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Esitelkää</a:t>
            </a:r>
            <a:r>
              <a:rPr lang="en-US" sz="2400" dirty="0"/>
              <a:t> </a:t>
            </a:r>
            <a:r>
              <a:rPr lang="en-US" sz="2400" dirty="0" err="1"/>
              <a:t>valitsemanne</a:t>
            </a:r>
            <a:r>
              <a:rPr lang="en-US" sz="2400" dirty="0"/>
              <a:t> </a:t>
            </a:r>
            <a:r>
              <a:rPr lang="en-US" sz="2400" dirty="0" err="1"/>
              <a:t>kortit</a:t>
            </a:r>
            <a:r>
              <a:rPr lang="en-US" sz="2400" dirty="0"/>
              <a:t> ja </a:t>
            </a:r>
            <a:r>
              <a:rPr lang="en-US" sz="2400" dirty="0" err="1"/>
              <a:t>keskustelkaa</a:t>
            </a:r>
            <a:r>
              <a:rPr lang="en-US" sz="2400" dirty="0"/>
              <a:t> </a:t>
            </a:r>
            <a:r>
              <a:rPr lang="en-US" sz="2400" dirty="0" err="1"/>
              <a:t>yhdessä</a:t>
            </a:r>
            <a:r>
              <a:rPr lang="en-US" sz="2400" dirty="0"/>
              <a:t>: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AFA72-5792-504A-22D6-EA169E5F33EB}"/>
              </a:ext>
            </a:extLst>
          </p:cNvPr>
          <p:cNvSpPr txBox="1"/>
          <p:nvPr/>
        </p:nvSpPr>
        <p:spPr>
          <a:xfrm>
            <a:off x="844771" y="2842123"/>
            <a:ext cx="10335498" cy="2246769"/>
          </a:xfrm>
          <a:prstGeom prst="rect">
            <a:avLst/>
          </a:prstGeom>
          <a:solidFill>
            <a:srgbClr val="FFC000"/>
          </a:solidFill>
          <a:ln w="57150">
            <a:solidFill>
              <a:schemeClr val="accent1">
                <a:lumMod val="5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600"/>
              </a:spcAft>
              <a:buFont typeface="Arial,Sans-Serif"/>
              <a:buChar char="•"/>
            </a:pPr>
            <a:r>
              <a:rPr lang="fi-FI" sz="2800">
                <a:latin typeface="Open Sans"/>
                <a:ea typeface="Open Sans"/>
                <a:cs typeface="Open Sans"/>
              </a:rPr>
              <a:t>Miksi nämä asiat ovat tärkeitä turvallisen ilmapiirin luomisessa?</a:t>
            </a:r>
            <a:endParaRPr lang="en-US" sz="2800">
              <a:latin typeface="Open Sans"/>
              <a:ea typeface="Open Sans"/>
              <a:cs typeface="Open Sans"/>
            </a:endParaRPr>
          </a:p>
          <a:p>
            <a:pPr marL="285750" indent="-285750">
              <a:spcAft>
                <a:spcPts val="600"/>
              </a:spcAft>
              <a:buFont typeface="Arial,Sans-Serif"/>
              <a:buChar char="•"/>
            </a:pPr>
            <a:r>
              <a:rPr lang="fi-FI" sz="2800">
                <a:latin typeface="Open Sans"/>
                <a:ea typeface="Open Sans"/>
                <a:cs typeface="Open Sans"/>
              </a:rPr>
              <a:t>Mitä voimme tehdä, että nämä asiat toteutuvat meidän luokassamme/koulussamme?</a:t>
            </a:r>
            <a:endParaRPr lang="en-US" sz="2800">
              <a:latin typeface="Open Sans"/>
              <a:ea typeface="Open Sans"/>
              <a:cs typeface="Open Sans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579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D22D-F01A-549E-A309-58AD38941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999737" cy="1049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err="1">
                <a:solidFill>
                  <a:schemeClr val="bg1"/>
                </a:solidFill>
              </a:rPr>
              <a:t>Esimerkkejä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turvallisemman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tilan</a:t>
            </a:r>
            <a:r>
              <a:rPr lang="en-US" sz="3600">
                <a:solidFill>
                  <a:schemeClr val="bg1"/>
                </a:solidFill>
              </a:rPr>
              <a:t> </a:t>
            </a:r>
            <a:r>
              <a:rPr lang="en-US" sz="3600" err="1">
                <a:solidFill>
                  <a:schemeClr val="bg1"/>
                </a:solidFill>
              </a:rPr>
              <a:t>periaatteista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676A1-91C7-7568-4976-9AF8E2B43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30038"/>
            <a:ext cx="8104137" cy="41564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50000"/>
              </a:lnSpc>
              <a:buFont typeface="Calibri" panose="020B0504020202020204" pitchFamily="34" charset="0"/>
              <a:buChar char="-"/>
            </a:pP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Kohtelen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toisia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kunnioittavasti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. 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Kaikilla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on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oikeus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tulla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kohdatuksi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ystävällisesti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ja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arvostavasti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.</a:t>
            </a:r>
            <a:endParaRPr lang="en-US" sz="2400" b="1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 marL="285750" indent="-285750">
              <a:lnSpc>
                <a:spcPct val="150000"/>
              </a:lnSpc>
              <a:buFont typeface="Calibri" panose="020B0504020202020204" pitchFamily="34" charset="0"/>
              <a:buChar char="-"/>
            </a:pP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En 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hyväksy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kiusaamista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syrjintää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häirintää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 tai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toisten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vähättelyä</a:t>
            </a:r>
            <a:r>
              <a:rPr lang="en-US" sz="2400" b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.</a:t>
            </a:r>
            <a:endParaRPr lang="en-US" sz="2400" b="1">
              <a:solidFill>
                <a:schemeClr val="bg1"/>
              </a:solidFill>
              <a:latin typeface="Aptos"/>
              <a:ea typeface="Roboto"/>
              <a:cs typeface="Roboto"/>
            </a:endParaRPr>
          </a:p>
          <a:p>
            <a:pPr marL="285750" indent="-285750">
              <a:lnSpc>
                <a:spcPct val="150000"/>
              </a:lnSpc>
              <a:buFont typeface="Calibri" panose="020B0504020202020204" pitchFamily="34" charset="0"/>
              <a:buChar char="-"/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 En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oleta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toisista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 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Jokainen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saa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määritellä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itsensä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sekä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kertoa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itsestään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sen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,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mitä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haluaa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marL="285750" indent="-285750">
              <a:buFont typeface="Calibri" panose="020B0504020202020204" pitchFamily="34" charset="0"/>
              <a:buChar char="-"/>
            </a:pP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Kunnioitan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jokaista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Kunnioitan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omia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rajojani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sekä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toisten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rajoja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marL="342900" indent="-342900">
              <a:buFont typeface="Calibri" panose="020B0504020202020204" pitchFamily="34" charset="0"/>
              <a:buChar char="-"/>
            </a:pPr>
            <a:endParaRPr lang="en-US" sz="18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B5453-EF1D-B313-DFFD-E6326B2A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75" y="1866900"/>
            <a:ext cx="1114425" cy="1076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B19FAB-8C85-ACC5-21B3-A18317D00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988" y="3090863"/>
            <a:ext cx="1114425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206DC5-9457-CE8D-EF01-9DB3CBFBF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73156" y="4505325"/>
            <a:ext cx="1246563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44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A5A9F-B855-E9B4-E810-BFEFA847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86" y="881495"/>
            <a:ext cx="8760714" cy="54050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>
              <a:lnSpc>
                <a:spcPct val="150000"/>
              </a:lnSpc>
              <a:spcBef>
                <a:spcPts val="14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Jokainen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saa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olla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oma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itsensä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riippumatta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esimerkiksi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ulkonäöstä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sukupuolesta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taustasta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kielestä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,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uskonnosta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toimintakyvystä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tai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mielipiteistä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</a:t>
            </a:r>
            <a:endParaRPr lang="en-US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4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Olen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avoin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ennakkoluuloton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ja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kannustava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kun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kohtaan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 </a:t>
            </a:r>
          </a:p>
          <a:p>
            <a:pPr marL="342900">
              <a:lnSpc>
                <a:spcPct val="150000"/>
              </a:lnSpc>
              <a:spcBef>
                <a:spcPts val="14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Kuuntelen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ja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tulen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kuulluksi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 Annan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mahdollisuuden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osallistua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keskusteluun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 Kuuntelen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enkä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puhu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toisten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päälle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 </a:t>
            </a:r>
            <a:endParaRPr lang="en-US" sz="2400">
              <a:solidFill>
                <a:schemeClr val="bg1"/>
              </a:solidFill>
              <a:latin typeface="Neue Haas Grotesk Text Pro"/>
            </a:endParaRPr>
          </a:p>
          <a:p>
            <a:pPr marL="342900">
              <a:lnSpc>
                <a:spcPct val="150000"/>
              </a:lnSpc>
              <a:spcBef>
                <a:spcPts val="1400"/>
              </a:spcBef>
              <a:spcAft>
                <a:spcPts val="100"/>
              </a:spcAft>
              <a:buFont typeface="Calibri" panose="020B0604020202020204" pitchFamily="34" charset="0"/>
              <a:buChar char="-"/>
            </a:pPr>
            <a:r>
              <a:rPr lang="en-US" sz="2400" b="1" err="1">
                <a:solidFill>
                  <a:schemeClr val="bg1"/>
                </a:solidFill>
                <a:latin typeface="Aptos"/>
              </a:rPr>
              <a:t>Tunnistan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että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kaikki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eivät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ajattele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samoin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kuin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minä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 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En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vähättele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toisten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mielipiteitä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tai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kokemuksia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1800" b="1">
              <a:solidFill>
                <a:schemeClr val="bg1"/>
              </a:solidFill>
              <a:latin typeface="Aptos"/>
            </a:endParaRPr>
          </a:p>
          <a:p>
            <a:endParaRPr lang="en-US" sz="1800" b="1">
              <a:solidFill>
                <a:schemeClr val="bg1"/>
              </a:solidFill>
              <a:latin typeface="Aptos"/>
              <a:ea typeface="+mn-lt"/>
              <a:cs typeface="+mn-lt"/>
            </a:endParaRPr>
          </a:p>
          <a:p>
            <a:pPr marL="0" indent="0">
              <a:buNone/>
            </a:pPr>
            <a:endParaRPr lang="en-US" sz="1800">
              <a:solidFill>
                <a:schemeClr val="bg1"/>
              </a:solidFill>
              <a:latin typeface="Aptos"/>
              <a:ea typeface="Roboto"/>
              <a:cs typeface="Roboto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07F9CD-A911-913B-B054-F492309B7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20200" y="495300"/>
            <a:ext cx="1704975" cy="17049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5687AD-58A9-57D7-253B-682C14914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200" y="3581400"/>
            <a:ext cx="10953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818F3-EA3D-61FD-B507-305F42662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200" y="2257425"/>
            <a:ext cx="1257300" cy="11715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9A7E70-A8F5-CF5C-72F1-4EC8026B66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852" t="-833" r="76296" b="83472"/>
          <a:stretch>
            <a:fillRect/>
          </a:stretch>
        </p:blipFill>
        <p:spPr>
          <a:xfrm>
            <a:off x="9525000" y="4933950"/>
            <a:ext cx="1314458" cy="119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494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63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A4414D-8159-7B24-A2B6-336AE546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58A6D-0DDE-3504-E07A-72A936838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11" y="833870"/>
            <a:ext cx="7541514" cy="545263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Bef>
                <a:spcPts val="1500"/>
              </a:spcBef>
            </a:pPr>
            <a:r>
              <a:rPr lang="en-US" sz="2400" b="1" err="1">
                <a:solidFill>
                  <a:schemeClr val="bg1"/>
                </a:solidFill>
                <a:latin typeface="Aptos"/>
              </a:rPr>
              <a:t>Kunnioitan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toisten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yksityisyyttä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En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levitä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muiden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henkilökohtaisia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asioita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tai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kokemuksia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 </a:t>
            </a:r>
            <a:endParaRPr lang="en-US" sz="2400">
              <a:solidFill>
                <a:schemeClr val="bg1"/>
              </a:solidFill>
              <a:latin typeface="Neue Haas Grotesk Text Pro"/>
            </a:endParaRPr>
          </a:p>
          <a:p>
            <a:pPr>
              <a:lnSpc>
                <a:spcPct val="150000"/>
              </a:lnSpc>
              <a:spcBef>
                <a:spcPts val="1500"/>
              </a:spcBef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Jokainen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saa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tehdä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virheitä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 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Tärkeintä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on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kuunnella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,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oppia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ja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tarvittaessa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pyytää</a:t>
            </a:r>
            <a:r>
              <a:rPr lang="en-US" sz="2400">
                <a:solidFill>
                  <a:schemeClr val="bg1"/>
                </a:solidFill>
                <a:latin typeface="Aptos"/>
                <a:ea typeface="+mn-lt"/>
                <a:cs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+mn-lt"/>
                <a:cs typeface="+mn-lt"/>
              </a:rPr>
              <a:t>anteeksi</a:t>
            </a:r>
            <a:endParaRPr lang="en-US" sz="2400" err="1">
              <a:solidFill>
                <a:schemeClr val="bg1"/>
              </a:solidFill>
              <a:latin typeface="Aptos"/>
            </a:endParaRPr>
          </a:p>
          <a:p>
            <a:pPr>
              <a:lnSpc>
                <a:spcPct val="150000"/>
              </a:lnSpc>
              <a:spcBef>
                <a:spcPts val="1500"/>
              </a:spcBef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 Jos on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kysyttävää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kysyn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En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oleta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tietäväni</a:t>
            </a:r>
            <a:r>
              <a:rPr lang="en-US" sz="2400">
                <a:solidFill>
                  <a:schemeClr val="bg1"/>
                </a:solidFill>
                <a:latin typeface="Aptos"/>
              </a:rPr>
              <a:t>. </a:t>
            </a:r>
          </a:p>
          <a:p>
            <a:pPr>
              <a:lnSpc>
                <a:spcPct val="150000"/>
              </a:lnSpc>
              <a:spcBef>
                <a:spcPts val="1500"/>
              </a:spcBef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 Jos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voin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niin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neuvon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tai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autan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toisia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. </a:t>
            </a:r>
          </a:p>
          <a:p>
            <a:pPr>
              <a:lnSpc>
                <a:spcPct val="150000"/>
              </a:lnSpc>
              <a:spcBef>
                <a:spcPts val="1500"/>
              </a:spcBef>
            </a:pPr>
            <a:r>
              <a:rPr lang="en-US" sz="2400" b="1">
                <a:solidFill>
                  <a:schemeClr val="bg1"/>
                </a:solidFill>
                <a:latin typeface="Aptos"/>
              </a:rPr>
              <a:t>  Jos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huomaan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epäasiallista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b="1" err="1">
                <a:solidFill>
                  <a:schemeClr val="bg1"/>
                </a:solidFill>
                <a:latin typeface="Aptos"/>
              </a:rPr>
              <a:t>käytöstä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,</a:t>
            </a:r>
            <a:r>
              <a:rPr lang="en-US" sz="2400">
                <a:solidFill>
                  <a:schemeClr val="bg1"/>
                </a:solidFill>
                <a:latin typeface="Aptos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puutun</a:t>
            </a:r>
            <a:r>
              <a:rPr lang="en-US" sz="2400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</a:rPr>
              <a:t>siihen</a:t>
            </a:r>
            <a:r>
              <a:rPr lang="en-US" sz="2400" b="1">
                <a:solidFill>
                  <a:schemeClr val="bg1"/>
                </a:solidFill>
                <a:latin typeface="Aptos"/>
              </a:rPr>
              <a:t> 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välittömästi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 ja/tai 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kerron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asiasta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Aptos"/>
                <a:ea typeface="Roboto"/>
                <a:cs typeface="Roboto"/>
              </a:rPr>
              <a:t>aikuiselle</a:t>
            </a:r>
            <a:r>
              <a:rPr lang="en-US" sz="2400">
                <a:solidFill>
                  <a:schemeClr val="bg1"/>
                </a:solidFill>
                <a:latin typeface="Aptos"/>
                <a:ea typeface="Roboto"/>
                <a:cs typeface="Roboto"/>
              </a:rPr>
              <a:t>.</a:t>
            </a:r>
          </a:p>
          <a:p>
            <a:pPr marL="0" indent="0">
              <a:buNone/>
            </a:pPr>
            <a:endParaRPr lang="en-US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9EBA6C-2A50-2351-217D-24DBD1ED8E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6667" b="82222"/>
          <a:stretch>
            <a:fillRect/>
          </a:stretch>
        </p:blipFill>
        <p:spPr>
          <a:xfrm>
            <a:off x="7962900" y="495300"/>
            <a:ext cx="1200154" cy="12192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9113B1-2FBD-3EE5-838F-D8B176914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2190750"/>
            <a:ext cx="1200150" cy="1219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D860B6-6344-00F2-F55E-4653D5D8C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163" y="2195513"/>
            <a:ext cx="1276350" cy="1228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309E48-7C71-9BC5-0303-19D6F5839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5788" y="3586163"/>
            <a:ext cx="952500" cy="95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C920FC-E4F8-EF57-868F-2C4255318C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2625" y="4543425"/>
            <a:ext cx="885825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9159E7-FB95-BB8E-5546-A972D5F404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7074" y="4686300"/>
            <a:ext cx="867076" cy="847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19E269-7EC7-170F-D9B3-7A9172614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4388" y="5662613"/>
            <a:ext cx="866775" cy="847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D755C3-9D4A-4311-DB1A-71659EAF0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4038" y="5519738"/>
            <a:ext cx="11334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91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AC887-001B-F451-C10C-1F8DF4C5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Oman </a:t>
            </a:r>
            <a:r>
              <a:rPr lang="en-US" dirty="0" err="1"/>
              <a:t>luokan</a:t>
            </a:r>
            <a:r>
              <a:rPr lang="en-US" dirty="0"/>
              <a:t> </a:t>
            </a:r>
            <a:r>
              <a:rPr lang="en-US" dirty="0" err="1"/>
              <a:t>turvallisen</a:t>
            </a:r>
            <a:r>
              <a:rPr lang="en-US" dirty="0"/>
              <a:t> </a:t>
            </a:r>
            <a:r>
              <a:rPr lang="en-US" dirty="0" err="1"/>
              <a:t>tilan</a:t>
            </a:r>
            <a:r>
              <a:rPr lang="en-US" dirty="0"/>
              <a:t> </a:t>
            </a:r>
            <a:r>
              <a:rPr lang="en-US" dirty="0" err="1"/>
              <a:t>periaatteet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89622-9AF9-9993-EA32-3D3E05A0E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err="1"/>
              <a:t>Tavoite</a:t>
            </a:r>
            <a:r>
              <a:rPr lang="en-US" sz="2800" dirty="0"/>
              <a:t>: </a:t>
            </a:r>
            <a:r>
              <a:rPr lang="en-US" sz="2800" dirty="0" err="1"/>
              <a:t>tehdään</a:t>
            </a:r>
            <a:r>
              <a:rPr lang="en-US" sz="2800" dirty="0"/>
              <a:t> </a:t>
            </a:r>
            <a:r>
              <a:rPr lang="en-US" sz="2800" dirty="0" err="1"/>
              <a:t>luokalle</a:t>
            </a:r>
            <a:r>
              <a:rPr lang="en-US" sz="2800" dirty="0"/>
              <a:t> </a:t>
            </a:r>
            <a:r>
              <a:rPr lang="en-US" sz="2800" dirty="0" err="1"/>
              <a:t>omat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periaatteet</a:t>
            </a:r>
            <a:r>
              <a:rPr lang="en-US" sz="2800" dirty="0"/>
              <a:t>.</a:t>
            </a:r>
            <a:endParaRPr lang="en-US" dirty="0"/>
          </a:p>
          <a:p>
            <a:pPr marL="0" indent="0">
              <a:buNone/>
            </a:pPr>
            <a:endParaRPr lang="en-US" sz="2800"/>
          </a:p>
          <a:p>
            <a:pPr marL="514350" indent="-514350">
              <a:buAutoNum type="arabicPeriod"/>
            </a:pPr>
            <a:r>
              <a:rPr lang="en-US" sz="2800" dirty="0"/>
              <a:t>Ryhmän </a:t>
            </a:r>
            <a:r>
              <a:rPr lang="en-US" sz="2800" dirty="0" err="1"/>
              <a:t>jäsenet</a:t>
            </a:r>
            <a:r>
              <a:rPr lang="en-US" sz="2800" dirty="0"/>
              <a:t> </a:t>
            </a:r>
            <a:r>
              <a:rPr lang="en-US" sz="2800" dirty="0" err="1"/>
              <a:t>antavat</a:t>
            </a:r>
            <a:r>
              <a:rPr lang="en-US" sz="2800" dirty="0"/>
              <a:t> </a:t>
            </a:r>
            <a:r>
              <a:rPr lang="en-US" sz="2800" dirty="0" err="1"/>
              <a:t>erilaisia</a:t>
            </a:r>
            <a:r>
              <a:rPr lang="en-US" sz="2800" dirty="0"/>
              <a:t> </a:t>
            </a:r>
            <a:r>
              <a:rPr lang="en-US" sz="2800" dirty="0" err="1"/>
              <a:t>ehdotuksia</a:t>
            </a:r>
            <a:r>
              <a:rPr lang="en-US" sz="2800" dirty="0"/>
              <a:t> </a:t>
            </a:r>
            <a:r>
              <a:rPr lang="en-US" sz="2800" dirty="0" err="1"/>
              <a:t>siitä</a:t>
            </a:r>
            <a:r>
              <a:rPr lang="en-US" sz="2800" dirty="0"/>
              <a:t>, </a:t>
            </a:r>
            <a:r>
              <a:rPr lang="en-US" sz="2800" dirty="0" err="1"/>
              <a:t>millaset</a:t>
            </a:r>
            <a:r>
              <a:rPr lang="en-US" sz="2800" dirty="0"/>
              <a:t> </a:t>
            </a:r>
            <a:r>
              <a:rPr lang="en-US" sz="2800" dirty="0" err="1"/>
              <a:t>pitäisi</a:t>
            </a:r>
            <a:r>
              <a:rPr lang="en-US" sz="2800" dirty="0"/>
              <a:t> olla </a:t>
            </a:r>
            <a:r>
              <a:rPr lang="en-US" sz="2800" dirty="0" err="1"/>
              <a:t>teidän</a:t>
            </a:r>
            <a:r>
              <a:rPr lang="en-US" sz="2800" dirty="0"/>
              <a:t> </a:t>
            </a:r>
            <a:r>
              <a:rPr lang="en-US" sz="2800" dirty="0" err="1"/>
              <a:t>luokanne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periaattet</a:t>
            </a:r>
            <a:r>
              <a:rPr lang="en-US" sz="2800" dirty="0"/>
              <a:t> /</a:t>
            </a:r>
            <a:r>
              <a:rPr lang="en-US" sz="2800" dirty="0" err="1"/>
              <a:t>säännöt</a:t>
            </a:r>
            <a:r>
              <a:rPr lang="en-US" sz="2800" dirty="0"/>
              <a:t>.</a:t>
            </a:r>
            <a:endParaRPr lang="en-US"/>
          </a:p>
          <a:p>
            <a:pPr marL="514350" indent="-514350">
              <a:buAutoNum type="arabicPeriod"/>
            </a:pPr>
            <a:r>
              <a:rPr lang="en-US" sz="2800" dirty="0" err="1"/>
              <a:t>Ryhmä</a:t>
            </a:r>
            <a:r>
              <a:rPr lang="en-US" sz="2800" dirty="0"/>
              <a:t> </a:t>
            </a:r>
            <a:r>
              <a:rPr lang="en-US" sz="2800" dirty="0" err="1"/>
              <a:t>valitsee</a:t>
            </a:r>
            <a:r>
              <a:rPr lang="en-US" sz="2800" dirty="0"/>
              <a:t> </a:t>
            </a:r>
            <a:r>
              <a:rPr lang="en-US" sz="2800" dirty="0" err="1"/>
              <a:t>kolme</a:t>
            </a:r>
            <a:r>
              <a:rPr lang="en-US" sz="2800" dirty="0"/>
              <a:t> (3) </a:t>
            </a:r>
            <a:r>
              <a:rPr lang="en-US" sz="2800" dirty="0" err="1"/>
              <a:t>mielestään</a:t>
            </a:r>
            <a:r>
              <a:rPr lang="en-US" sz="2800" dirty="0"/>
              <a:t> </a:t>
            </a:r>
            <a:r>
              <a:rPr lang="en-US" sz="2800" dirty="0" err="1"/>
              <a:t>tärkeintä</a:t>
            </a:r>
            <a:r>
              <a:rPr lang="en-US" sz="2800" dirty="0"/>
              <a:t> </a:t>
            </a:r>
            <a:r>
              <a:rPr lang="en-US" sz="2800" dirty="0" err="1"/>
              <a:t>periaatetta</a:t>
            </a:r>
            <a:r>
              <a:rPr lang="en-US" sz="2800" dirty="0"/>
              <a:t>/</a:t>
            </a:r>
            <a:r>
              <a:rPr lang="en-US" sz="2800" dirty="0" err="1"/>
              <a:t>sääntöä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/>
              <a:t>Yksi </a:t>
            </a:r>
            <a:r>
              <a:rPr lang="en-US" sz="2800" dirty="0" err="1"/>
              <a:t>ryhmästä</a:t>
            </a:r>
            <a:r>
              <a:rPr lang="en-US" sz="2800" dirty="0"/>
              <a:t> </a:t>
            </a:r>
            <a:r>
              <a:rPr lang="en-US" sz="2800" dirty="0" err="1"/>
              <a:t>kirjoittaa</a:t>
            </a:r>
            <a:r>
              <a:rPr lang="en-US" sz="2800" dirty="0"/>
              <a:t> </a:t>
            </a:r>
            <a:r>
              <a:rPr lang="en-US" sz="2800" dirty="0" err="1"/>
              <a:t>ehdotukset</a:t>
            </a:r>
            <a:r>
              <a:rPr lang="en-US" sz="2800" dirty="0"/>
              <a:t> </a:t>
            </a:r>
            <a:r>
              <a:rPr lang="en-US" sz="2800" dirty="0" err="1"/>
              <a:t>lapulle</a:t>
            </a:r>
            <a:r>
              <a:rPr lang="en-US" sz="2800" dirty="0"/>
              <a:t>, </a:t>
            </a:r>
            <a:r>
              <a:rPr lang="en-US" sz="2800" dirty="0" err="1"/>
              <a:t>jonka</a:t>
            </a:r>
            <a:r>
              <a:rPr lang="en-US" sz="2800" dirty="0"/>
              <a:t> </a:t>
            </a:r>
            <a:r>
              <a:rPr lang="en-US" sz="2800" dirty="0" err="1"/>
              <a:t>palauttaa</a:t>
            </a:r>
            <a:r>
              <a:rPr lang="en-US" sz="2800" dirty="0"/>
              <a:t> </a:t>
            </a:r>
            <a:r>
              <a:rPr lang="en-US" sz="2800" dirty="0" err="1"/>
              <a:t>opettajalle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Yhdessä</a:t>
            </a:r>
            <a:r>
              <a:rPr lang="en-US" sz="2800" dirty="0"/>
              <a:t> </a:t>
            </a: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kanssa</a:t>
            </a:r>
            <a:r>
              <a:rPr lang="en-US" sz="2800" dirty="0"/>
              <a:t> </a:t>
            </a:r>
            <a:r>
              <a:rPr lang="en-US" sz="2800" dirty="0" err="1"/>
              <a:t>valitaan</a:t>
            </a:r>
            <a:r>
              <a:rPr lang="en-US" sz="2800" dirty="0"/>
              <a:t> </a:t>
            </a:r>
            <a:r>
              <a:rPr lang="en-US" sz="2800" dirty="0" err="1"/>
              <a:t>ryhmien</a:t>
            </a:r>
            <a:r>
              <a:rPr lang="en-US" sz="2800" dirty="0"/>
              <a:t> </a:t>
            </a:r>
            <a:r>
              <a:rPr lang="en-US" sz="2800" dirty="0" err="1"/>
              <a:t>ehdotuksista</a:t>
            </a:r>
            <a:r>
              <a:rPr lang="en-US" sz="2800" dirty="0"/>
              <a:t> </a:t>
            </a:r>
            <a:r>
              <a:rPr lang="en-US" sz="2800" dirty="0" err="1"/>
              <a:t>tärkeimmät</a:t>
            </a:r>
            <a:r>
              <a:rPr lang="en-US" sz="2800" dirty="0"/>
              <a:t> (3-6), </a:t>
            </a:r>
            <a:r>
              <a:rPr lang="en-US" sz="2800" dirty="0" err="1"/>
              <a:t>joista</a:t>
            </a:r>
            <a:r>
              <a:rPr lang="en-US" sz="2800" dirty="0"/>
              <a:t> </a:t>
            </a:r>
            <a:r>
              <a:rPr lang="en-US" sz="2800" dirty="0" err="1"/>
              <a:t>tulee</a:t>
            </a:r>
            <a:r>
              <a:rPr lang="en-US" sz="2800" dirty="0"/>
              <a:t> </a:t>
            </a:r>
            <a:r>
              <a:rPr lang="en-US" sz="2800" dirty="0" err="1"/>
              <a:t>oman</a:t>
            </a:r>
            <a:r>
              <a:rPr lang="en-US" sz="2800" dirty="0"/>
              <a:t> </a:t>
            </a: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periaatteet</a:t>
            </a:r>
            <a:r>
              <a:rPr lang="en-US" sz="2800" dirty="0"/>
              <a:t>/</a:t>
            </a:r>
            <a:r>
              <a:rPr lang="en-US" sz="2800" dirty="0" err="1"/>
              <a:t>säännöt</a:t>
            </a:r>
            <a:r>
              <a:rPr lang="en-US" sz="2800" dirty="0"/>
              <a:t>. 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Luokan</a:t>
            </a:r>
            <a:r>
              <a:rPr lang="en-US" sz="2800" dirty="0"/>
              <a:t> </a:t>
            </a:r>
            <a:r>
              <a:rPr lang="en-US" sz="2800" dirty="0" err="1"/>
              <a:t>omat</a:t>
            </a:r>
            <a:r>
              <a:rPr lang="en-US" sz="2800" dirty="0"/>
              <a:t> </a:t>
            </a:r>
            <a:r>
              <a:rPr lang="en-US" sz="2800" dirty="0" err="1"/>
              <a:t>turvallisemman</a:t>
            </a:r>
            <a:r>
              <a:rPr lang="en-US" sz="2800" dirty="0"/>
              <a:t> </a:t>
            </a:r>
            <a:r>
              <a:rPr lang="en-US" sz="2800" dirty="0" err="1"/>
              <a:t>tilan</a:t>
            </a:r>
            <a:r>
              <a:rPr lang="en-US" sz="2800" dirty="0"/>
              <a:t> </a:t>
            </a:r>
            <a:r>
              <a:rPr lang="en-US" sz="2800" dirty="0" err="1"/>
              <a:t>periaatteet</a:t>
            </a:r>
            <a:r>
              <a:rPr lang="en-US" sz="2800" dirty="0"/>
              <a:t> </a:t>
            </a:r>
            <a:r>
              <a:rPr lang="en-US" sz="2800" dirty="0" err="1"/>
              <a:t>kootaan</a:t>
            </a:r>
            <a:r>
              <a:rPr lang="en-US" sz="2800" dirty="0"/>
              <a:t> </a:t>
            </a:r>
            <a:r>
              <a:rPr lang="en-US" sz="2800" dirty="0" err="1"/>
              <a:t>jonnekin</a:t>
            </a:r>
            <a:r>
              <a:rPr lang="en-US" sz="2800" dirty="0"/>
              <a:t>, </a:t>
            </a:r>
            <a:r>
              <a:rPr lang="en-US" sz="2800" dirty="0" err="1"/>
              <a:t>mistä</a:t>
            </a:r>
            <a:r>
              <a:rPr lang="en-US" sz="2800" dirty="0"/>
              <a:t> </a:t>
            </a:r>
            <a:r>
              <a:rPr lang="en-US" sz="2800" dirty="0" err="1"/>
              <a:t>kaikki</a:t>
            </a:r>
            <a:r>
              <a:rPr lang="en-US" sz="2800" dirty="0"/>
              <a:t> </a:t>
            </a:r>
            <a:r>
              <a:rPr lang="en-US" sz="2800" dirty="0" err="1"/>
              <a:t>näkevät</a:t>
            </a:r>
            <a:r>
              <a:rPr lang="en-US" sz="2800" dirty="0"/>
              <a:t> ne </a:t>
            </a:r>
            <a:r>
              <a:rPr lang="en-US" sz="2800" dirty="0" err="1"/>
              <a:t>koko</a:t>
            </a:r>
            <a:r>
              <a:rPr lang="en-US" sz="2800" dirty="0"/>
              <a:t> </a:t>
            </a:r>
            <a:r>
              <a:rPr lang="en-US" sz="2800" dirty="0" err="1"/>
              <a:t>lukuvuoden</a:t>
            </a:r>
            <a:r>
              <a:rPr lang="en-US" sz="2800" dirty="0"/>
              <a:t> </a:t>
            </a:r>
            <a:r>
              <a:rPr lang="en-US" sz="2800" dirty="0" err="1"/>
              <a:t>ajan</a:t>
            </a:r>
            <a:r>
              <a:rPr lang="en-US" sz="2800" dirty="0"/>
              <a:t>.</a:t>
            </a:r>
          </a:p>
          <a:p>
            <a:pPr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81158"/>
      </p:ext>
    </p:extLst>
  </p:cSld>
  <p:clrMapOvr>
    <a:masterClrMapping/>
  </p:clrMapOvr>
</p:sld>
</file>

<file path=ppt/theme/theme1.xml><?xml version="1.0" encoding="utf-8"?>
<a:theme xmlns:a="http://schemas.openxmlformats.org/drawingml/2006/main" name="Helena">
  <a:themeElements>
    <a:clrScheme name="Helen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Helena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Hele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lena" id="{82AA43FC-FF72-4BE6-A7C0-5B486BC0EA47}" vid="{908FED91-6E54-4E47-9D95-B0E10BE282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419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Helena</vt:lpstr>
      <vt:lpstr>Oman luokan turvallisemman tilan periaatteet</vt:lpstr>
      <vt:lpstr>Luokan omat turvallisemman tilan periaatteet</vt:lpstr>
      <vt:lpstr>Turvallinen tila</vt:lpstr>
      <vt:lpstr>Korttitehtävä</vt:lpstr>
      <vt:lpstr>Korttitehtävän kysymys</vt:lpstr>
      <vt:lpstr>Esimerkkejä turvallisemman tilan periaatteista</vt:lpstr>
      <vt:lpstr>PowerPoint Presentation</vt:lpstr>
      <vt:lpstr>PowerPoint Presentation</vt:lpstr>
      <vt:lpstr>Oman luokan turvallisen tilan periaatteet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Arvola Eija Tuulia</cp:lastModifiedBy>
  <cp:revision>587</cp:revision>
  <dcterms:created xsi:type="dcterms:W3CDTF">2026-08-17T10:18:30Z</dcterms:created>
  <dcterms:modified xsi:type="dcterms:W3CDTF">2026-08-20T09:07:21Z</dcterms:modified>
</cp:coreProperties>
</file>