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97" r:id="rId4"/>
    <p:sldId id="271" r:id="rId5"/>
    <p:sldId id="310" r:id="rId6"/>
    <p:sldId id="278" r:id="rId7"/>
    <p:sldId id="279" r:id="rId8"/>
    <p:sldId id="280" r:id="rId9"/>
    <p:sldId id="307" r:id="rId10"/>
    <p:sldId id="288" r:id="rId11"/>
    <p:sldId id="274" r:id="rId12"/>
    <p:sldId id="313" r:id="rId13"/>
    <p:sldId id="272" r:id="rId14"/>
    <p:sldId id="273" r:id="rId15"/>
    <p:sldId id="259" r:id="rId16"/>
    <p:sldId id="312" r:id="rId17"/>
    <p:sldId id="314" r:id="rId18"/>
    <p:sldId id="269" r:id="rId19"/>
    <p:sldId id="268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DEA03"/>
    <a:srgbClr val="F7D200"/>
    <a:srgbClr val="012052"/>
    <a:srgbClr val="F9CF01"/>
    <a:srgbClr val="F7F3ED"/>
    <a:srgbClr val="DE793A"/>
    <a:srgbClr val="53B848"/>
    <a:srgbClr val="75FA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FC92F-8182-EA2F-F284-9B40505EDFA4}" v="935" dt="2026-04-10T08:14:21.774"/>
    <p1510:client id="{5D5604A9-EF93-8BD6-0E0C-2019C6EAB6C2}" v="2340" dt="2026-04-10T15:15:28.919"/>
    <p1510:client id="{91C4B017-DF21-7BDA-604D-328E02D41634}" v="347" dt="2026-04-10T10:50:45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odankyla-my.sharepoint.com/personal/eija_arvola_edu_sodankyla_fi/Documents/Otu-Oikeus%20turvallisuuteen/Oppilaiden%20kanssa/Yleinen%20esitys%20oppilaille_BarClustered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8.-9. -luokkalaisten kouluterveyskysely 2025 Lapin hyvinvointialue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9"/>
                <c:pt idx="0">
                  <c:v>Kokenut seksuaalista häirintää koulussa</c:v>
                </c:pt>
                <c:pt idx="1">
                  <c:v>Kiusattu koulussa uhkailemalla tai pakottamalla</c:v>
                </c:pt>
                <c:pt idx="2">
                  <c:v>Kiusattu koulussa tönimällä, lyömällä tai potkimalla</c:v>
                </c:pt>
                <c:pt idx="3">
                  <c:v>Kiusattu koulussa puhelimen tai netin kautta</c:v>
                </c:pt>
                <c:pt idx="4">
                  <c:v>Kiusattu koulussa nimittelemällä tai nolaamalla</c:v>
                </c:pt>
                <c:pt idx="5">
                  <c:v>Kiusattu koulussa levittämällä valheita tai puhumalla pahaa</c:v>
                </c:pt>
                <c:pt idx="6">
                  <c:v>Kiusattu koulussa kertomalla asioita eteenpäin ilman lupaa</c:v>
                </c:pt>
                <c:pt idx="7">
                  <c:v>Kiusattu koulussa jättämällä ulkopuolelle</c:v>
                </c:pt>
                <c:pt idx="8">
                  <c:v>Kiusattu koulussa ilmeillä ja eleillä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</c:v>
                </c:pt>
                <c:pt idx="1">
                  <c:v>4</c:v>
                </c:pt>
                <c:pt idx="2">
                  <c:v>8</c:v>
                </c:pt>
                <c:pt idx="3">
                  <c:v>8</c:v>
                </c:pt>
                <c:pt idx="4">
                  <c:v>22</c:v>
                </c:pt>
                <c:pt idx="5">
                  <c:v>18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A-4293-A475-D3602F3C9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06176063"/>
        <c:axId val="1106173663"/>
      </c:barChart>
      <c:catAx>
        <c:axId val="1106176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173663"/>
        <c:crosses val="autoZero"/>
        <c:auto val="1"/>
        <c:lblAlgn val="ctr"/>
        <c:lblOffset val="100"/>
        <c:noMultiLvlLbl val="0"/>
      </c:catAx>
      <c:valAx>
        <c:axId val="1106173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176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750FA-FFF5-4B63-8C5F-3E0FC9F827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53C303-C3F6-4100-9DD8-86F50EAFBDEC}">
      <dgm:prSet/>
      <dgm:spPr/>
      <dgm:t>
        <a:bodyPr/>
        <a:lstStyle/>
        <a:p>
          <a:r>
            <a:rPr lang="en-US" dirty="0" err="1"/>
            <a:t>Tahallista</a:t>
          </a:r>
          <a:r>
            <a:rPr lang="en-US" dirty="0"/>
            <a:t> </a:t>
          </a:r>
        </a:p>
      </dgm:t>
    </dgm:pt>
    <dgm:pt modelId="{81D13073-5476-4446-A06A-6405D0843D17}" type="parTrans" cxnId="{DF6A3536-91D2-4159-B762-20E638714D8B}">
      <dgm:prSet/>
      <dgm:spPr/>
      <dgm:t>
        <a:bodyPr/>
        <a:lstStyle/>
        <a:p>
          <a:endParaRPr lang="en-US"/>
        </a:p>
      </dgm:t>
    </dgm:pt>
    <dgm:pt modelId="{AEF46552-BA80-4A24-96DD-53C37DE06A46}" type="sibTrans" cxnId="{DF6A3536-91D2-4159-B762-20E638714D8B}">
      <dgm:prSet/>
      <dgm:spPr/>
      <dgm:t>
        <a:bodyPr/>
        <a:lstStyle/>
        <a:p>
          <a:endParaRPr lang="en-US"/>
        </a:p>
      </dgm:t>
    </dgm:pt>
    <dgm:pt modelId="{2C48BAB0-1E69-4E88-87D5-D64A28C57030}">
      <dgm:prSet/>
      <dgm:spPr/>
      <dgm:t>
        <a:bodyPr/>
        <a:lstStyle/>
        <a:p>
          <a:r>
            <a:rPr lang="en-US" dirty="0" err="1"/>
            <a:t>Toistuvaa</a:t>
          </a:r>
          <a:r>
            <a:rPr lang="en-US" dirty="0"/>
            <a:t> tai </a:t>
          </a:r>
          <a:r>
            <a:rPr lang="en-US" dirty="0" err="1"/>
            <a:t>jatkuu</a:t>
          </a:r>
          <a:r>
            <a:rPr lang="en-US" dirty="0"/>
            <a:t> </a:t>
          </a:r>
          <a:r>
            <a:rPr lang="en-US" dirty="0" err="1"/>
            <a:t>pitkän</a:t>
          </a:r>
          <a:r>
            <a:rPr lang="en-US" dirty="0"/>
            <a:t> </a:t>
          </a:r>
          <a:r>
            <a:rPr lang="en-US" dirty="0" err="1"/>
            <a:t>aikaa</a:t>
          </a:r>
        </a:p>
      </dgm:t>
    </dgm:pt>
    <dgm:pt modelId="{9FE75E07-9E1F-48EB-96BC-D683870A9084}" type="parTrans" cxnId="{283E873D-861C-4A4D-84D0-B0A733BEA21E}">
      <dgm:prSet/>
      <dgm:spPr/>
      <dgm:t>
        <a:bodyPr/>
        <a:lstStyle/>
        <a:p>
          <a:endParaRPr lang="en-US"/>
        </a:p>
      </dgm:t>
    </dgm:pt>
    <dgm:pt modelId="{BA455A8C-BF8E-462A-A1CA-66CDE7A7A950}" type="sibTrans" cxnId="{283E873D-861C-4A4D-84D0-B0A733BEA21E}">
      <dgm:prSet/>
      <dgm:spPr/>
      <dgm:t>
        <a:bodyPr/>
        <a:lstStyle/>
        <a:p>
          <a:endParaRPr lang="en-US"/>
        </a:p>
      </dgm:t>
    </dgm:pt>
    <dgm:pt modelId="{36DDA964-557F-46D5-9979-621A66444929}">
      <dgm:prSet/>
      <dgm:spPr/>
      <dgm:t>
        <a:bodyPr/>
        <a:lstStyle/>
        <a:p>
          <a:r>
            <a:rPr lang="en-US" dirty="0"/>
            <a:t>Vallan </a:t>
          </a:r>
          <a:r>
            <a:rPr lang="en-US" dirty="0" err="1"/>
            <a:t>väärinkäyttöä</a:t>
          </a:r>
          <a:r>
            <a:rPr lang="en-US" dirty="0"/>
            <a:t> </a:t>
          </a:r>
        </a:p>
      </dgm:t>
    </dgm:pt>
    <dgm:pt modelId="{622992A1-90CD-47E5-AA7C-12AF2E6180AF}" type="parTrans" cxnId="{3BBD5287-1750-4D1C-A8CC-DA54C9179F05}">
      <dgm:prSet/>
      <dgm:spPr/>
      <dgm:t>
        <a:bodyPr/>
        <a:lstStyle/>
        <a:p>
          <a:endParaRPr lang="en-US"/>
        </a:p>
      </dgm:t>
    </dgm:pt>
    <dgm:pt modelId="{516AA44C-50A5-4417-8358-D9738C27CD95}" type="sibTrans" cxnId="{3BBD5287-1750-4D1C-A8CC-DA54C9179F05}">
      <dgm:prSet/>
      <dgm:spPr/>
      <dgm:t>
        <a:bodyPr/>
        <a:lstStyle/>
        <a:p>
          <a:endParaRPr lang="en-US"/>
        </a:p>
      </dgm:t>
    </dgm:pt>
    <dgm:pt modelId="{3B06BD5B-FECF-4DF4-A19C-8506EE17D73B}">
      <dgm:prSet/>
      <dgm:spPr/>
      <dgm:t>
        <a:bodyPr/>
        <a:lstStyle/>
        <a:p>
          <a:r>
            <a:rPr lang="en-US" dirty="0" err="1"/>
            <a:t>Kiusatun</a:t>
          </a:r>
          <a:r>
            <a:rPr lang="en-US" dirty="0"/>
            <a:t> on </a:t>
          </a:r>
          <a:r>
            <a:rPr lang="en-US" dirty="0" err="1"/>
            <a:t>vaikea</a:t>
          </a:r>
          <a:r>
            <a:rPr lang="en-US" dirty="0"/>
            <a:t> </a:t>
          </a:r>
          <a:r>
            <a:rPr lang="en-US" dirty="0" err="1"/>
            <a:t>puolustautua</a:t>
          </a:r>
        </a:p>
      </dgm:t>
    </dgm:pt>
    <dgm:pt modelId="{D60D439F-7551-44EF-A571-B3B8FA0A9D48}" type="parTrans" cxnId="{003AF95D-CC53-4B8F-BB63-A406E752D6AC}">
      <dgm:prSet/>
      <dgm:spPr/>
      <dgm:t>
        <a:bodyPr/>
        <a:lstStyle/>
        <a:p>
          <a:endParaRPr lang="en-US"/>
        </a:p>
      </dgm:t>
    </dgm:pt>
    <dgm:pt modelId="{C4430E96-5B84-42FC-91B5-35EFEA153F79}" type="sibTrans" cxnId="{003AF95D-CC53-4B8F-BB63-A406E752D6AC}">
      <dgm:prSet/>
      <dgm:spPr/>
      <dgm:t>
        <a:bodyPr/>
        <a:lstStyle/>
        <a:p>
          <a:endParaRPr lang="en-US"/>
        </a:p>
      </dgm:t>
    </dgm:pt>
    <dgm:pt modelId="{5ED55420-EBA1-46B1-ADB2-E30AF4BC3837}" type="pres">
      <dgm:prSet presAssocID="{89A750FA-FFF5-4B63-8C5F-3E0FC9F8270D}" presName="linear" presStyleCnt="0">
        <dgm:presLayoutVars>
          <dgm:animLvl val="lvl"/>
          <dgm:resizeHandles val="exact"/>
        </dgm:presLayoutVars>
      </dgm:prSet>
      <dgm:spPr/>
    </dgm:pt>
    <dgm:pt modelId="{84F8E672-615B-408B-810B-CF45C7E77915}" type="pres">
      <dgm:prSet presAssocID="{DB53C303-C3F6-4100-9DD8-86F50EAFBDE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FF57BE-CCF6-4508-BDF8-FE978815E1E5}" type="pres">
      <dgm:prSet presAssocID="{AEF46552-BA80-4A24-96DD-53C37DE06A46}" presName="spacer" presStyleCnt="0"/>
      <dgm:spPr/>
    </dgm:pt>
    <dgm:pt modelId="{BF61FE62-0CE8-4A35-934D-608249A08332}" type="pres">
      <dgm:prSet presAssocID="{2C48BAB0-1E69-4E88-87D5-D64A28C570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468BF2-AC4A-49CD-9B23-9D896A3230BC}" type="pres">
      <dgm:prSet presAssocID="{BA455A8C-BF8E-462A-A1CA-66CDE7A7A950}" presName="spacer" presStyleCnt="0"/>
      <dgm:spPr/>
    </dgm:pt>
    <dgm:pt modelId="{EC036823-8DF1-493B-B1F3-6F542CEF8084}" type="pres">
      <dgm:prSet presAssocID="{36DDA964-557F-46D5-9979-621A664449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301F24-F905-439B-A3E5-1BA43F481254}" type="pres">
      <dgm:prSet presAssocID="{516AA44C-50A5-4417-8358-D9738C27CD95}" presName="spacer" presStyleCnt="0"/>
      <dgm:spPr/>
    </dgm:pt>
    <dgm:pt modelId="{997F2F6F-E5F7-4AC4-B29B-D474DA24BA0A}" type="pres">
      <dgm:prSet presAssocID="{3B06BD5B-FECF-4DF4-A19C-8506EE17D7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CAE1B19-CF83-46F9-B54D-77A643E735A8}" type="presOf" srcId="{36DDA964-557F-46D5-9979-621A66444929}" destId="{EC036823-8DF1-493B-B1F3-6F542CEF8084}" srcOrd="0" destOrd="0" presId="urn:microsoft.com/office/officeart/2005/8/layout/vList2"/>
    <dgm:cxn modelId="{C092D72A-85B7-411D-B7C5-C73D04C88C23}" type="presOf" srcId="{3B06BD5B-FECF-4DF4-A19C-8506EE17D73B}" destId="{997F2F6F-E5F7-4AC4-B29B-D474DA24BA0A}" srcOrd="0" destOrd="0" presId="urn:microsoft.com/office/officeart/2005/8/layout/vList2"/>
    <dgm:cxn modelId="{7D8B6631-7681-490D-BD8F-D34AFD555664}" type="presOf" srcId="{2C48BAB0-1E69-4E88-87D5-D64A28C57030}" destId="{BF61FE62-0CE8-4A35-934D-608249A08332}" srcOrd="0" destOrd="0" presId="urn:microsoft.com/office/officeart/2005/8/layout/vList2"/>
    <dgm:cxn modelId="{DF6A3536-91D2-4159-B762-20E638714D8B}" srcId="{89A750FA-FFF5-4B63-8C5F-3E0FC9F8270D}" destId="{DB53C303-C3F6-4100-9DD8-86F50EAFBDEC}" srcOrd="0" destOrd="0" parTransId="{81D13073-5476-4446-A06A-6405D0843D17}" sibTransId="{AEF46552-BA80-4A24-96DD-53C37DE06A46}"/>
    <dgm:cxn modelId="{283E873D-861C-4A4D-84D0-B0A733BEA21E}" srcId="{89A750FA-FFF5-4B63-8C5F-3E0FC9F8270D}" destId="{2C48BAB0-1E69-4E88-87D5-D64A28C57030}" srcOrd="1" destOrd="0" parTransId="{9FE75E07-9E1F-48EB-96BC-D683870A9084}" sibTransId="{BA455A8C-BF8E-462A-A1CA-66CDE7A7A950}"/>
    <dgm:cxn modelId="{003AF95D-CC53-4B8F-BB63-A406E752D6AC}" srcId="{89A750FA-FFF5-4B63-8C5F-3E0FC9F8270D}" destId="{3B06BD5B-FECF-4DF4-A19C-8506EE17D73B}" srcOrd="3" destOrd="0" parTransId="{D60D439F-7551-44EF-A571-B3B8FA0A9D48}" sibTransId="{C4430E96-5B84-42FC-91B5-35EFEA153F79}"/>
    <dgm:cxn modelId="{3BBD5287-1750-4D1C-A8CC-DA54C9179F05}" srcId="{89A750FA-FFF5-4B63-8C5F-3E0FC9F8270D}" destId="{36DDA964-557F-46D5-9979-621A66444929}" srcOrd="2" destOrd="0" parTransId="{622992A1-90CD-47E5-AA7C-12AF2E6180AF}" sibTransId="{516AA44C-50A5-4417-8358-D9738C27CD95}"/>
    <dgm:cxn modelId="{3DC9DCA1-D477-4D93-9560-7613524D5485}" type="presOf" srcId="{DB53C303-C3F6-4100-9DD8-86F50EAFBDEC}" destId="{84F8E672-615B-408B-810B-CF45C7E77915}" srcOrd="0" destOrd="0" presId="urn:microsoft.com/office/officeart/2005/8/layout/vList2"/>
    <dgm:cxn modelId="{2AA7AFF1-1A18-417F-9F60-FF8A4EF61329}" type="presOf" srcId="{89A750FA-FFF5-4B63-8C5F-3E0FC9F8270D}" destId="{5ED55420-EBA1-46B1-ADB2-E30AF4BC3837}" srcOrd="0" destOrd="0" presId="urn:microsoft.com/office/officeart/2005/8/layout/vList2"/>
    <dgm:cxn modelId="{50A45F34-8A45-4F91-BBF1-6E6C2B086912}" type="presParOf" srcId="{5ED55420-EBA1-46B1-ADB2-E30AF4BC3837}" destId="{84F8E672-615B-408B-810B-CF45C7E77915}" srcOrd="0" destOrd="0" presId="urn:microsoft.com/office/officeart/2005/8/layout/vList2"/>
    <dgm:cxn modelId="{5382CF0A-DABE-4AB9-ABA1-23C0430B1614}" type="presParOf" srcId="{5ED55420-EBA1-46B1-ADB2-E30AF4BC3837}" destId="{DEFF57BE-CCF6-4508-BDF8-FE978815E1E5}" srcOrd="1" destOrd="0" presId="urn:microsoft.com/office/officeart/2005/8/layout/vList2"/>
    <dgm:cxn modelId="{E54584B8-686F-4D20-AAB2-E6A946EDD67A}" type="presParOf" srcId="{5ED55420-EBA1-46B1-ADB2-E30AF4BC3837}" destId="{BF61FE62-0CE8-4A35-934D-608249A08332}" srcOrd="2" destOrd="0" presId="urn:microsoft.com/office/officeart/2005/8/layout/vList2"/>
    <dgm:cxn modelId="{B0B5D77A-8D0E-4237-8CC1-4B95E0270853}" type="presParOf" srcId="{5ED55420-EBA1-46B1-ADB2-E30AF4BC3837}" destId="{CB468BF2-AC4A-49CD-9B23-9D896A3230BC}" srcOrd="3" destOrd="0" presId="urn:microsoft.com/office/officeart/2005/8/layout/vList2"/>
    <dgm:cxn modelId="{2061E684-C7F6-4EE6-B0D8-A4CF05FB3962}" type="presParOf" srcId="{5ED55420-EBA1-46B1-ADB2-E30AF4BC3837}" destId="{EC036823-8DF1-493B-B1F3-6F542CEF8084}" srcOrd="4" destOrd="0" presId="urn:microsoft.com/office/officeart/2005/8/layout/vList2"/>
    <dgm:cxn modelId="{576E4E92-C51B-454D-A948-4C4D3D2AF1B6}" type="presParOf" srcId="{5ED55420-EBA1-46B1-ADB2-E30AF4BC3837}" destId="{F4301F24-F905-439B-A3E5-1BA43F481254}" srcOrd="5" destOrd="0" presId="urn:microsoft.com/office/officeart/2005/8/layout/vList2"/>
    <dgm:cxn modelId="{2E381AFB-73DD-4A4F-8C3D-86DCD22397E9}" type="presParOf" srcId="{5ED55420-EBA1-46B1-ADB2-E30AF4BC3837}" destId="{997F2F6F-E5F7-4AC4-B29B-D474DA24BA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8E672-615B-408B-810B-CF45C7E77915}">
      <dsp:nvSpPr>
        <dsp:cNvPr id="0" name=""/>
        <dsp:cNvSpPr/>
      </dsp:nvSpPr>
      <dsp:spPr>
        <a:xfrm>
          <a:off x="0" y="22124"/>
          <a:ext cx="6396683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Tahallista</a:t>
          </a:r>
          <a:r>
            <a:rPr lang="en-US" sz="3200" kern="1200" dirty="0"/>
            <a:t> </a:t>
          </a:r>
        </a:p>
      </dsp:txBody>
      <dsp:txXfrm>
        <a:off x="38381" y="60505"/>
        <a:ext cx="6319921" cy="709478"/>
      </dsp:txXfrm>
    </dsp:sp>
    <dsp:sp modelId="{BF61FE62-0CE8-4A35-934D-608249A08332}">
      <dsp:nvSpPr>
        <dsp:cNvPr id="0" name=""/>
        <dsp:cNvSpPr/>
      </dsp:nvSpPr>
      <dsp:spPr>
        <a:xfrm>
          <a:off x="0" y="900524"/>
          <a:ext cx="6396683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Toistuvaa</a:t>
          </a:r>
          <a:r>
            <a:rPr lang="en-US" sz="3200" kern="1200" dirty="0"/>
            <a:t> tai </a:t>
          </a:r>
          <a:r>
            <a:rPr lang="en-US" sz="3200" kern="1200" dirty="0" err="1"/>
            <a:t>jatkuu</a:t>
          </a:r>
          <a:r>
            <a:rPr lang="en-US" sz="3200" kern="1200" dirty="0"/>
            <a:t> </a:t>
          </a:r>
          <a:r>
            <a:rPr lang="en-US" sz="3200" kern="1200" dirty="0" err="1"/>
            <a:t>pitkän</a:t>
          </a:r>
          <a:r>
            <a:rPr lang="en-US" sz="3200" kern="1200" dirty="0"/>
            <a:t> </a:t>
          </a:r>
          <a:r>
            <a:rPr lang="en-US" sz="3200" kern="1200" dirty="0" err="1"/>
            <a:t>aikaa</a:t>
          </a:r>
        </a:p>
      </dsp:txBody>
      <dsp:txXfrm>
        <a:off x="38381" y="938905"/>
        <a:ext cx="6319921" cy="709478"/>
      </dsp:txXfrm>
    </dsp:sp>
    <dsp:sp modelId="{EC036823-8DF1-493B-B1F3-6F542CEF8084}">
      <dsp:nvSpPr>
        <dsp:cNvPr id="0" name=""/>
        <dsp:cNvSpPr/>
      </dsp:nvSpPr>
      <dsp:spPr>
        <a:xfrm>
          <a:off x="0" y="1778924"/>
          <a:ext cx="6396683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Vallan </a:t>
          </a:r>
          <a:r>
            <a:rPr lang="en-US" sz="3200" kern="1200" dirty="0" err="1"/>
            <a:t>väärinkäyttöä</a:t>
          </a:r>
          <a:r>
            <a:rPr lang="en-US" sz="3200" kern="1200" dirty="0"/>
            <a:t> </a:t>
          </a:r>
        </a:p>
      </dsp:txBody>
      <dsp:txXfrm>
        <a:off x="38381" y="1817305"/>
        <a:ext cx="6319921" cy="709478"/>
      </dsp:txXfrm>
    </dsp:sp>
    <dsp:sp modelId="{997F2F6F-E5F7-4AC4-B29B-D474DA24BA0A}">
      <dsp:nvSpPr>
        <dsp:cNvPr id="0" name=""/>
        <dsp:cNvSpPr/>
      </dsp:nvSpPr>
      <dsp:spPr>
        <a:xfrm>
          <a:off x="0" y="2657324"/>
          <a:ext cx="6396683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Kiusatun</a:t>
          </a:r>
          <a:r>
            <a:rPr lang="en-US" sz="3200" kern="1200" dirty="0"/>
            <a:t> on </a:t>
          </a:r>
          <a:r>
            <a:rPr lang="en-US" sz="3200" kern="1200" dirty="0" err="1"/>
            <a:t>vaikea</a:t>
          </a:r>
          <a:r>
            <a:rPr lang="en-US" sz="3200" kern="1200" dirty="0"/>
            <a:t> </a:t>
          </a:r>
          <a:r>
            <a:rPr lang="en-US" sz="3200" kern="1200" dirty="0" err="1"/>
            <a:t>puolustautua</a:t>
          </a:r>
        </a:p>
      </dsp:txBody>
      <dsp:txXfrm>
        <a:off x="38381" y="2695705"/>
        <a:ext cx="6319921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oliisi.fi/koulukiusaaminen-voi-olla-rik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_654irB5efk?si=E2VhD0h7jiHCBu_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8D150C6-094D-421C-A3A5-EFD601F63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11C4F1-8FE0-EA83-DA70-57A0339B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41" r="31834"/>
          <a:stretch>
            <a:fillRect/>
          </a:stretch>
        </p:blipFill>
        <p:spPr>
          <a:xfrm>
            <a:off x="13373" y="10"/>
            <a:ext cx="12165257" cy="342899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03632" y="3428999"/>
            <a:ext cx="9283781" cy="1405965"/>
          </a:xfrm>
        </p:spPr>
        <p:txBody>
          <a:bodyPr>
            <a:normAutofit/>
          </a:bodyPr>
          <a:lstStyle/>
          <a:p>
            <a:r>
              <a:rPr lang="fi-FI" sz="5000"/>
              <a:t>Kiusaamisväkivalta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03632" y="4950385"/>
            <a:ext cx="9283781" cy="122181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200"/>
              <a:t>Otu –oikeus turvallisuuteen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7BB80D-6528-4587-B88F-8DE929799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F3E849-003B-4492-8C12-F7CC497F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AD96C83-876B-81E5-F2FD-AE4D703646B7}"/>
              </a:ext>
            </a:extLst>
          </p:cNvPr>
          <p:cNvSpPr/>
          <p:nvPr/>
        </p:nvSpPr>
        <p:spPr>
          <a:xfrm>
            <a:off x="549562" y="4076756"/>
            <a:ext cx="6662545" cy="2633293"/>
          </a:xfrm>
          <a:prstGeom prst="ellipse">
            <a:avLst/>
          </a:prstGeom>
          <a:solidFill>
            <a:srgbClr val="F7F3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Sivustakatsojat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hiljaiset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hyväksyjät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vaikenevat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tilanteesta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4AFB01-92B4-E16A-1C1A-6711DE669863}"/>
              </a:ext>
            </a:extLst>
          </p:cNvPr>
          <p:cNvSpPr/>
          <p:nvPr/>
        </p:nvSpPr>
        <p:spPr>
          <a:xfrm>
            <a:off x="6055954" y="4305860"/>
            <a:ext cx="2977381" cy="219205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Kiusatuksi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joutuneen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puolustajat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AB989-8822-1208-3D86-87A56133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050"/>
          </a:xfrm>
        </p:spPr>
        <p:txBody>
          <a:bodyPr/>
          <a:lstStyle/>
          <a:p>
            <a:r>
              <a:rPr lang="en-US" dirty="0" err="1"/>
              <a:t>Kiusaaminen</a:t>
            </a:r>
            <a:r>
              <a:rPr lang="en-US" dirty="0"/>
              <a:t> on </a:t>
            </a:r>
            <a:r>
              <a:rPr lang="en-US" dirty="0" err="1"/>
              <a:t>ryhmäilmiö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BF7AE-D719-9DA4-58BE-1D4ED26D0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6605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0D7170-12E1-3F5A-4799-EB153763B1AE}"/>
              </a:ext>
            </a:extLst>
          </p:cNvPr>
          <p:cNvSpPr/>
          <p:nvPr/>
        </p:nvSpPr>
        <p:spPr>
          <a:xfrm>
            <a:off x="8571299" y="3835710"/>
            <a:ext cx="3247468" cy="1970310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 err="1"/>
              <a:t>Kiusatuksi</a:t>
            </a:r>
            <a:r>
              <a:rPr lang="en-US" sz="3200" dirty="0"/>
              <a:t> </a:t>
            </a:r>
            <a:r>
              <a:rPr lang="en-US" sz="3200" dirty="0" err="1"/>
              <a:t>joutunut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07B1F1-BCE2-9078-CD11-C00EDD94F36F}"/>
              </a:ext>
            </a:extLst>
          </p:cNvPr>
          <p:cNvSpPr/>
          <p:nvPr/>
        </p:nvSpPr>
        <p:spPr>
          <a:xfrm>
            <a:off x="7237778" y="2277280"/>
            <a:ext cx="3610998" cy="202344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 err="1"/>
              <a:t>Kiusaamisen</a:t>
            </a:r>
            <a:r>
              <a:rPr lang="en-US" sz="3200" dirty="0"/>
              <a:t> </a:t>
            </a:r>
            <a:r>
              <a:rPr lang="en-US" sz="3200" dirty="0" err="1"/>
              <a:t>aloittanut</a:t>
            </a:r>
            <a:r>
              <a:rPr lang="en-US" sz="3200" dirty="0"/>
              <a:t> tai </a:t>
            </a:r>
            <a:r>
              <a:rPr lang="en-US" sz="3200" dirty="0" err="1"/>
              <a:t>aloittaneet</a:t>
            </a:r>
            <a:endParaRPr lang="en-US" sz="3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4E786C-3BE6-35B5-2BA8-0FF6D0D84F44}"/>
              </a:ext>
            </a:extLst>
          </p:cNvPr>
          <p:cNvSpPr/>
          <p:nvPr/>
        </p:nvSpPr>
        <p:spPr>
          <a:xfrm>
            <a:off x="4603351" y="1725997"/>
            <a:ext cx="3313708" cy="2105056"/>
          </a:xfrm>
          <a:prstGeom prst="ellipse">
            <a:avLst/>
          </a:prstGeom>
          <a:solidFill>
            <a:srgbClr val="DE79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Kiusaamisessa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auttavat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15DCA4-A069-1864-83B0-C476DAA9D641}"/>
              </a:ext>
            </a:extLst>
          </p:cNvPr>
          <p:cNvSpPr/>
          <p:nvPr/>
        </p:nvSpPr>
        <p:spPr>
          <a:xfrm>
            <a:off x="1381921" y="2292857"/>
            <a:ext cx="3851733" cy="228017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Vahvistajat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kiusaamisen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yleisö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kannustajat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863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7D77D-2E22-0DFE-02D1-CCE7DEB2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err="1">
                <a:latin typeface="Verdana"/>
                <a:ea typeface="Verdana"/>
                <a:cs typeface="Times New Roman"/>
              </a:rPr>
              <a:t>Toistuva</a:t>
            </a:r>
            <a:r>
              <a:rPr lang="en-US" dirty="0">
                <a:latin typeface="Verdana"/>
                <a:ea typeface="Verdana"/>
                <a:cs typeface="Times New Roman"/>
              </a:rPr>
              <a:t> </a:t>
            </a:r>
            <a:r>
              <a:rPr lang="en-US" dirty="0" err="1">
                <a:latin typeface="Verdana"/>
                <a:ea typeface="Verdana"/>
                <a:cs typeface="Times New Roman"/>
              </a:rPr>
              <a:t>kiusaaminen</a:t>
            </a:r>
            <a:r>
              <a:rPr lang="en-US" dirty="0">
                <a:latin typeface="Verdana"/>
                <a:ea typeface="Verdana"/>
                <a:cs typeface="Times New Roman"/>
              </a:rPr>
              <a:t> on </a:t>
            </a:r>
            <a:r>
              <a:rPr lang="en-US" dirty="0" err="1">
                <a:latin typeface="Verdana"/>
                <a:ea typeface="Verdana"/>
                <a:cs typeface="Times New Roman"/>
              </a:rPr>
              <a:t>väkivaltaa</a:t>
            </a:r>
            <a:endParaRPr lang="en-US" sz="5600" dirty="0">
              <a:latin typeface="Verdana"/>
              <a:ea typeface="Verdana"/>
              <a:cs typeface="Times New Roman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BA85E-ECB6-A5C5-331A-C3FEA0F52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123859" cy="41191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Verdana"/>
                <a:ea typeface="Verdana"/>
                <a:cs typeface="Times New Roman"/>
              </a:rPr>
              <a:t>Aiheuttaa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usein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häpeää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tai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syyllisyyden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tunnetta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–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vaikka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siihen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ei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ole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syytä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.</a:t>
            </a:r>
            <a:endParaRPr lang="en-US" sz="2400">
              <a:latin typeface="Verdana"/>
              <a:ea typeface="Verdana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Verdana"/>
                <a:ea typeface="Verdana"/>
                <a:cs typeface="Times New Roman"/>
              </a:rPr>
              <a:t>Voi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aiheuttaa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ahdistusta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,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pelkoa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,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jännitystä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,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unettomuutta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,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masennusta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ym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Verdana"/>
                <a:ea typeface="Verdana"/>
                <a:cs typeface="Times New Roman"/>
              </a:rPr>
              <a:t>Heikentää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kiusatuksi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joutuneen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itsetuntoa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ja 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käsitystä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 </a:t>
            </a:r>
            <a:r>
              <a:rPr lang="en-US" sz="2400" dirty="0" err="1">
                <a:latin typeface="Verdana"/>
                <a:ea typeface="Verdana"/>
                <a:cs typeface="Times New Roman"/>
              </a:rPr>
              <a:t>itsestään</a:t>
            </a:r>
            <a:r>
              <a:rPr lang="en-US" sz="2400" dirty="0">
                <a:latin typeface="Verdana"/>
                <a:ea typeface="Verdana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Barlow"/>
              </a:rPr>
              <a:t> </a:t>
            </a:r>
            <a:endParaRPr lang="en-US" sz="3200" dirty="0">
              <a:latin typeface="Verdana"/>
              <a:ea typeface="Verdana"/>
              <a:cs typeface="Times New Roman"/>
            </a:endParaRPr>
          </a:p>
          <a:p>
            <a:endParaRPr lang="en-US" dirty="0">
              <a:latin typeface="Barlow"/>
            </a:endParaRPr>
          </a:p>
          <a:p>
            <a:endParaRPr lang="en-US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63BAC-E974-F01F-2819-45643222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44" r="18211" b="2"/>
          <a:stretch>
            <a:fillRect/>
          </a:stretch>
        </p:blipFill>
        <p:spPr>
          <a:xfrm>
            <a:off x="7957011" y="2387052"/>
            <a:ext cx="3647988" cy="380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02E54-DC68-1540-F7F8-485C035C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Kiusatuksi joutuminen voi vaikuttaa kauan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0E4EA-C5A3-B83A-AD9A-9FC090C19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96" y="2660904"/>
            <a:ext cx="697280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200">
                <a:latin typeface="Calibri"/>
                <a:ea typeface="Calibri"/>
                <a:cs typeface="Calibri"/>
              </a:rPr>
              <a:t>Kiusatuksi joutuneen voi olla vaikea keskittyä ja oppia tunneilla –&gt; arvosanat voivat huonontua.</a:t>
            </a:r>
            <a:endParaRPr lang="en-US" sz="2200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200">
                <a:latin typeface="Calibri"/>
                <a:ea typeface="Calibri"/>
                <a:cs typeface="Calibri"/>
              </a:rPr>
              <a:t>Jännittää tai pelottaa tulla kouluun –&gt; voi tulla enemmän poissaoloja.</a:t>
            </a:r>
            <a:endParaRPr lang="en-US" sz="2200"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200">
                <a:latin typeface="Calibri"/>
                <a:ea typeface="Calibri"/>
                <a:cs typeface="Calibri"/>
              </a:rPr>
              <a:t>Jos saa huonon todistuksen –&gt; vaikea päästä haluamaansa jatko-opintopaikkaan –&gt; voi olla vaikea saada haluamaansa </a:t>
            </a:r>
            <a:r>
              <a:rPr lang="fi-FI" sz="2200" dirty="0">
                <a:latin typeface="Calibri"/>
                <a:ea typeface="Calibri"/>
                <a:cs typeface="Calibri"/>
              </a:rPr>
              <a:t>työtä.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200">
                <a:latin typeface="Calibri"/>
                <a:ea typeface="Calibri"/>
                <a:cs typeface="Calibri"/>
              </a:rPr>
              <a:t>Voi olla vaikea luottaa toisiin ihmisiin –&gt; vaikuttaa ihmissuhteisiin aikuisena.</a:t>
            </a:r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72447-683A-1E67-8E0D-E33F787069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21" b="34074"/>
          <a:stretch>
            <a:fillRect/>
          </a:stretch>
        </p:blipFill>
        <p:spPr>
          <a:xfrm>
            <a:off x="8328296" y="2661920"/>
            <a:ext cx="34896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B76C0-B29F-9645-CD84-ADBC7678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Kiusaaminen</a:t>
            </a:r>
            <a:r>
              <a:rPr lang="en-US" sz="5400" dirty="0"/>
              <a:t> </a:t>
            </a:r>
            <a:r>
              <a:rPr lang="en-US" sz="5400" dirty="0" err="1"/>
              <a:t>voi</a:t>
            </a:r>
            <a:r>
              <a:rPr lang="en-US" sz="5400" dirty="0"/>
              <a:t> olla </a:t>
            </a:r>
            <a:r>
              <a:rPr lang="en-US" sz="5400" dirty="0" err="1"/>
              <a:t>rikos</a:t>
            </a:r>
            <a:endParaRPr lang="en-U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277E0-B349-C10A-4AC2-9AFCDEFDE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424752" cy="3926132"/>
          </a:xfrm>
          <a:solidFill>
            <a:srgbClr val="FFC000">
              <a:alpha val="64000"/>
            </a:srgb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Verdana"/>
                <a:ea typeface="Verdana"/>
              </a:rPr>
              <a:t>Myös</a:t>
            </a:r>
            <a:r>
              <a:rPr lang="en-US" sz="2400" dirty="0">
                <a:latin typeface="Verdana"/>
                <a:ea typeface="Verdana"/>
              </a:rPr>
              <a:t> alle 15-vuotias on </a:t>
            </a:r>
            <a:r>
              <a:rPr lang="en-US" sz="2400" dirty="0" err="1">
                <a:latin typeface="Verdana"/>
                <a:ea typeface="Verdana"/>
              </a:rPr>
              <a:t>korvausvelvollinen</a:t>
            </a:r>
            <a:r>
              <a:rPr lang="en-US" sz="2400" dirty="0">
                <a:latin typeface="Verdana"/>
                <a:ea typeface="Verdana"/>
              </a:rPr>
              <a:t>. </a:t>
            </a:r>
            <a:endParaRPr lang="en-US" sz="2400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Verdana"/>
                <a:ea typeface="Verdana"/>
              </a:rPr>
              <a:t>Korvauksen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maksaa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nuori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itse</a:t>
            </a:r>
            <a:r>
              <a:rPr lang="en-US" sz="2400" dirty="0">
                <a:latin typeface="Verdana"/>
                <a:ea typeface="Verdana"/>
              </a:rPr>
              <a:t>, </a:t>
            </a:r>
            <a:r>
              <a:rPr lang="en-US" sz="2400" dirty="0" err="1">
                <a:latin typeface="Verdana"/>
                <a:ea typeface="Verdana"/>
              </a:rPr>
              <a:t>ei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huoltaja</a:t>
            </a:r>
            <a:r>
              <a:rPr lang="en-US" sz="2400" dirty="0">
                <a:latin typeface="Verdana"/>
                <a:ea typeface="Verdan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Verdana"/>
                <a:ea typeface="Verdana"/>
              </a:rPr>
              <a:t>Myös</a:t>
            </a:r>
            <a:r>
              <a:rPr lang="en-US" sz="2400" dirty="0">
                <a:latin typeface="Verdana"/>
                <a:ea typeface="Verdana"/>
              </a:rPr>
              <a:t> 15-vuotias </a:t>
            </a:r>
            <a:r>
              <a:rPr lang="en-US" sz="2400" dirty="0" err="1">
                <a:latin typeface="Verdana"/>
                <a:ea typeface="Verdana"/>
              </a:rPr>
              <a:t>voi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saada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merkinnän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poliisiasiain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tietojärjestelmään</a:t>
            </a:r>
            <a:r>
              <a:rPr lang="en-US" sz="2400" dirty="0">
                <a:latin typeface="Verdana"/>
                <a:ea typeface="Verdana"/>
              </a:rPr>
              <a:t>.</a:t>
            </a:r>
            <a:endParaRPr lang="en-US" sz="2400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Verdana"/>
                <a:ea typeface="Verdana"/>
              </a:rPr>
              <a:t>Laittomaan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tekoon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yllyttäjä</a:t>
            </a:r>
            <a:r>
              <a:rPr lang="en-US" sz="2400" dirty="0">
                <a:latin typeface="Verdana"/>
                <a:ea typeface="Verdana"/>
              </a:rPr>
              <a:t>t tai </a:t>
            </a:r>
            <a:r>
              <a:rPr lang="en-US" sz="2400" dirty="0" err="1">
                <a:latin typeface="Verdana"/>
                <a:ea typeface="Verdana"/>
              </a:rPr>
              <a:t>tekijän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avustajat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voivat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myös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syyllistyä</a:t>
            </a:r>
            <a:r>
              <a:rPr lang="en-US" sz="2400" dirty="0">
                <a:latin typeface="Verdana"/>
                <a:ea typeface="Verdana"/>
              </a:rPr>
              <a:t> </a:t>
            </a:r>
            <a:r>
              <a:rPr lang="en-US" sz="2400" dirty="0" err="1">
                <a:latin typeface="Verdana"/>
                <a:ea typeface="Verdana"/>
              </a:rPr>
              <a:t>rikokseen</a:t>
            </a:r>
            <a:r>
              <a:rPr lang="en-US" sz="2400" dirty="0">
                <a:latin typeface="Verdana"/>
                <a:ea typeface="Verdana"/>
              </a:rPr>
              <a:t>.</a:t>
            </a:r>
            <a:endParaRPr lang="en-US" sz="2400">
              <a:latin typeface="Verdana"/>
              <a:ea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9CC55-265F-5003-F719-08AE611E9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61" r="21461" b="-3"/>
          <a:stretch>
            <a:fillRect/>
          </a:stretch>
        </p:blipFill>
        <p:spPr>
          <a:xfrm>
            <a:off x="8163338" y="2073656"/>
            <a:ext cx="3565144" cy="39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1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D8EE-7A7C-2B1C-AD3B-4E5DFC1C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651"/>
            <a:ext cx="10515600" cy="1145090"/>
          </a:xfrm>
          <a:noFill/>
        </p:spPr>
        <p:txBody>
          <a:bodyPr>
            <a:normAutofit/>
          </a:bodyPr>
          <a:lstStyle/>
          <a:p>
            <a:r>
              <a:rPr lang="en-US" dirty="0" err="1"/>
              <a:t>Lainvastaisia</a:t>
            </a:r>
            <a:r>
              <a:rPr lang="en-US" dirty="0"/>
              <a:t> </a:t>
            </a:r>
            <a:r>
              <a:rPr lang="en-US" dirty="0" err="1"/>
              <a:t>tekoja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D3DCE-9530-2577-3491-CE412E0D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21" y="1711521"/>
            <a:ext cx="7258930" cy="453734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fi-FI" sz="2200" dirty="0">
              <a:solidFill>
                <a:srgbClr val="333333"/>
              </a:solidFill>
              <a:latin typeface="Barlow"/>
            </a:endParaRPr>
          </a:p>
          <a:p>
            <a:r>
              <a:rPr lang="fi-FI" sz="9600">
                <a:solidFill>
                  <a:srgbClr val="333333"/>
                </a:solidFill>
                <a:latin typeface="Lucida Sans"/>
                <a:ea typeface="Verdana"/>
              </a:rPr>
              <a:t>Kunnianloukkaus</a:t>
            </a:r>
            <a:endParaRPr lang="fi-FI" sz="9600">
              <a:latin typeface="Lucida Sans"/>
              <a:ea typeface="Verdana"/>
            </a:endParaRPr>
          </a:p>
          <a:p>
            <a:r>
              <a:rPr lang="fi-FI" sz="9600">
                <a:solidFill>
                  <a:srgbClr val="333333"/>
                </a:solidFill>
                <a:latin typeface="Lucida Sans"/>
                <a:ea typeface="Verdana"/>
              </a:rPr>
              <a:t>Yksityiselämää loukkaava tiedon levittäminen</a:t>
            </a:r>
            <a:endParaRPr lang="fi-FI" sz="9600">
              <a:latin typeface="Lucida Sans"/>
              <a:ea typeface="Verdana"/>
            </a:endParaRPr>
          </a:p>
          <a:p>
            <a:r>
              <a:rPr lang="fi-FI" sz="9600">
                <a:solidFill>
                  <a:srgbClr val="333333"/>
                </a:solidFill>
                <a:latin typeface="Lucida Sans"/>
                <a:ea typeface="Verdana"/>
              </a:rPr>
              <a:t>Uhkaus</a:t>
            </a:r>
            <a:endParaRPr lang="fi-FI" sz="9600">
              <a:latin typeface="Lucida Sans"/>
              <a:ea typeface="Verdana"/>
            </a:endParaRPr>
          </a:p>
          <a:p>
            <a:r>
              <a:rPr lang="fi-FI" sz="9600">
                <a:solidFill>
                  <a:srgbClr val="333333"/>
                </a:solidFill>
                <a:latin typeface="Lucida Sans"/>
                <a:ea typeface="Verdana"/>
              </a:rPr>
              <a:t>Identiteettivarkaus</a:t>
            </a:r>
            <a:endParaRPr lang="fi-FI" sz="9600">
              <a:latin typeface="Lucida Sans"/>
              <a:ea typeface="Verdana"/>
            </a:endParaRPr>
          </a:p>
          <a:p>
            <a:r>
              <a:rPr lang="fi-FI" sz="9600">
                <a:solidFill>
                  <a:srgbClr val="333333"/>
                </a:solidFill>
                <a:latin typeface="Lucida Sans"/>
                <a:ea typeface="Verdana"/>
              </a:rPr>
              <a:t>Vahingonteko</a:t>
            </a:r>
            <a:endParaRPr lang="fi-FI" sz="9600">
              <a:latin typeface="Lucida Sans"/>
              <a:ea typeface="Verdana"/>
            </a:endParaRPr>
          </a:p>
          <a:p>
            <a:r>
              <a:rPr lang="fi-FI" sz="9600">
                <a:solidFill>
                  <a:srgbClr val="333333"/>
                </a:solidFill>
                <a:latin typeface="Lucida Sans"/>
                <a:ea typeface="Verdana"/>
              </a:rPr>
              <a:t>Pahoinpitely</a:t>
            </a:r>
            <a:endParaRPr lang="fi-FI" sz="9600">
              <a:latin typeface="Lucida Sans"/>
              <a:ea typeface="Verdana"/>
            </a:endParaRPr>
          </a:p>
          <a:p>
            <a:r>
              <a:rPr lang="fi-FI" sz="9600">
                <a:solidFill>
                  <a:srgbClr val="333333"/>
                </a:solidFill>
                <a:latin typeface="Lucida Sans"/>
                <a:ea typeface="Verdana"/>
              </a:rPr>
              <a:t>Pakottaminen </a:t>
            </a:r>
          </a:p>
          <a:p>
            <a:r>
              <a:rPr lang="fi-FI" sz="9600">
                <a:solidFill>
                  <a:srgbClr val="333333"/>
                </a:solidFill>
                <a:latin typeface="Lucida Sans"/>
                <a:ea typeface="Verdana"/>
              </a:rPr>
              <a:t>Vammantuottamus</a:t>
            </a:r>
          </a:p>
          <a:p>
            <a:r>
              <a:rPr lang="fi-FI" sz="9600">
                <a:solidFill>
                  <a:srgbClr val="333333"/>
                </a:solidFill>
                <a:latin typeface="Lucida Sans"/>
                <a:ea typeface="Verdana"/>
              </a:rPr>
              <a:t>Vaaran aiheuttaminen</a:t>
            </a:r>
          </a:p>
          <a:p>
            <a:endParaRPr lang="en-US" sz="1400" dirty="0">
              <a:solidFill>
                <a:srgbClr val="333333"/>
              </a:solidFill>
              <a:latin typeface="Barlow"/>
            </a:endParaRPr>
          </a:p>
          <a:p>
            <a:pPr marL="0" indent="0">
              <a:buNone/>
            </a:pPr>
            <a:endParaRPr lang="en-US" sz="1400" dirty="0">
              <a:solidFill>
                <a:srgbClr val="333333"/>
              </a:solidFill>
              <a:latin typeface="Barlow"/>
            </a:endParaRPr>
          </a:p>
          <a:p>
            <a:pPr marL="0" indent="0">
              <a:buNone/>
            </a:pPr>
            <a:endParaRPr lang="en-US" sz="1400" dirty="0">
              <a:solidFill>
                <a:srgbClr val="333333"/>
              </a:solidFill>
              <a:latin typeface="Barlow"/>
            </a:endParaRPr>
          </a:p>
          <a:p>
            <a:r>
              <a:rPr lang="en-US" sz="3800" dirty="0" err="1">
                <a:solidFill>
                  <a:srgbClr val="000000"/>
                </a:solidFill>
                <a:latin typeface="Aptos"/>
              </a:rPr>
              <a:t>Lisää</a:t>
            </a:r>
            <a:r>
              <a:rPr lang="en-US" sz="38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ptos"/>
              </a:rPr>
              <a:t>tietoa</a:t>
            </a:r>
            <a:r>
              <a:rPr lang="en-US" sz="38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ptos"/>
              </a:rPr>
              <a:t>kiusaamisesta</a:t>
            </a:r>
            <a:r>
              <a:rPr lang="en-US" sz="38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ptos"/>
              </a:rPr>
              <a:t>rikoksena</a:t>
            </a:r>
            <a:r>
              <a:rPr lang="en-US" sz="3800" dirty="0">
                <a:solidFill>
                  <a:srgbClr val="000000"/>
                </a:solidFill>
                <a:latin typeface="Aptos"/>
              </a:rPr>
              <a:t>: </a:t>
            </a:r>
            <a:r>
              <a:rPr lang="en-US" sz="3800" dirty="0">
                <a:solidFill>
                  <a:srgbClr val="333333"/>
                </a:solidFill>
                <a:latin typeface="Aptos"/>
                <a:hlinkClick r:id="rId2"/>
              </a:rPr>
              <a:t>https://poliisi.fi/koulukiusaaminen-voi-olla-rikos</a:t>
            </a:r>
            <a:endParaRPr lang="en-US" sz="3800" dirty="0">
              <a:solidFill>
                <a:srgbClr val="333333"/>
              </a:solidFill>
              <a:latin typeface="Barlow"/>
            </a:endParaRP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F77834-7C88-834E-5EBE-8749E5FDD45D}"/>
              </a:ext>
            </a:extLst>
          </p:cNvPr>
          <p:cNvCxnSpPr/>
          <p:nvPr/>
        </p:nvCxnSpPr>
        <p:spPr>
          <a:xfrm flipV="1">
            <a:off x="929362" y="1360081"/>
            <a:ext cx="4386466" cy="34475"/>
          </a:xfrm>
          <a:prstGeom prst="straightConnector1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EF2CD11-BF79-3893-A5C0-894BA3DA1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687" y="567103"/>
            <a:ext cx="2394440" cy="2546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A48B59-9A28-9BB3-403D-BDE5689AE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976" y="3971191"/>
            <a:ext cx="2338755" cy="22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8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6483-C5DC-3782-6E20-2C34FB3B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313"/>
            <a:ext cx="10515600" cy="1137304"/>
          </a:xfrm>
        </p:spPr>
        <p:txBody>
          <a:bodyPr/>
          <a:lstStyle/>
          <a:p>
            <a:r>
              <a:rPr lang="en-US" sz="3600" b="1">
                <a:solidFill>
                  <a:srgbClr val="191919"/>
                </a:solidFill>
              </a:rPr>
              <a:t>Kaksi teinityttöä sai koulu­kiusaamisesta sakkoja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2270C-BF16-BCED-36AC-6FBCFEA2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656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 noProof="1">
                <a:solidFill>
                  <a:srgbClr val="191919"/>
                </a:solidFill>
                <a:ea typeface="+mn-lt"/>
                <a:cs typeface="+mn-lt"/>
              </a:rPr>
              <a:t>Koulukiusaaminen kesti yli puolen vuoden ajan.</a:t>
            </a:r>
          </a:p>
          <a:p>
            <a:r>
              <a:rPr lang="fi-FI" sz="2200" noProof="1">
                <a:solidFill>
                  <a:srgbClr val="191919"/>
                </a:solidFill>
                <a:ea typeface="+mn-lt"/>
                <a:cs typeface="+mn-lt"/>
              </a:rPr>
              <a:t>Tuomitut huusivat ja yökkivät, kun tyttö käveli heidän ohitseen. Tytöt huusivat muun muassa ”hyi helvetti”. </a:t>
            </a:r>
          </a:p>
          <a:p>
            <a:r>
              <a:rPr lang="fi-FI" sz="2200" noProof="1">
                <a:solidFill>
                  <a:srgbClr val="191919"/>
                </a:solidFill>
                <a:ea typeface="+mn-lt"/>
                <a:cs typeface="+mn-lt"/>
              </a:rPr>
              <a:t>Tytöt myönsivät käyttäneensä keskenään porukassa halventavaa kielenkäyttöä.</a:t>
            </a:r>
          </a:p>
          <a:p>
            <a:r>
              <a:rPr lang="fi-FI" sz="2200" noProof="1">
                <a:solidFill>
                  <a:srgbClr val="191919"/>
                </a:solidFill>
                <a:ea typeface="+mn-lt"/>
                <a:cs typeface="+mn-lt"/>
              </a:rPr>
              <a:t> Oikeuden mielestä tyttöjen kielenkäyttö oli uhria halventavaa.</a:t>
            </a:r>
          </a:p>
          <a:p>
            <a:r>
              <a:rPr lang="fi-FI" sz="2200" noProof="1">
                <a:solidFill>
                  <a:srgbClr val="191919"/>
                </a:solidFill>
                <a:ea typeface="+mn-lt"/>
                <a:cs typeface="+mn-lt"/>
              </a:rPr>
              <a:t>Koulukiusaamisella oli uhrille isot vaikutukset. Hän kärsi paniikkioireista ja nukahtaminen oli vaikeaa. Tyttö pelkäsi kouluun menoa ja yksin liikkumista.</a:t>
            </a:r>
          </a:p>
          <a:p>
            <a:r>
              <a:rPr lang="fi-FI" sz="2200" noProof="1">
                <a:solidFill>
                  <a:srgbClr val="191919"/>
                </a:solidFill>
                <a:ea typeface="+mn-lt"/>
                <a:cs typeface="+mn-lt"/>
              </a:rPr>
              <a:t>Tuomitut tytöt joutuvat yhdessä maksamaan uhrille 1 000 euron korvaukset. </a:t>
            </a:r>
          </a:p>
          <a:p>
            <a:r>
              <a:rPr lang="fi-FI" sz="2200" noProof="1">
                <a:solidFill>
                  <a:srgbClr val="191919"/>
                </a:solidFill>
                <a:ea typeface="+mn-lt"/>
                <a:cs typeface="+mn-lt"/>
              </a:rPr>
              <a:t>Tytöt joutuvat maksamaan myös uhrin yli 3 200 euron oikeudenkäyntikulut.</a:t>
            </a:r>
            <a:endParaRPr lang="fi-FI" sz="2200" noProof="1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i-FI" sz="2200" noProof="1">
                <a:solidFill>
                  <a:srgbClr val="191919"/>
                </a:solidFill>
                <a:ea typeface="+mn-lt"/>
                <a:cs typeface="+mn-lt"/>
              </a:rPr>
              <a:t>Tytöt joutuvat maksamaan 15 päiväsakosta 90 euroa.</a:t>
            </a:r>
            <a:endParaRPr lang="fi-FI" sz="2200" noProof="1"/>
          </a:p>
          <a:p>
            <a:pPr marL="0" indent="0">
              <a:buNone/>
            </a:pPr>
            <a:r>
              <a:rPr lang="en-US" sz="1100" dirty="0">
                <a:solidFill>
                  <a:srgbClr val="191919"/>
                </a:solidFill>
                <a:ea typeface="+mn-lt"/>
                <a:cs typeface="+mn-lt"/>
              </a:rPr>
              <a:t>(IS 24.3.2022)</a:t>
            </a:r>
          </a:p>
          <a:p>
            <a:endParaRPr lang="en-US" sz="1800" dirty="0">
              <a:solidFill>
                <a:srgbClr val="191919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1800" cap="all" dirty="0">
              <a:solidFill>
                <a:srgbClr val="191919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563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C6E5-390A-5E1C-3F79-AA1BF9B4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520" y="436245"/>
            <a:ext cx="10515600" cy="63468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Miksi</a:t>
            </a:r>
            <a:r>
              <a:rPr lang="en-US" dirty="0"/>
              <a:t> on </a:t>
            </a:r>
            <a:r>
              <a:rPr lang="en-US" dirty="0" err="1"/>
              <a:t>niin</a:t>
            </a:r>
            <a:r>
              <a:rPr lang="en-US" dirty="0"/>
              <a:t> </a:t>
            </a:r>
            <a:r>
              <a:rPr lang="en-US" dirty="0" err="1"/>
              <a:t>vaikeaa</a:t>
            </a:r>
            <a:r>
              <a:rPr lang="en-US" dirty="0"/>
              <a:t> </a:t>
            </a:r>
            <a:r>
              <a:rPr lang="en-US" dirty="0" err="1"/>
              <a:t>puuttua</a:t>
            </a:r>
            <a:r>
              <a:rPr lang="en-US" dirty="0"/>
              <a:t> </a:t>
            </a:r>
            <a:r>
              <a:rPr lang="en-US" dirty="0" err="1"/>
              <a:t>kiusaamiseen</a:t>
            </a:r>
            <a:r>
              <a:rPr lang="en-US" dirty="0"/>
              <a:t>?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1CB7A08-070A-0582-CB16-1F24798B56F9}"/>
              </a:ext>
            </a:extLst>
          </p:cNvPr>
          <p:cNvSpPr/>
          <p:nvPr/>
        </p:nvSpPr>
        <p:spPr>
          <a:xfrm>
            <a:off x="2590800" y="2042160"/>
            <a:ext cx="2418080" cy="1391920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Ole </a:t>
            </a:r>
            <a:r>
              <a:rPr lang="en-US" dirty="0" err="1">
                <a:solidFill>
                  <a:schemeClr val="tx1"/>
                </a:solidFill>
              </a:rPr>
              <a:t>kiusatun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tukena</a:t>
            </a:r>
            <a:r>
              <a:rPr lang="en-US" dirty="0">
                <a:solidFill>
                  <a:schemeClr val="tx1"/>
                </a:solidFill>
              </a:rPr>
              <a:t> ja </a:t>
            </a:r>
            <a:r>
              <a:rPr lang="en-US" dirty="0" err="1">
                <a:solidFill>
                  <a:schemeClr val="tx1"/>
                </a:solidFill>
              </a:rPr>
              <a:t>kerro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aikuiselle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3CC2D20-BD3F-AB86-C2C4-FD06C40131F7}"/>
              </a:ext>
            </a:extLst>
          </p:cNvPr>
          <p:cNvSpPr/>
          <p:nvPr/>
        </p:nvSpPr>
        <p:spPr>
          <a:xfrm>
            <a:off x="8514079" y="1889759"/>
            <a:ext cx="3302000" cy="154432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60-80 % </a:t>
            </a:r>
            <a:r>
              <a:rPr lang="en-US" dirty="0" err="1">
                <a:solidFill>
                  <a:schemeClr val="tx1"/>
                </a:solidFill>
              </a:rPr>
              <a:t>kiusaamisesta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vähenee</a:t>
            </a:r>
            <a:r>
              <a:rPr lang="en-US" dirty="0">
                <a:solidFill>
                  <a:schemeClr val="tx1"/>
                </a:solidFill>
              </a:rPr>
              <a:t> tai </a:t>
            </a:r>
            <a:r>
              <a:rPr lang="en-US" dirty="0" err="1">
                <a:solidFill>
                  <a:schemeClr val="tx1"/>
                </a:solidFill>
              </a:rPr>
              <a:t>loppuu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siihen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puututaan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2E01DDE-98A3-80E4-2BCF-0FDC0A6FC2D7}"/>
              </a:ext>
            </a:extLst>
          </p:cNvPr>
          <p:cNvSpPr/>
          <p:nvPr/>
        </p:nvSpPr>
        <p:spPr>
          <a:xfrm>
            <a:off x="2153919" y="4795519"/>
            <a:ext cx="3291840" cy="1483360"/>
          </a:xfrm>
          <a:prstGeom prst="wedgeEllipseCallou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0" i="0" u="none" strike="noStrike" baseline="0" dirty="0" err="1">
                <a:solidFill>
                  <a:srgbClr val="000000"/>
                </a:solidFill>
                <a:latin typeface="Aptos"/>
              </a:rPr>
              <a:t>Yleensä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ptos"/>
              </a:rPr>
              <a:t> 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Aptos"/>
              </a:rPr>
              <a:t>oppilaat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ptos"/>
              </a:rPr>
              <a:t> </a:t>
            </a:r>
            <a:endParaRPr lang="en-US">
              <a:solidFill>
                <a:srgbClr val="000000"/>
              </a:solidFill>
              <a:latin typeface="Aptos"/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  <a:latin typeface="Aptos"/>
              </a:rPr>
              <a:t>kunnioittavat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sitä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, 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joka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puolustaa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ptos"/>
              </a:rPr>
              <a:t>kiusattua</a:t>
            </a:r>
            <a:r>
              <a:rPr lang="en-US" dirty="0">
                <a:solidFill>
                  <a:srgbClr val="000000"/>
                </a:solidFill>
                <a:latin typeface="Aptos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B4BFFCF-BAB1-3D37-EA9E-3CED51AE42E0}"/>
              </a:ext>
            </a:extLst>
          </p:cNvPr>
          <p:cNvSpPr/>
          <p:nvPr/>
        </p:nvSpPr>
        <p:spPr>
          <a:xfrm rot="540000">
            <a:off x="8473440" y="4460240"/>
            <a:ext cx="3647439" cy="1899920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Suurin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osa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oppilaista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hyväksy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kiusaamista</a:t>
            </a:r>
            <a:r>
              <a:rPr lang="en-US" dirty="0">
                <a:solidFill>
                  <a:srgbClr val="000000"/>
                </a:solidFill>
              </a:rPr>
              <a:t>, </a:t>
            </a:r>
            <a:r>
              <a:rPr lang="en-US" dirty="0" err="1">
                <a:solidFill>
                  <a:srgbClr val="000000"/>
                </a:solidFill>
              </a:rPr>
              <a:t>vaikka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</a:rPr>
              <a:t>eivät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sitä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muille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>
              <a:solidFill>
                <a:srgbClr val="FFFFFF"/>
              </a:solidFill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</a:rPr>
              <a:t>näytäkään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9B085E-0C07-D83B-8F15-F6062D9FAE54}"/>
              </a:ext>
            </a:extLst>
          </p:cNvPr>
          <p:cNvSpPr/>
          <p:nvPr/>
        </p:nvSpPr>
        <p:spPr>
          <a:xfrm rot="-120000" flipH="1">
            <a:off x="196945" y="1666406"/>
            <a:ext cx="2367280" cy="1503680"/>
          </a:xfrm>
          <a:prstGeom prst="wedgeEllipse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Etkö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tiedä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mitä</a:t>
            </a:r>
            <a:r>
              <a:rPr lang="en-US" dirty="0">
                <a:solidFill>
                  <a:schemeClr val="tx1"/>
                </a:solidFill>
              </a:rPr>
              <a:t>  </a:t>
            </a:r>
            <a:r>
              <a:rPr lang="en-US" dirty="0" err="1">
                <a:solidFill>
                  <a:schemeClr val="tx1"/>
                </a:solidFill>
              </a:rPr>
              <a:t>tehdä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8A3BE46-AA69-CCDA-CFDC-213E6FA2A662}"/>
              </a:ext>
            </a:extLst>
          </p:cNvPr>
          <p:cNvSpPr/>
          <p:nvPr/>
        </p:nvSpPr>
        <p:spPr>
          <a:xfrm rot="-120000" flipH="1">
            <a:off x="5540090" y="1689632"/>
            <a:ext cx="2783840" cy="145288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Pelkäät</a:t>
            </a:r>
            <a:r>
              <a:rPr lang="en-US" dirty="0" err="1">
                <a:solidFill>
                  <a:schemeClr val="tx1"/>
                </a:solidFill>
                <a:latin typeface="Aptos"/>
              </a:rPr>
              <a:t>kö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että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kiusaaminen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pahe</a:t>
            </a:r>
            <a:r>
              <a:rPr lang="en-US" dirty="0">
                <a:solidFill>
                  <a:schemeClr val="tx1"/>
                </a:solidFill>
              </a:rPr>
              <a:t>nee?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E1FDD44-86AB-8920-23F7-826685A19746}"/>
              </a:ext>
            </a:extLst>
          </p:cNvPr>
          <p:cNvSpPr/>
          <p:nvPr/>
        </p:nvSpPr>
        <p:spPr>
          <a:xfrm rot="-120000" flipH="1">
            <a:off x="105389" y="3661365"/>
            <a:ext cx="2743200" cy="1503680"/>
          </a:xfrm>
          <a:prstGeom prst="wedgeEllipseCallou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Pelkäätkö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että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sinua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aletaan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itseäsi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kiusaamaan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348AF820-0344-5BB3-83BD-B577073315E6}"/>
              </a:ext>
            </a:extLst>
          </p:cNvPr>
          <p:cNvSpPr/>
          <p:nvPr/>
        </p:nvSpPr>
        <p:spPr>
          <a:xfrm rot="-120000" flipH="1">
            <a:off x="5398577" y="3671758"/>
            <a:ext cx="3373120" cy="1503680"/>
          </a:xfrm>
          <a:prstGeom prst="wedgeEllipse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Luuletko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että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muut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hyväksyvät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kiusaamisen</a:t>
            </a:r>
            <a:r>
              <a:rPr lang="en-US" dirty="0">
                <a:solidFill>
                  <a:schemeClr val="tx1"/>
                </a:solidFill>
              </a:rPr>
              <a:t> tai </a:t>
            </a:r>
            <a:r>
              <a:rPr lang="en-US" dirty="0" err="1">
                <a:solidFill>
                  <a:schemeClr val="tx1"/>
                </a:solidFill>
              </a:rPr>
              <a:t>pitävät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sitä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hauskana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481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09A75-2423-EB5D-03D5-8AAEAB71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Miten voit auttaa kiusatuksi joutuvaa?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3C5A9-3503-059F-19DF-1A5D3499F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200">
                <a:highlight>
                  <a:srgbClr val="FFFFFF"/>
                </a:highlight>
                <a:ea typeface="+mn-lt"/>
                <a:cs typeface="+mn-lt"/>
              </a:rPr>
              <a:t>Moikkaa oppilasta, jota kiusataan. Tärkeintä on, että hän huomaa, ettei jää tilanteessa ihan yksin.</a:t>
            </a:r>
            <a:endParaRPr lang="fi-FI" sz="2200"/>
          </a:p>
          <a:p>
            <a:r>
              <a:rPr lang="fi-FI" sz="2200">
                <a:highlight>
                  <a:srgbClr val="FFFFFF"/>
                </a:highlight>
                <a:ea typeface="+mn-lt"/>
                <a:cs typeface="+mn-lt"/>
              </a:rPr>
              <a:t>Juttele kiusaamista kohdanneen kanssa. </a:t>
            </a:r>
            <a:endParaRPr lang="fi-FI" sz="2200">
              <a:ea typeface="+mn-lt"/>
              <a:cs typeface="+mn-lt"/>
            </a:endParaRPr>
          </a:p>
          <a:p>
            <a:r>
              <a:rPr lang="fi-FI" sz="2200">
                <a:highlight>
                  <a:srgbClr val="FFFFFF"/>
                </a:highlight>
                <a:ea typeface="+mn-lt"/>
                <a:cs typeface="+mn-lt"/>
              </a:rPr>
              <a:t>Kerro kiusaamista kokeneelle, ettet hyväksy kiusaamista. </a:t>
            </a:r>
            <a:endParaRPr lang="fi-FI" sz="2200">
              <a:ea typeface="+mn-lt"/>
              <a:cs typeface="+mn-lt"/>
            </a:endParaRPr>
          </a:p>
          <a:p>
            <a:r>
              <a:rPr lang="fi-FI" sz="2200">
                <a:highlight>
                  <a:srgbClr val="FFFFFF"/>
                </a:highlight>
                <a:ea typeface="+mn-lt"/>
                <a:cs typeface="+mn-lt"/>
              </a:rPr>
              <a:t>Ystävysty kiusatun kanssa. Hän voi olla liian arka ja pelokas tutustuakseen kehenkään.</a:t>
            </a:r>
            <a:endParaRPr lang="fi-FI" sz="2200"/>
          </a:p>
          <a:p>
            <a:r>
              <a:rPr lang="fi-FI" sz="2200">
                <a:highlight>
                  <a:srgbClr val="FFFFFF"/>
                </a:highlight>
                <a:ea typeface="+mn-lt"/>
                <a:cs typeface="+mn-lt"/>
              </a:rPr>
              <a:t>Vie kiusattu pois tilanteesta. </a:t>
            </a:r>
            <a:endParaRPr lang="fi-FI" sz="2200">
              <a:ea typeface="+mn-lt"/>
              <a:cs typeface="+mn-lt"/>
            </a:endParaRPr>
          </a:p>
          <a:p>
            <a:r>
              <a:rPr lang="fi-FI" sz="2200">
                <a:highlight>
                  <a:srgbClr val="FFFFFF"/>
                </a:highlight>
                <a:ea typeface="+mn-lt"/>
                <a:cs typeface="+mn-lt"/>
              </a:rPr>
              <a:t>Ota mukaan kaverisi tai isompi porukka. Voitte yhdessä puuttua kiusaamiseen ja kertoa aikuiselle.</a:t>
            </a:r>
            <a:endParaRPr lang="fi-FI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493672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511A6-48DF-A144-FA6E-3354872D8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20964"/>
          <a:stretch>
            <a:fillRect/>
          </a:stretch>
        </p:blipFill>
        <p:spPr>
          <a:xfrm>
            <a:off x="858284" y="1063509"/>
            <a:ext cx="4200377" cy="44529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A4C25-871A-D5B0-E686-7EAD689B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66" y="1064032"/>
            <a:ext cx="6234162" cy="787083"/>
          </a:xfrm>
          <a:solidFill>
            <a:srgbClr val="012052"/>
          </a:solidFill>
        </p:spPr>
        <p:txBody>
          <a:bodyPr>
            <a:normAutofit/>
          </a:bodyPr>
          <a:lstStyle/>
          <a:p>
            <a:r>
              <a:rPr lang="en-US" sz="4000" err="1">
                <a:solidFill>
                  <a:schemeClr val="bg1"/>
                </a:solidFill>
                <a:latin typeface="Franklin Gothic"/>
              </a:rPr>
              <a:t>Yhdessä</a:t>
            </a:r>
            <a:r>
              <a:rPr lang="en-US" sz="4000" dirty="0">
                <a:solidFill>
                  <a:schemeClr val="bg1"/>
                </a:solidFill>
                <a:latin typeface="Franklin Gothic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Franklin Gothic"/>
              </a:rPr>
              <a:t>voimme</a:t>
            </a:r>
            <a:r>
              <a:rPr lang="en-US" sz="4000" dirty="0">
                <a:solidFill>
                  <a:schemeClr val="bg1"/>
                </a:solidFill>
                <a:latin typeface="Franklin Gothic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Franklin Gothic"/>
              </a:rPr>
              <a:t>vaikuttaa</a:t>
            </a:r>
            <a:endParaRPr lang="en-US" sz="4000" dirty="0" err="1">
              <a:solidFill>
                <a:schemeClr val="bg1"/>
              </a:solidFill>
              <a:latin typeface="Franklin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049E0-BFA1-0DE7-2E3E-5BCC6D601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48" y="2035400"/>
            <a:ext cx="6158364" cy="3468870"/>
          </a:xfrm>
          <a:solidFill>
            <a:srgbClr val="FDEA03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Franklin Gothic"/>
              </a:rPr>
              <a:t>Kun </a:t>
            </a:r>
            <a:r>
              <a:rPr lang="en-US" sz="2400" dirty="0" err="1">
                <a:latin typeface="Franklin Gothic"/>
              </a:rPr>
              <a:t>muut</a:t>
            </a:r>
            <a:r>
              <a:rPr lang="en-US" sz="2400" dirty="0">
                <a:latin typeface="Franklin Gothic"/>
              </a:rPr>
              <a:t> </a:t>
            </a:r>
            <a:r>
              <a:rPr lang="en-US" sz="2400" dirty="0" err="1">
                <a:latin typeface="Franklin Gothic"/>
              </a:rPr>
              <a:t>alkavat</a:t>
            </a:r>
            <a:r>
              <a:rPr lang="en-US" sz="2400" dirty="0">
                <a:latin typeface="Franklin Gothic"/>
              </a:rPr>
              <a:t> </a:t>
            </a:r>
            <a:r>
              <a:rPr lang="en-US" sz="2400" dirty="0" err="1">
                <a:latin typeface="Franklin Gothic"/>
              </a:rPr>
              <a:t>vastustamaan</a:t>
            </a:r>
            <a:r>
              <a:rPr lang="en-US" sz="2400" dirty="0">
                <a:latin typeface="Franklin Gothic"/>
              </a:rPr>
              <a:t> </a:t>
            </a:r>
            <a:r>
              <a:rPr lang="en-US" sz="2400" dirty="0" err="1">
                <a:latin typeface="Franklin Gothic"/>
              </a:rPr>
              <a:t>kiusaamista</a:t>
            </a:r>
            <a:r>
              <a:rPr lang="en-US" sz="2400" dirty="0">
                <a:latin typeface="Franklin Gothic"/>
              </a:rPr>
              <a:t>:</a:t>
            </a:r>
            <a:endParaRPr lang="en-US">
              <a:latin typeface="Franklin Gothic"/>
            </a:endParaRPr>
          </a:p>
          <a:p>
            <a:pPr lvl="1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dirty="0" err="1">
                <a:latin typeface="Franklin Gothic"/>
              </a:rPr>
              <a:t>Kiusatun</a:t>
            </a:r>
            <a:r>
              <a:rPr lang="en-US" dirty="0">
                <a:latin typeface="Franklin Gothic"/>
              </a:rPr>
              <a:t> </a:t>
            </a:r>
            <a:r>
              <a:rPr lang="en-US" dirty="0" err="1">
                <a:latin typeface="Franklin Gothic"/>
              </a:rPr>
              <a:t>olo</a:t>
            </a:r>
            <a:r>
              <a:rPr lang="en-US" dirty="0">
                <a:latin typeface="Franklin Gothic"/>
              </a:rPr>
              <a:t> </a:t>
            </a:r>
            <a:r>
              <a:rPr lang="en-US" dirty="0" err="1">
                <a:latin typeface="Franklin Gothic"/>
              </a:rPr>
              <a:t>helpottuu</a:t>
            </a:r>
            <a:endParaRPr lang="en-US" dirty="0">
              <a:latin typeface="Franklin Gothic"/>
            </a:endParaRPr>
          </a:p>
          <a:p>
            <a:pPr lvl="1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dirty="0" err="1">
                <a:latin typeface="Franklin Gothic"/>
              </a:rPr>
              <a:t>Kiusaajan</a:t>
            </a:r>
            <a:r>
              <a:rPr lang="en-US" dirty="0">
                <a:latin typeface="Franklin Gothic"/>
              </a:rPr>
              <a:t> </a:t>
            </a:r>
            <a:r>
              <a:rPr lang="en-US" dirty="0" err="1">
                <a:latin typeface="Franklin Gothic"/>
              </a:rPr>
              <a:t>valta-asema</a:t>
            </a:r>
            <a:r>
              <a:rPr lang="en-US" dirty="0">
                <a:latin typeface="Franklin Gothic"/>
              </a:rPr>
              <a:t> </a:t>
            </a:r>
            <a:r>
              <a:rPr lang="en-US" dirty="0" err="1">
                <a:latin typeface="Franklin Gothic"/>
              </a:rPr>
              <a:t>vähenee</a:t>
            </a:r>
            <a:endParaRPr lang="en-US" dirty="0">
              <a:latin typeface="Franklin Gothic"/>
            </a:endParaRPr>
          </a:p>
          <a:p>
            <a:pPr lvl="1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dirty="0" err="1">
                <a:latin typeface="Franklin Gothic"/>
              </a:rPr>
              <a:t>Ilmapiiri</a:t>
            </a:r>
            <a:r>
              <a:rPr lang="en-US" dirty="0">
                <a:latin typeface="Franklin Gothic"/>
              </a:rPr>
              <a:t> </a:t>
            </a:r>
            <a:r>
              <a:rPr lang="en-US" dirty="0" err="1">
                <a:latin typeface="Franklin Gothic"/>
              </a:rPr>
              <a:t>paranee</a:t>
            </a:r>
            <a:r>
              <a:rPr lang="en-US" dirty="0">
                <a:latin typeface="Franklin Gothic"/>
              </a:rPr>
              <a:t> </a:t>
            </a:r>
            <a:r>
              <a:rPr lang="en-US" dirty="0" err="1">
                <a:latin typeface="Franklin Gothic"/>
              </a:rPr>
              <a:t>kaikilla</a:t>
            </a:r>
            <a:endParaRPr lang="en-US" dirty="0">
              <a:latin typeface="Franklin Gothic"/>
            </a:endParaRPr>
          </a:p>
          <a:p>
            <a:pPr marL="0" indent="0">
              <a:buNone/>
            </a:pPr>
            <a:endParaRPr lang="en-US"/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0817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04BF5-9887-04C8-734E-0BC16974E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C69E7-C5C5-C605-52D4-DE94D168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5626" cy="964616"/>
          </a:xfrm>
          <a:solidFill>
            <a:srgbClr val="CBE687"/>
          </a:solidFill>
        </p:spPr>
        <p:txBody>
          <a:bodyPr/>
          <a:lstStyle/>
          <a:p>
            <a:r>
              <a:rPr lang="en-US" dirty="0" err="1"/>
              <a:t>Mistä</a:t>
            </a:r>
            <a:r>
              <a:rPr lang="en-US" dirty="0"/>
              <a:t> </a:t>
            </a:r>
            <a:r>
              <a:rPr lang="en-US" dirty="0" err="1"/>
              <a:t>apua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minua</a:t>
            </a:r>
            <a:r>
              <a:rPr lang="en-US" dirty="0"/>
              <a:t> </a:t>
            </a:r>
            <a:r>
              <a:rPr lang="en-US" dirty="0" err="1"/>
              <a:t>kiusataan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15F74-42B2-0093-6DBF-6A386631B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84469" cy="204528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CCC13-E26B-DF84-8775-FDAA8469C1A5}"/>
              </a:ext>
            </a:extLst>
          </p:cNvPr>
          <p:cNvSpPr txBox="1"/>
          <p:nvPr/>
        </p:nvSpPr>
        <p:spPr>
          <a:xfrm>
            <a:off x="841126" y="1710338"/>
            <a:ext cx="10517731" cy="2639953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600" dirty="0" err="1"/>
              <a:t>Muista</a:t>
            </a:r>
            <a:r>
              <a:rPr lang="en-US" sz="2600" dirty="0"/>
              <a:t>, </a:t>
            </a:r>
            <a:r>
              <a:rPr lang="en-US" sz="2600" dirty="0" err="1"/>
              <a:t>että</a:t>
            </a:r>
            <a:r>
              <a:rPr lang="en-US" sz="2600" dirty="0"/>
              <a:t> </a:t>
            </a:r>
            <a:r>
              <a:rPr lang="en-US" sz="2600" dirty="0" err="1"/>
              <a:t>kiusaaminen</a:t>
            </a:r>
            <a:r>
              <a:rPr lang="en-US" sz="2600" dirty="0"/>
              <a:t> </a:t>
            </a:r>
            <a:r>
              <a:rPr lang="en-US" sz="2600" dirty="0" err="1"/>
              <a:t>ei</a:t>
            </a:r>
            <a:r>
              <a:rPr lang="en-US" sz="2600" dirty="0"/>
              <a:t> ole </a:t>
            </a:r>
            <a:r>
              <a:rPr lang="en-US" sz="2600" dirty="0" err="1"/>
              <a:t>koskaan</a:t>
            </a:r>
            <a:r>
              <a:rPr lang="en-US" sz="2600" dirty="0"/>
              <a:t> </a:t>
            </a:r>
            <a:r>
              <a:rPr lang="en-US" sz="2600" dirty="0" err="1"/>
              <a:t>sinun</a:t>
            </a:r>
            <a:r>
              <a:rPr lang="en-US" sz="2600" dirty="0"/>
              <a:t> </a:t>
            </a:r>
            <a:r>
              <a:rPr lang="en-US" sz="2600" dirty="0" err="1"/>
              <a:t>syysi</a:t>
            </a:r>
            <a:r>
              <a:rPr lang="en-US" sz="2600" dirty="0"/>
              <a:t> </a:t>
            </a:r>
            <a:r>
              <a:rPr lang="en-US" sz="2600" dirty="0" err="1"/>
              <a:t>eikä</a:t>
            </a:r>
            <a:r>
              <a:rPr lang="en-US" sz="2600" dirty="0"/>
              <a:t> </a:t>
            </a:r>
            <a:r>
              <a:rPr lang="en-US" sz="2600" dirty="0" err="1"/>
              <a:t>sitä</a:t>
            </a:r>
            <a:r>
              <a:rPr lang="en-US" sz="2600" dirty="0"/>
              <a:t> </a:t>
            </a:r>
            <a:r>
              <a:rPr lang="en-US" sz="2600" dirty="0" err="1"/>
              <a:t>tarvitse</a:t>
            </a:r>
            <a:r>
              <a:rPr lang="en-US" sz="2600" dirty="0"/>
              <a:t> </a:t>
            </a:r>
            <a:r>
              <a:rPr lang="en-US" sz="2600" dirty="0" err="1"/>
              <a:t>hävetä</a:t>
            </a:r>
            <a:r>
              <a:rPr lang="en-US" sz="2600" dirty="0"/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600" dirty="0"/>
              <a:t>Kuka </a:t>
            </a:r>
            <a:r>
              <a:rPr lang="en-US" sz="2600" dirty="0" err="1"/>
              <a:t>tahansa</a:t>
            </a:r>
            <a:r>
              <a:rPr lang="en-US" sz="2600" dirty="0"/>
              <a:t> </a:t>
            </a:r>
            <a:r>
              <a:rPr lang="en-US" sz="2600" dirty="0" err="1"/>
              <a:t>voi</a:t>
            </a:r>
            <a:r>
              <a:rPr lang="en-US" sz="2600" dirty="0"/>
              <a:t> </a:t>
            </a:r>
            <a:r>
              <a:rPr lang="en-US" sz="2600" dirty="0" err="1"/>
              <a:t>joutua</a:t>
            </a:r>
            <a:r>
              <a:rPr lang="en-US" sz="2600" dirty="0"/>
              <a:t> </a:t>
            </a:r>
            <a:r>
              <a:rPr lang="en-US" sz="2600" dirty="0" err="1"/>
              <a:t>kiusatuksi</a:t>
            </a:r>
            <a:r>
              <a:rPr lang="en-US" sz="2600" dirty="0"/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600" err="1"/>
              <a:t>Älä</a:t>
            </a:r>
            <a:r>
              <a:rPr lang="en-US" sz="2600" dirty="0"/>
              <a:t> </a:t>
            </a:r>
            <a:r>
              <a:rPr lang="en-US" sz="2600" err="1"/>
              <a:t>jää</a:t>
            </a:r>
            <a:r>
              <a:rPr lang="en-US" sz="2600" dirty="0"/>
              <a:t> </a:t>
            </a:r>
            <a:r>
              <a:rPr lang="en-US" sz="2600"/>
              <a:t>yksin, kerro </a:t>
            </a:r>
            <a:r>
              <a:rPr lang="en-US" sz="2600" err="1"/>
              <a:t>jollekin</a:t>
            </a:r>
            <a:r>
              <a:rPr lang="en-US" sz="2600" dirty="0"/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600" dirty="0" err="1"/>
              <a:t>Kerro</a:t>
            </a:r>
            <a:r>
              <a:rPr lang="en-US" sz="2600" dirty="0"/>
              <a:t> </a:t>
            </a:r>
            <a:r>
              <a:rPr lang="en-US" sz="2600" dirty="0" err="1"/>
              <a:t>aikuiselle</a:t>
            </a:r>
            <a:r>
              <a:rPr lang="en-US" sz="2600" dirty="0"/>
              <a:t>: </a:t>
            </a:r>
            <a:r>
              <a:rPr lang="en-US" sz="2600" dirty="0" err="1"/>
              <a:t>kotona</a:t>
            </a:r>
            <a:r>
              <a:rPr lang="en-US" sz="2600" dirty="0"/>
              <a:t>, </a:t>
            </a:r>
            <a:r>
              <a:rPr lang="en-US" sz="2600" dirty="0" err="1"/>
              <a:t>harrastuksissa</a:t>
            </a:r>
            <a:r>
              <a:rPr lang="en-US" sz="2600" dirty="0"/>
              <a:t>, </a:t>
            </a:r>
            <a:r>
              <a:rPr lang="en-US" sz="2600" dirty="0" err="1"/>
              <a:t>nuorisotilalla</a:t>
            </a:r>
            <a:r>
              <a:rPr lang="en-US" sz="2600" dirty="0"/>
              <a:t>, </a:t>
            </a:r>
            <a:r>
              <a:rPr lang="en-US" sz="2600" dirty="0" err="1"/>
              <a:t>koulussa</a:t>
            </a:r>
            <a:r>
              <a:rPr lang="en-US" sz="2600" dirty="0"/>
              <a:t>, </a:t>
            </a:r>
            <a:r>
              <a:rPr lang="en-US" sz="2600" dirty="0" err="1"/>
              <a:t>ihan</a:t>
            </a:r>
            <a:r>
              <a:rPr lang="en-US" sz="2600" dirty="0"/>
              <a:t> </a:t>
            </a:r>
            <a:r>
              <a:rPr lang="en-US" sz="2600" dirty="0" err="1"/>
              <a:t>kenelle</a:t>
            </a:r>
            <a:r>
              <a:rPr lang="en-US" sz="2600" dirty="0"/>
              <a:t> </a:t>
            </a:r>
            <a:r>
              <a:rPr lang="en-US" sz="2600" dirty="0" err="1"/>
              <a:t>tahansa</a:t>
            </a:r>
            <a:r>
              <a:rPr lang="en-US" sz="2600" dirty="0"/>
              <a:t>.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6ED04-3F1B-8A8A-049C-D88D801AB6CD}"/>
              </a:ext>
            </a:extLst>
          </p:cNvPr>
          <p:cNvSpPr txBox="1"/>
          <p:nvPr/>
        </p:nvSpPr>
        <p:spPr>
          <a:xfrm>
            <a:off x="841117" y="4714962"/>
            <a:ext cx="10523767" cy="1809150"/>
          </a:xfrm>
          <a:prstGeom prst="rect">
            <a:avLst/>
          </a:prstGeom>
          <a:solidFill>
            <a:srgbClr val="FFFF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https://www.nuortennetti.fi (MLL)</a:t>
            </a:r>
            <a:endParaRPr lang="en-US" sz="2600">
              <a:latin typeface="Aptos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600" dirty="0"/>
              <a:t>Lasten ja </a:t>
            </a:r>
            <a:r>
              <a:rPr lang="en-US" sz="2600" dirty="0" err="1"/>
              <a:t>nuorten</a:t>
            </a:r>
            <a:r>
              <a:rPr lang="en-US" sz="2600" dirty="0"/>
              <a:t> </a:t>
            </a:r>
            <a:r>
              <a:rPr lang="en-US" sz="2600" dirty="0" err="1"/>
              <a:t>puhelin</a:t>
            </a:r>
            <a:r>
              <a:rPr lang="en-US" sz="2600" dirty="0"/>
              <a:t> 116 111 </a:t>
            </a:r>
            <a:r>
              <a:rPr lang="en-US" sz="2600" dirty="0">
                <a:solidFill>
                  <a:srgbClr val="000000"/>
                </a:solidFill>
                <a:latin typeface="Aptos"/>
                <a:ea typeface="Lato"/>
                <a:cs typeface="Lato"/>
              </a:rPr>
              <a:t>(MLL) </a:t>
            </a:r>
            <a:endParaRPr lang="en-US" sz="2600">
              <a:solidFill>
                <a:srgbClr val="000000"/>
              </a:solidFill>
              <a:latin typeface="Aptos"/>
              <a:ea typeface="Lato"/>
              <a:cs typeface="Lato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000000"/>
                </a:solidFill>
                <a:latin typeface="Aptos"/>
                <a:ea typeface="Lato"/>
                <a:cs typeface="Lato"/>
              </a:rPr>
              <a:t>        (ma-pe </a:t>
            </a:r>
            <a:r>
              <a:rPr lang="en-US" sz="1600" dirty="0" err="1">
                <a:solidFill>
                  <a:srgbClr val="000000"/>
                </a:solidFill>
                <a:latin typeface="Aptos"/>
                <a:ea typeface="Lato"/>
                <a:cs typeface="Lato"/>
              </a:rPr>
              <a:t>klo</a:t>
            </a:r>
            <a:r>
              <a:rPr lang="en-US" sz="1600" dirty="0">
                <a:solidFill>
                  <a:srgbClr val="000000"/>
                </a:solidFill>
                <a:latin typeface="Aptos"/>
                <a:ea typeface="Lato"/>
                <a:cs typeface="Lato"/>
              </a:rPr>
              <a:t> 14-20, la-</a:t>
            </a:r>
            <a:r>
              <a:rPr lang="en-US" sz="1600" dirty="0" err="1">
                <a:solidFill>
                  <a:srgbClr val="000000"/>
                </a:solidFill>
                <a:latin typeface="Aptos"/>
                <a:ea typeface="Lato"/>
                <a:cs typeface="Lato"/>
              </a:rPr>
              <a:t>su</a:t>
            </a:r>
            <a:r>
              <a:rPr lang="en-US" sz="1600" dirty="0">
                <a:solidFill>
                  <a:srgbClr val="000000"/>
                </a:solidFill>
                <a:latin typeface="Aptos"/>
                <a:ea typeface="Lato"/>
                <a:cs typeface="Lat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/>
                <a:ea typeface="Lato"/>
                <a:cs typeface="Lato"/>
              </a:rPr>
              <a:t>klo</a:t>
            </a:r>
            <a:r>
              <a:rPr lang="en-US" sz="1600" dirty="0">
                <a:solidFill>
                  <a:srgbClr val="000000"/>
                </a:solidFill>
                <a:latin typeface="Aptos"/>
                <a:ea typeface="Lato"/>
                <a:cs typeface="Lato"/>
              </a:rPr>
              <a:t> 17-20. Nuorten </a:t>
            </a:r>
            <a:r>
              <a:rPr lang="en-US" sz="1600" dirty="0" err="1">
                <a:solidFill>
                  <a:srgbClr val="000000"/>
                </a:solidFill>
                <a:latin typeface="Aptos"/>
                <a:ea typeface="Lato"/>
                <a:cs typeface="Lato"/>
              </a:rPr>
              <a:t>tukilinja</a:t>
            </a:r>
            <a:r>
              <a:rPr lang="en-US" sz="1600" dirty="0">
                <a:solidFill>
                  <a:srgbClr val="000000"/>
                </a:solidFill>
                <a:latin typeface="Aptos"/>
                <a:ea typeface="Lato"/>
                <a:cs typeface="Lat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/>
                <a:ea typeface="Lato"/>
                <a:cs typeface="Lato"/>
              </a:rPr>
              <a:t>joka</a:t>
            </a:r>
            <a:r>
              <a:rPr lang="en-US" sz="1600" dirty="0">
                <a:solidFill>
                  <a:srgbClr val="000000"/>
                </a:solidFill>
                <a:latin typeface="Aptos"/>
                <a:ea typeface="Lato"/>
                <a:cs typeface="Lat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/>
                <a:ea typeface="Lato"/>
                <a:cs typeface="Lato"/>
              </a:rPr>
              <a:t>ilta</a:t>
            </a:r>
            <a:r>
              <a:rPr lang="en-US" sz="1600" dirty="0">
                <a:solidFill>
                  <a:srgbClr val="000000"/>
                </a:solidFill>
                <a:latin typeface="Aptos"/>
                <a:ea typeface="Lato"/>
                <a:cs typeface="Lat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/>
                <a:ea typeface="Lato"/>
                <a:cs typeface="Lato"/>
              </a:rPr>
              <a:t>klo</a:t>
            </a:r>
            <a:r>
              <a:rPr lang="en-US" sz="1600" dirty="0">
                <a:solidFill>
                  <a:srgbClr val="000000"/>
                </a:solidFill>
                <a:latin typeface="Aptos"/>
                <a:ea typeface="Lato"/>
                <a:cs typeface="Lato"/>
              </a:rPr>
              <a:t> 20-24 </a:t>
            </a:r>
            <a:r>
              <a:rPr lang="en-US" sz="1600" dirty="0" err="1">
                <a:solidFill>
                  <a:srgbClr val="000000"/>
                </a:solidFill>
                <a:latin typeface="Aptos"/>
                <a:ea typeface="Lato"/>
                <a:cs typeface="Lato"/>
              </a:rPr>
              <a:t>samassa</a:t>
            </a:r>
            <a:r>
              <a:rPr lang="en-US" sz="1600" dirty="0">
                <a:solidFill>
                  <a:srgbClr val="000000"/>
                </a:solidFill>
                <a:latin typeface="Aptos"/>
                <a:ea typeface="Lato"/>
                <a:cs typeface="Lato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ptos"/>
                <a:ea typeface="Lato"/>
                <a:cs typeface="Lato"/>
              </a:rPr>
              <a:t>numerossa</a:t>
            </a:r>
            <a:r>
              <a:rPr lang="en-US" sz="1600" dirty="0">
                <a:solidFill>
                  <a:srgbClr val="000000"/>
                </a:solidFill>
                <a:latin typeface="Aptos"/>
                <a:ea typeface="Lato"/>
                <a:cs typeface="Lato"/>
              </a:rPr>
              <a:t>).</a:t>
            </a:r>
            <a:endParaRPr lang="en-US" sz="2600">
              <a:ea typeface="Lato"/>
              <a:cs typeface="Lato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RIKU-chat tai rikosuhripäivystys: 116 006</a:t>
            </a:r>
            <a:r>
              <a:rPr lang="en-US" sz="2000" dirty="0"/>
              <a:t> (ma–to </a:t>
            </a:r>
            <a:r>
              <a:rPr lang="en-US" sz="1600" dirty="0"/>
              <a:t>klo 9–18 ja pe klo 9–16)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701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E202A-7658-729D-AE45-4872C395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anchor="t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Mitä kiusaaminen –sanalla tarkoitetaan?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68F47-FDEB-C340-813B-AE14B79A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5" cy="2454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Katsotaan video, jossa kerrotaan, mitä kiusaaminen on ja mitä sille voi tehdä.</a:t>
            </a:r>
          </a:p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Mitä kiusaaminen on ja mitä sille voi tehdä? -video</a:t>
            </a:r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B7F28-3B7E-D3BC-532D-E3B50D5D81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52"/>
          <a:stretch>
            <a:fillRect/>
          </a:stretch>
        </p:blipFill>
        <p:spPr>
          <a:xfrm>
            <a:off x="6095999" y="1543855"/>
            <a:ext cx="5260976" cy="37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1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19000" r="-1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B62BC-376B-CA6D-FEFB-3C098F6FF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669925"/>
            <a:ext cx="11084560" cy="5750878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4000" dirty="0">
                <a:latin typeface="Verdana"/>
                <a:ea typeface="Verdana"/>
                <a:cs typeface="Times New Roman"/>
              </a:rPr>
              <a:t>Kiusaaminen on toistavaa, tahallista toisen ihmisen henkistä, fyysistä tai sosiaalista </a:t>
            </a:r>
            <a:r>
              <a:rPr lang="fi-FI" sz="4000">
                <a:latin typeface="Verdana"/>
                <a:ea typeface="Verdana"/>
                <a:cs typeface="Times New Roman"/>
              </a:rPr>
              <a:t>vahingoittamista.</a:t>
            </a:r>
            <a:endParaRPr lang="en-US">
              <a:latin typeface="Verdana"/>
              <a:ea typeface="Verdana"/>
            </a:endParaRPr>
          </a:p>
          <a:p>
            <a:pPr marL="0" indent="0">
              <a:buNone/>
            </a:pPr>
            <a:endParaRPr lang="fi-FI" sz="4000" dirty="0">
              <a:latin typeface="Verdana"/>
              <a:ea typeface="Verdana"/>
              <a:cs typeface="Times New Roman"/>
            </a:endParaRPr>
          </a:p>
          <a:p>
            <a:pPr marL="0" indent="0">
              <a:buNone/>
            </a:pPr>
            <a:r>
              <a:rPr lang="fi-FI" sz="4000">
                <a:latin typeface="Verdana"/>
                <a:ea typeface="Verdana"/>
                <a:cs typeface="Times New Roman"/>
              </a:rPr>
              <a:t>Kiusatuksi joutuneen on </a:t>
            </a:r>
            <a:r>
              <a:rPr lang="fi-FI" sz="4000" dirty="0">
                <a:latin typeface="Verdana"/>
                <a:ea typeface="Verdana"/>
                <a:cs typeface="Times New Roman"/>
              </a:rPr>
              <a:t>usein vaikea puolustautua.</a:t>
            </a:r>
            <a:endParaRPr lang="fi-FI">
              <a:latin typeface="Verdana"/>
              <a:ea typeface="Verdana"/>
            </a:endParaRPr>
          </a:p>
          <a:p>
            <a:pPr marL="0" indent="0">
              <a:buNone/>
            </a:pPr>
            <a:endParaRPr lang="fi-FI" sz="1800" dirty="0">
              <a:latin typeface="Verdana"/>
              <a:ea typeface="Verdana"/>
              <a:cs typeface="Lato"/>
            </a:endParaRPr>
          </a:p>
          <a:p>
            <a:pPr marL="0" indent="0">
              <a:buNone/>
            </a:pPr>
            <a:r>
              <a:rPr lang="fi-FI" sz="4000">
                <a:latin typeface="Verdana"/>
                <a:ea typeface="Verdana"/>
                <a:cs typeface="Times New Roman"/>
              </a:rPr>
              <a:t>Voi olla myös ryhmässä tapahtuvaa.</a:t>
            </a:r>
          </a:p>
          <a:p>
            <a:pPr marL="0" indent="0">
              <a:buNone/>
            </a:pPr>
            <a:endParaRPr lang="fi-FI" sz="1800" dirty="0"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8100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D3D118-867A-C119-4719-6105CEC61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61D38-D441-385E-7C3A-2085213E9C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39" b="13939"/>
          <a:stretch>
            <a:fillRect/>
          </a:stretch>
        </p:blipFill>
        <p:spPr>
          <a:xfrm>
            <a:off x="281151" y="1221698"/>
            <a:ext cx="4777381" cy="377593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438E4178-6069-9E08-019B-65FEC156EE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08809" y="1726536"/>
          <a:ext cx="6396683" cy="346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361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257B2-DE23-ED41-075C-529749AC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56" y="0"/>
            <a:ext cx="9670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4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19000" r="-1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CF81B-AA86-A78F-3211-FCAE29848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E038-93BC-E582-A523-06A31D0DF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95" y="562940"/>
            <a:ext cx="10961953" cy="5585516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3600" dirty="0">
                <a:latin typeface="Verdana"/>
                <a:ea typeface="Verdana"/>
                <a:cs typeface="Times New Roman"/>
              </a:rPr>
              <a:t>Häirintä on käyttäytymistä, jossa sanoin </a:t>
            </a:r>
            <a:r>
              <a:rPr lang="fi-FI" sz="3600">
                <a:latin typeface="Verdana"/>
                <a:ea typeface="Verdana"/>
                <a:cs typeface="Times New Roman"/>
              </a:rPr>
              <a:t>tai teoin:</a:t>
            </a:r>
            <a:endParaRPr lang="fi-FI" sz="3600" dirty="0">
              <a:latin typeface="Verdana"/>
              <a:ea typeface="Verdana"/>
              <a:cs typeface="Times New Roman"/>
            </a:endParaRPr>
          </a:p>
          <a:p>
            <a:pPr marL="685800" indent="-685800"/>
            <a:r>
              <a:rPr lang="fi-FI" sz="3600">
                <a:latin typeface="Verdana"/>
                <a:ea typeface="Verdana"/>
                <a:cs typeface="Times New Roman"/>
              </a:rPr>
              <a:t>loukataan...</a:t>
            </a:r>
            <a:endParaRPr lang="fi-FI" sz="3600" dirty="0">
              <a:latin typeface="Verdana"/>
              <a:ea typeface="Verdana"/>
              <a:cs typeface="Times New Roman"/>
            </a:endParaRPr>
          </a:p>
          <a:p>
            <a:pPr marL="685800" indent="-685800"/>
            <a:r>
              <a:rPr lang="fi-FI" sz="3600">
                <a:latin typeface="Verdana"/>
                <a:ea typeface="Verdana"/>
                <a:cs typeface="Times New Roman"/>
              </a:rPr>
              <a:t>uhataan...</a:t>
            </a:r>
            <a:endParaRPr lang="fi-FI" sz="3600" dirty="0">
              <a:latin typeface="Verdana"/>
              <a:ea typeface="Verdana"/>
              <a:cs typeface="Times New Roman"/>
            </a:endParaRPr>
          </a:p>
          <a:p>
            <a:pPr marL="685800" indent="-685800"/>
            <a:r>
              <a:rPr lang="fi-FI" sz="3600">
                <a:latin typeface="Verdana"/>
                <a:ea typeface="Verdana"/>
                <a:cs typeface="Times New Roman"/>
              </a:rPr>
              <a:t>nöyryytetään...</a:t>
            </a:r>
            <a:endParaRPr lang="fi-FI" sz="3600" dirty="0">
              <a:latin typeface="Verdana"/>
              <a:ea typeface="Verdana"/>
              <a:cs typeface="Times New Roman"/>
            </a:endParaRPr>
          </a:p>
          <a:p>
            <a:pPr marL="685800" indent="-685800"/>
            <a:r>
              <a:rPr lang="fi-FI" sz="3600">
                <a:latin typeface="Verdana"/>
                <a:ea typeface="Verdana"/>
                <a:cs typeface="Times New Roman"/>
              </a:rPr>
              <a:t>Halvennetaan...</a:t>
            </a:r>
            <a:endParaRPr lang="fi-FI" sz="3600" dirty="0">
              <a:latin typeface="Verdana"/>
              <a:ea typeface="Verdana"/>
              <a:cs typeface="Times New Roman"/>
            </a:endParaRPr>
          </a:p>
          <a:p>
            <a:pPr marL="0" indent="0">
              <a:buNone/>
            </a:pPr>
            <a:r>
              <a:rPr lang="fi-FI">
                <a:latin typeface="Verdana"/>
                <a:ea typeface="Verdana"/>
                <a:cs typeface="Times New Roman"/>
              </a:rPr>
              <a:t>...toista henkilöä tai ihmisryhmää </a:t>
            </a:r>
            <a:r>
              <a:rPr lang="fi-FI" dirty="0">
                <a:latin typeface="Verdana"/>
                <a:ea typeface="Verdana"/>
                <a:cs typeface="Times New Roman"/>
              </a:rPr>
              <a:t>tarkoituksellisesti.</a:t>
            </a:r>
            <a:endParaRPr lang="en-US">
              <a:latin typeface="Verdana"/>
              <a:ea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9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19000" r="-1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6ADFF1-A32A-C3BC-03E4-FE94CC319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98E9D-155A-C193-E248-DDA5D45C6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57" y="706996"/>
            <a:ext cx="10807493" cy="542191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3200" dirty="0">
                <a:latin typeface="Verdana"/>
                <a:ea typeface="Verdana"/>
                <a:cs typeface="Times New Roman"/>
              </a:rPr>
              <a:t>Syrjintä tarkoittaa yksilön tai ryhmän torjumista tai huonompaa kohtelua henkilökohtaisen ominaisuuden </a:t>
            </a:r>
            <a:r>
              <a:rPr lang="fi-FI" sz="3200">
                <a:latin typeface="Verdana"/>
                <a:ea typeface="Verdana"/>
                <a:cs typeface="Times New Roman"/>
              </a:rPr>
              <a:t>perusteella. Esimerkiksi:</a:t>
            </a:r>
            <a:endParaRPr lang="en-US" sz="3200">
              <a:latin typeface="Verdana"/>
              <a:ea typeface="Verdana"/>
              <a:cs typeface="Times New Roman"/>
            </a:endParaRP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fi-FI" sz="2400">
                <a:latin typeface="Verdana"/>
                <a:ea typeface="Verdana"/>
                <a:cs typeface="Times New Roman"/>
              </a:rPr>
              <a:t>kieli</a:t>
            </a:r>
            <a:endParaRPr lang="en-US" sz="2400">
              <a:latin typeface="Verdana"/>
              <a:ea typeface="Verdana"/>
              <a:cs typeface="Times New Roman"/>
            </a:endParaRP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fi-FI" sz="2400">
                <a:latin typeface="Verdana"/>
                <a:ea typeface="Verdana"/>
                <a:cs typeface="Times New Roman"/>
              </a:rPr>
              <a:t>etninen tausta tai ihon väri</a:t>
            </a:r>
            <a:endParaRPr lang="en-US" sz="2400">
              <a:latin typeface="Verdana"/>
              <a:ea typeface="Verdana"/>
              <a:cs typeface="Times New Roman"/>
            </a:endParaRP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fi-FI" sz="2400">
                <a:latin typeface="Verdana"/>
                <a:ea typeface="Verdana"/>
                <a:cs typeface="Times New Roman"/>
              </a:rPr>
              <a:t>sukupuoli</a:t>
            </a:r>
            <a:endParaRPr lang="en-US" sz="2400">
              <a:latin typeface="Verdana"/>
              <a:ea typeface="Verdana"/>
              <a:cs typeface="Times New Roman"/>
            </a:endParaRP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fi-FI" sz="2400">
                <a:latin typeface="Verdana"/>
                <a:ea typeface="Verdana"/>
                <a:cs typeface="Times New Roman"/>
              </a:rPr>
              <a:t>seksuaalinen suuntautuminen</a:t>
            </a:r>
            <a:endParaRPr lang="en-US" sz="2400">
              <a:latin typeface="Verdana"/>
              <a:ea typeface="Verdana"/>
              <a:cs typeface="Times New Roman"/>
            </a:endParaRP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fi-FI" sz="2400">
                <a:latin typeface="Verdana"/>
                <a:ea typeface="Verdana"/>
                <a:cs typeface="Times New Roman"/>
              </a:rPr>
              <a:t>uskonto</a:t>
            </a:r>
            <a:endParaRPr lang="en-US" sz="2400">
              <a:latin typeface="Verdana"/>
              <a:ea typeface="Verdana"/>
              <a:cs typeface="Times New Roman"/>
            </a:endParaRP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fi-FI" sz="2400">
                <a:latin typeface="Verdana"/>
                <a:ea typeface="Verdana"/>
                <a:cs typeface="Times New Roman"/>
              </a:rPr>
              <a:t>terveydentilan tai vammaisuus</a:t>
            </a:r>
          </a:p>
        </p:txBody>
      </p:sp>
    </p:spTree>
    <p:extLst>
      <p:ext uri="{BB962C8B-B14F-4D97-AF65-F5344CB8AC3E}">
        <p14:creationId xmlns:p14="http://schemas.microsoft.com/office/powerpoint/2010/main" val="207655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19000" r="-11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62825-F9B6-5C01-8609-D479FD46D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ED7F-5ADA-9F22-632C-855BB6A5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19" y="766720"/>
            <a:ext cx="10695459" cy="5380380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685800" indent="-685800">
              <a:lnSpc>
                <a:spcPct val="120000"/>
              </a:lnSpc>
            </a:pPr>
            <a:r>
              <a:rPr lang="fi-FI" sz="3600">
                <a:latin typeface="Verdana"/>
                <a:ea typeface="Verdana"/>
                <a:cs typeface="Times New Roman"/>
              </a:rPr>
              <a:t>Väkivalta on vallan tai fyysisen voiman tahallista väärinkäyttöä tai sillä uhkaamista. </a:t>
            </a:r>
            <a:endParaRPr lang="en-US" sz="3600">
              <a:latin typeface="Verdana"/>
              <a:ea typeface="Verdana"/>
              <a:cs typeface="Times New Roman"/>
            </a:endParaRPr>
          </a:p>
          <a:p>
            <a:pPr marL="685800" indent="-685800">
              <a:lnSpc>
                <a:spcPct val="120000"/>
              </a:lnSpc>
            </a:pPr>
            <a:r>
              <a:rPr lang="fi-FI" sz="3600">
                <a:latin typeface="Verdana"/>
                <a:ea typeface="Verdana"/>
                <a:cs typeface="Times New Roman"/>
              </a:rPr>
              <a:t>Väkivalta voi olla henkistä, fyysistä, sosiaalista tai digitaalista.</a:t>
            </a:r>
          </a:p>
          <a:p>
            <a:pPr marL="685800" indent="-685800">
              <a:lnSpc>
                <a:spcPct val="120000"/>
              </a:lnSpc>
            </a:pPr>
            <a:r>
              <a:rPr lang="fi-FI" sz="3600">
                <a:latin typeface="Verdana"/>
                <a:ea typeface="Verdana"/>
                <a:cs typeface="Times New Roman"/>
              </a:rPr>
              <a:t>Väkivalta täyttää aina rikoksen tunnusmerkit.</a:t>
            </a:r>
            <a:endParaRPr lang="fi-FI" sz="3600" dirty="0">
              <a:latin typeface="Verdana"/>
              <a:ea typeface="Verdan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53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727732-DB64-4EEB-7764-4AD842833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211751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621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Office-teema</vt:lpstr>
      <vt:lpstr>Kiusaamisväkivalta</vt:lpstr>
      <vt:lpstr>Mitä kiusaaminen –sanalla tarkoitetaan?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Kiusaaminen on ryhmäilmiö</vt:lpstr>
      <vt:lpstr>Toistuva kiusaaminen on väkivaltaa</vt:lpstr>
      <vt:lpstr>Kiusatuksi joutuminen voi vaikuttaa kauan</vt:lpstr>
      <vt:lpstr>Kiusaaminen voi olla rikos</vt:lpstr>
      <vt:lpstr>Lainvastaisia tekoja</vt:lpstr>
      <vt:lpstr>Kaksi teinityttöä sai koulu­kiusaamisesta sakkoja </vt:lpstr>
      <vt:lpstr>Miksi on niin vaikeaa puuttua kiusaamiseen?</vt:lpstr>
      <vt:lpstr>Miten voit auttaa kiusatuksi joutuvaa?</vt:lpstr>
      <vt:lpstr>Yhdessä voimme vaikuttaa</vt:lpstr>
      <vt:lpstr>Mistä apua, jos minua kiusataan?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1586</cp:revision>
  <dcterms:created xsi:type="dcterms:W3CDTF">2025-11-04T06:14:08Z</dcterms:created>
  <dcterms:modified xsi:type="dcterms:W3CDTF">2026-04-10T15:15:59Z</dcterms:modified>
</cp:coreProperties>
</file>