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5" r:id="rId3"/>
    <p:sldId id="276" r:id="rId4"/>
    <p:sldId id="257" r:id="rId5"/>
    <p:sldId id="258" r:id="rId6"/>
    <p:sldId id="262" r:id="rId7"/>
    <p:sldId id="265" r:id="rId8"/>
    <p:sldId id="268" r:id="rId9"/>
    <p:sldId id="273" r:id="rId10"/>
    <p:sldId id="264" r:id="rId11"/>
    <p:sldId id="263" r:id="rId12"/>
    <p:sldId id="269" r:id="rId13"/>
    <p:sldId id="271" r:id="rId14"/>
    <p:sldId id="285" r:id="rId15"/>
    <p:sldId id="284" r:id="rId16"/>
    <p:sldId id="283" r:id="rId17"/>
    <p:sldId id="270" r:id="rId18"/>
    <p:sldId id="266" r:id="rId19"/>
    <p:sldId id="267" r:id="rId20"/>
    <p:sldId id="261" r:id="rId21"/>
    <p:sldId id="259" r:id="rId22"/>
    <p:sldId id="281" r:id="rId23"/>
    <p:sldId id="282" r:id="rId24"/>
    <p:sldId id="279" r:id="rId25"/>
    <p:sldId id="280" r:id="rId26"/>
    <p:sldId id="277" r:id="rId27"/>
    <p:sldId id="278" r:id="rId28"/>
    <p:sldId id="286" r:id="rId29"/>
    <p:sldId id="272" r:id="rId30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34" Type="http://schemas.openxmlformats.org/officeDocument/2006/relationships/tableStyles" Target="tableStyles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theme" Target="theme/theme1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slide" Target="slides/slide28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viewProps" Target="viewProps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presProps" Target="presProps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slide" Target="slides/slide29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47AB3EE-6F18-2D4E-A075-802051ABC0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4AA3D852-0499-1940-82BE-2CCBFCD4C5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B8E4B6F-0455-0D47-A4DA-A229AAE97C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A7EB3-3221-DE4B-A758-31A023499A8E}" type="datetimeFigureOut">
              <a:rPr lang="fi-FI" smtClean="0"/>
              <a:t>25.5.2020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10853CF8-131C-5648-8288-D6E4EF62C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9DE7210E-9309-DF4C-8FD8-A52B938D3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F2A1F-793C-8847-BC46-9536B8CBF66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53243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4807283-79E6-764B-B2F0-ED5EBA3C8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5982210B-703B-444F-86F6-F37790D0FD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93A8CEC5-74F4-6742-9175-98D8FE0D6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A7EB3-3221-DE4B-A758-31A023499A8E}" type="datetimeFigureOut">
              <a:rPr lang="fi-FI" smtClean="0"/>
              <a:t>25.5.2020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D273E98-D3F0-F641-9D95-C44927EFA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FE9F140-360F-4946-9233-4F2EE4998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F2A1F-793C-8847-BC46-9536B8CBF66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68479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BA29116E-934B-6F40-8610-27779ECEDE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424074AA-6CCB-F247-91D2-80764A246B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6ABF410-311D-544C-9395-87C941670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A7EB3-3221-DE4B-A758-31A023499A8E}" type="datetimeFigureOut">
              <a:rPr lang="fi-FI" smtClean="0"/>
              <a:t>25.5.2020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79003692-C2CA-D941-B1BA-A25A44159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379D3834-6987-DB46-9725-9450FD135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F2A1F-793C-8847-BC46-9536B8CBF66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24007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BBDBF86-05A0-7D49-AE75-85762872E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35706D3-EB93-EE4F-9922-B4DC9A4783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4C95A43-F932-0248-A2F6-F41FDAE49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A7EB3-3221-DE4B-A758-31A023499A8E}" type="datetimeFigureOut">
              <a:rPr lang="fi-FI" smtClean="0"/>
              <a:t>25.5.2020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72A008C-ADD3-3449-BAE4-4CAE705E8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F027661-814C-5240-B3EA-8E7162F30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F2A1F-793C-8847-BC46-9536B8CBF66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4371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9262692-2FE7-C241-8E94-1582B0F01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62E20411-BAF5-5849-B67B-7D2C05284C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771A462-9CC1-7445-800A-BCB2B4379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A7EB3-3221-DE4B-A758-31A023499A8E}" type="datetimeFigureOut">
              <a:rPr lang="fi-FI" smtClean="0"/>
              <a:t>25.5.2020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AD494D8E-BA5C-D346-B2B7-1D209A138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6D1676E8-4A7F-A74A-BD3D-0801D2924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F2A1F-793C-8847-BC46-9536B8CBF66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91862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20E8925-12B0-4440-8ABD-82FE9BD99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2C63B39-998F-FC4C-91E0-EE53337EC8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3E228F9E-BD89-134D-B6B1-D1E76C1635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D11568E4-D4B9-124D-AAFB-7A31D3450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A7EB3-3221-DE4B-A758-31A023499A8E}" type="datetimeFigureOut">
              <a:rPr lang="fi-FI" smtClean="0"/>
              <a:t>25.5.2020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7A98E512-74D0-AD4D-A7AE-70D4501A5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E5697718-9AF6-3544-A743-D65EA63CE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F2A1F-793C-8847-BC46-9536B8CBF66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07912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3C41883-30D6-DE42-97EA-1E6E630EA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421A267C-5E9E-0F4F-9A08-E4622C609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E62D3FC5-436A-1B4E-9983-614566663A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71A2B80A-18F4-5D46-84AF-45C9E80906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2234A8E0-DCB9-504E-988F-625E6FF264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81F3CAC8-BEF8-4547-A261-632295EBC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A7EB3-3221-DE4B-A758-31A023499A8E}" type="datetimeFigureOut">
              <a:rPr lang="fi-FI" smtClean="0"/>
              <a:t>25.5.2020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4E972283-6C4F-4244-8470-F802F9DEE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5B5F395A-62CE-104E-BD7B-7B4345DCF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F2A1F-793C-8847-BC46-9536B8CBF66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48705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78CED57-FA7A-8642-A768-4E5EBF1A5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6583A0EE-1EA3-634F-8522-D60709B14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A7EB3-3221-DE4B-A758-31A023499A8E}" type="datetimeFigureOut">
              <a:rPr lang="fi-FI" smtClean="0"/>
              <a:t>25.5.2020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BFD6E0FA-8001-CE42-B57D-A8E3390AC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69C4C8CD-3308-8D4E-AD13-65B36E782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F2A1F-793C-8847-BC46-9536B8CBF66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27565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C37BF8F8-F4A2-5540-A0D6-769AB7B3A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A7EB3-3221-DE4B-A758-31A023499A8E}" type="datetimeFigureOut">
              <a:rPr lang="fi-FI" smtClean="0"/>
              <a:t>25.5.2020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9FF1FC44-A7E3-B743-AFA9-0DC30A10A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C5129138-E0C3-044F-9992-3C0CB4B7D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F2A1F-793C-8847-BC46-9536B8CBF66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66651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7E1C18B-091D-144D-8A50-A4EF120AC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E4125B5-1177-394C-9298-D2DF7CA68C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A0149011-6D51-754A-9DE6-4770D71E8E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E3444366-2BB5-8244-9DC8-EA73D0731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A7EB3-3221-DE4B-A758-31A023499A8E}" type="datetimeFigureOut">
              <a:rPr lang="fi-FI" smtClean="0"/>
              <a:t>25.5.2020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8DC2934B-9E3A-CD42-8C09-1E4592197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FF4AF8F5-4220-1640-8727-0E8A17732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F2A1F-793C-8847-BC46-9536B8CBF66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65980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13233DC-D98D-AF4E-9C70-AC22E73A8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C6863923-4987-754B-BD7E-A26A3BF8F4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FCB1EEB7-4D0D-A54D-A51B-BEEC3D96EF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2AFAD8D0-7357-D84C-A490-E339B96B8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A7EB3-3221-DE4B-A758-31A023499A8E}" type="datetimeFigureOut">
              <a:rPr lang="fi-FI" smtClean="0"/>
              <a:t>25.5.2020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AED3FD25-2F4B-7D4E-931D-86274CF0E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ACB4D000-B9BA-804A-AD45-E15F426BE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F2A1F-793C-8847-BC46-9536B8CBF66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63373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613DF15E-D14E-C943-9566-249109971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97157988-6A1C-1C45-A95B-82128FCFAE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73D5B6F8-C709-2A4F-89B3-43E13BD0E1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0A7EB3-3221-DE4B-A758-31A023499A8E}" type="datetimeFigureOut">
              <a:rPr lang="fi-FI" smtClean="0"/>
              <a:t>25.5.2020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18F91067-91F2-4044-AC24-B5FBD4B559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4FC11E0-8E6E-9C47-9305-A412BAEE69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7F2A1F-793C-8847-BC46-9536B8CBF66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78527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 /><Relationship Id="rId2" Type="http://schemas.openxmlformats.org/officeDocument/2006/relationships/image" Target="../media/image32.jpe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35.jpeg" /><Relationship Id="rId4" Type="http://schemas.openxmlformats.org/officeDocument/2006/relationships/image" Target="../media/image34.jpeg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 /><Relationship Id="rId2" Type="http://schemas.openxmlformats.org/officeDocument/2006/relationships/image" Target="../media/image36.jpe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23.jpeg" /><Relationship Id="rId4" Type="http://schemas.openxmlformats.org/officeDocument/2006/relationships/image" Target="../media/image38.jpeg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 /><Relationship Id="rId2" Type="http://schemas.openxmlformats.org/officeDocument/2006/relationships/image" Target="../media/image39.jpe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41.jpeg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 /><Relationship Id="rId2" Type="http://schemas.openxmlformats.org/officeDocument/2006/relationships/image" Target="../media/image42.jpe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46.jpeg" /><Relationship Id="rId5" Type="http://schemas.openxmlformats.org/officeDocument/2006/relationships/image" Target="../media/image45.jpeg" /><Relationship Id="rId4" Type="http://schemas.openxmlformats.org/officeDocument/2006/relationships/image" Target="../media/image44.jpeg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 /><Relationship Id="rId1" Type="http://schemas.openxmlformats.org/officeDocument/2006/relationships/slideLayout" Target="../slideLayouts/slideLayout2.xml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 /><Relationship Id="rId1" Type="http://schemas.openxmlformats.org/officeDocument/2006/relationships/slideLayout" Target="../slideLayouts/slideLayout2.xml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 /><Relationship Id="rId1" Type="http://schemas.openxmlformats.org/officeDocument/2006/relationships/slideLayout" Target="../slideLayouts/slideLayout2.xml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 /><Relationship Id="rId2" Type="http://schemas.openxmlformats.org/officeDocument/2006/relationships/image" Target="../media/image49.jpe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51.jpeg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 /><Relationship Id="rId2" Type="http://schemas.openxmlformats.org/officeDocument/2006/relationships/image" Target="../media/image52.jpe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56.jpeg" /><Relationship Id="rId5" Type="http://schemas.openxmlformats.org/officeDocument/2006/relationships/image" Target="../media/image55.jpeg" /><Relationship Id="rId4" Type="http://schemas.openxmlformats.org/officeDocument/2006/relationships/image" Target="../media/image54.jpeg" 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 /><Relationship Id="rId2" Type="http://schemas.openxmlformats.org/officeDocument/2006/relationships/image" Target="../media/image57.jpe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60.jpeg" /><Relationship Id="rId4" Type="http://schemas.openxmlformats.org/officeDocument/2006/relationships/image" Target="../media/image59.jpeg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1.xml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 /><Relationship Id="rId2" Type="http://schemas.openxmlformats.org/officeDocument/2006/relationships/image" Target="../media/image61.jpe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62.jpeg" 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 /><Relationship Id="rId2" Type="http://schemas.openxmlformats.org/officeDocument/2006/relationships/image" Target="../media/image63.jpe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65.jpeg" 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 /><Relationship Id="rId1" Type="http://schemas.openxmlformats.org/officeDocument/2006/relationships/slideLayout" Target="../slideLayouts/slideLayout2.xml" 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 /><Relationship Id="rId2" Type="http://schemas.openxmlformats.org/officeDocument/2006/relationships/image" Target="../media/image66.jpe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68.jpeg" 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 /><Relationship Id="rId1" Type="http://schemas.openxmlformats.org/officeDocument/2006/relationships/slideLayout" Target="../slideLayouts/slideLayout2.xml" 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 /><Relationship Id="rId2" Type="http://schemas.openxmlformats.org/officeDocument/2006/relationships/image" Target="../media/image69.jpe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72.jpeg" /><Relationship Id="rId4" Type="http://schemas.openxmlformats.org/officeDocument/2006/relationships/image" Target="../media/image71.jpeg" 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 /><Relationship Id="rId1" Type="http://schemas.openxmlformats.org/officeDocument/2006/relationships/slideLayout" Target="../slideLayouts/slideLayout2.xml" 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 /><Relationship Id="rId2" Type="http://schemas.openxmlformats.org/officeDocument/2006/relationships/image" Target="../media/image73.jpe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75.jpeg" 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 /><Relationship Id="rId1" Type="http://schemas.openxmlformats.org/officeDocument/2006/relationships/slideLayout" Target="../slideLayouts/slideLayout2.xml" 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fi.m.wikipedia.org/wiki/Kreikan_talous" TargetMode="External" /><Relationship Id="rId3" Type="http://schemas.openxmlformats.org/officeDocument/2006/relationships/hyperlink" Target="https://fi.m.wikipedia.org/wiki/Kreikka" TargetMode="External" /><Relationship Id="rId7" Type="http://schemas.openxmlformats.org/officeDocument/2006/relationships/hyperlink" Target="https://fi.m.wikipedia.org/wiki/Ateena" TargetMode="External" /><Relationship Id="rId12" Type="http://schemas.openxmlformats.org/officeDocument/2006/relationships/hyperlink" Target="https://fi.m.wikipedia.org/wiki/Kreikan_lippu" TargetMode="External" /><Relationship Id="rId2" Type="http://schemas.openxmlformats.org/officeDocument/2006/relationships/image" Target="../media/image77.jpeg" /><Relationship Id="rId1" Type="http://schemas.openxmlformats.org/officeDocument/2006/relationships/slideLayout" Target="../slideLayouts/slideLayout2.xml" /><Relationship Id="rId6" Type="http://schemas.openxmlformats.org/officeDocument/2006/relationships/hyperlink" Target="https://fi.m.wikipedia.org/wiki/Z%C3%A1kynthos" TargetMode="External" /><Relationship Id="rId11" Type="http://schemas.openxmlformats.org/officeDocument/2006/relationships/hyperlink" Target="https://fi.m.wikipedia.org/wiki/Kreikan_vaakuna" TargetMode="External" /><Relationship Id="rId5" Type="http://schemas.openxmlformats.org/officeDocument/2006/relationships/hyperlink" Target="https://www.rantapallo.fi/kreikka/" TargetMode="External" /><Relationship Id="rId10" Type="http://schemas.openxmlformats.org/officeDocument/2006/relationships/hyperlink" Target="https://fi.m.wikipedia.org/wiki/Kreikan_el%C3%A4imist%C3%B6" TargetMode="External" /><Relationship Id="rId4" Type="http://schemas.openxmlformats.org/officeDocument/2006/relationships/hyperlink" Target="https://fi.m.wikipedia.org/wiki/Kreeta_(alue)" TargetMode="External" /><Relationship Id="rId9" Type="http://schemas.openxmlformats.org/officeDocument/2006/relationships/hyperlink" Target="https://peda.net/p/Helmi%20Sara-aho/kasvunkansio/lv-2016-17/historia/antiikin-kreikka/kreikan-jumalia" TargetMode="Externa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 /><Relationship Id="rId2" Type="http://schemas.openxmlformats.org/officeDocument/2006/relationships/image" Target="../media/image3.jpeg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 /><Relationship Id="rId2" Type="http://schemas.openxmlformats.org/officeDocument/2006/relationships/image" Target="../media/image5.jpe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8.jpeg" /><Relationship Id="rId4" Type="http://schemas.openxmlformats.org/officeDocument/2006/relationships/image" Target="../media/image7.jpeg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 /><Relationship Id="rId2" Type="http://schemas.openxmlformats.org/officeDocument/2006/relationships/image" Target="../media/image9.jpe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12.jpeg" /><Relationship Id="rId4" Type="http://schemas.openxmlformats.org/officeDocument/2006/relationships/image" Target="../media/image11.jpeg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 /><Relationship Id="rId7" Type="http://schemas.openxmlformats.org/officeDocument/2006/relationships/image" Target="../media/image18.jpeg" /><Relationship Id="rId2" Type="http://schemas.openxmlformats.org/officeDocument/2006/relationships/image" Target="../media/image13.jpe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17.jpeg" /><Relationship Id="rId5" Type="http://schemas.openxmlformats.org/officeDocument/2006/relationships/image" Target="../media/image16.jpeg" /><Relationship Id="rId4" Type="http://schemas.openxmlformats.org/officeDocument/2006/relationships/image" Target="../media/image15.jpeg" 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 /><Relationship Id="rId3" Type="http://schemas.openxmlformats.org/officeDocument/2006/relationships/image" Target="../media/image20.jpeg" /><Relationship Id="rId7" Type="http://schemas.openxmlformats.org/officeDocument/2006/relationships/image" Target="../media/image24.jpeg" /><Relationship Id="rId2" Type="http://schemas.openxmlformats.org/officeDocument/2006/relationships/image" Target="../media/image19.jpe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23.jpeg" /><Relationship Id="rId5" Type="http://schemas.openxmlformats.org/officeDocument/2006/relationships/image" Target="../media/image22.jpeg" /><Relationship Id="rId4" Type="http://schemas.openxmlformats.org/officeDocument/2006/relationships/image" Target="../media/image21.jpeg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 /><Relationship Id="rId2" Type="http://schemas.openxmlformats.org/officeDocument/2006/relationships/image" Target="../media/image26.jpe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28.jpeg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 /><Relationship Id="rId2" Type="http://schemas.openxmlformats.org/officeDocument/2006/relationships/image" Target="../media/image29.jpe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31.jpe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aotsikko 2">
            <a:extLst>
              <a:ext uri="{FF2B5EF4-FFF2-40B4-BE49-F238E27FC236}">
                <a16:creationId xmlns:a16="http://schemas.microsoft.com/office/drawing/2014/main" id="{B41713D2-CFCF-2E45-AFD8-ADE047B8624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Otsikko 4">
            <a:extLst>
              <a:ext uri="{FF2B5EF4-FFF2-40B4-BE49-F238E27FC236}">
                <a16:creationId xmlns:a16="http://schemas.microsoft.com/office/drawing/2014/main" id="{BDEDA5FE-F869-3D4E-92B1-CDAA4BDFBF0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8" name="Kuva 8">
            <a:extLst>
              <a:ext uri="{FF2B5EF4-FFF2-40B4-BE49-F238E27FC236}">
                <a16:creationId xmlns:a16="http://schemas.microsoft.com/office/drawing/2014/main" id="{D961AAF2-256F-4A4D-8AD3-71CD5ACE46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38" b="69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kstiruutu 9">
            <a:extLst>
              <a:ext uri="{FF2B5EF4-FFF2-40B4-BE49-F238E27FC236}">
                <a16:creationId xmlns:a16="http://schemas.microsoft.com/office/drawing/2014/main" id="{34FAEC3A-2C4F-6347-9AC8-1922F5F7CB13}"/>
              </a:ext>
            </a:extLst>
          </p:cNvPr>
          <p:cNvSpPr txBox="1"/>
          <p:nvPr/>
        </p:nvSpPr>
        <p:spPr>
          <a:xfrm>
            <a:off x="4508205" y="2644170"/>
            <a:ext cx="69217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i-FI" sz="9600" u="sng">
                <a:solidFill>
                  <a:schemeClr val="bg1"/>
                </a:solidFill>
                <a:latin typeface="Baskerville Old Face" panose="02020602080505020303" pitchFamily="18" charset="0"/>
              </a:rPr>
              <a:t>Kreikka</a:t>
            </a:r>
          </a:p>
        </p:txBody>
      </p:sp>
    </p:spTree>
    <p:extLst>
      <p:ext uri="{BB962C8B-B14F-4D97-AF65-F5344CB8AC3E}">
        <p14:creationId xmlns:p14="http://schemas.microsoft.com/office/powerpoint/2010/main" val="2647598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D22BAEC-15B3-2D44-B7A8-304F5A128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E4EAF0E5-615A-2B44-BA29-CE6352951FFE}"/>
              </a:ext>
            </a:extLst>
          </p:cNvPr>
          <p:cNvSpPr txBox="1"/>
          <p:nvPr/>
        </p:nvSpPr>
        <p:spPr>
          <a:xfrm>
            <a:off x="5181600" y="2514600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fi-FI" sz="3600"/>
          </a:p>
        </p:txBody>
      </p:sp>
      <p:pic>
        <p:nvPicPr>
          <p:cNvPr id="10" name="Kuva 10">
            <a:extLst>
              <a:ext uri="{FF2B5EF4-FFF2-40B4-BE49-F238E27FC236}">
                <a16:creationId xmlns:a16="http://schemas.microsoft.com/office/drawing/2014/main" id="{88943DCA-470F-FC41-8884-75713FE97C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51"/>
          <a:stretch/>
        </p:blipFill>
        <p:spPr>
          <a:xfrm>
            <a:off x="-1" y="-62023"/>
            <a:ext cx="12187299" cy="6920024"/>
          </a:xfrm>
        </p:spPr>
      </p:pic>
      <p:sp>
        <p:nvSpPr>
          <p:cNvPr id="12" name="Tekstiruutu 11">
            <a:extLst>
              <a:ext uri="{FF2B5EF4-FFF2-40B4-BE49-F238E27FC236}">
                <a16:creationId xmlns:a16="http://schemas.microsoft.com/office/drawing/2014/main" id="{5FC47A5A-0C93-7F4D-9CC7-90C92156E5EA}"/>
              </a:ext>
            </a:extLst>
          </p:cNvPr>
          <p:cNvSpPr txBox="1"/>
          <p:nvPr/>
        </p:nvSpPr>
        <p:spPr>
          <a:xfrm>
            <a:off x="1534052" y="-147861"/>
            <a:ext cx="484844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i-FI" sz="8800" u="sng">
                <a:solidFill>
                  <a:schemeClr val="bg1"/>
                </a:solidFill>
                <a:latin typeface="Baskerville Old Face" panose="02020602080505020303" pitchFamily="18" charset="0"/>
              </a:rPr>
              <a:t>Matkustus</a:t>
            </a:r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E85097B5-374A-2748-83EB-735FB4995D12}"/>
              </a:ext>
            </a:extLst>
          </p:cNvPr>
          <p:cNvSpPr txBox="1"/>
          <p:nvPr/>
        </p:nvSpPr>
        <p:spPr>
          <a:xfrm>
            <a:off x="0" y="1298689"/>
            <a:ext cx="815486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i-FI" sz="3600">
                <a:solidFill>
                  <a:schemeClr val="bg1"/>
                </a:solidFill>
                <a:latin typeface="Baskerville Old Face" panose="02020602080505020303" pitchFamily="18" charset="0"/>
              </a:rPr>
              <a:t>• Äkkilähtö on helppo ja halpa tapa matkustaa Kreikkaan</a:t>
            </a:r>
          </a:p>
          <a:p>
            <a:pPr algn="l"/>
            <a:r>
              <a:rPr lang="fi-FI" sz="3600">
                <a:solidFill>
                  <a:schemeClr val="bg1"/>
                </a:solidFill>
                <a:latin typeface="Baskerville Old Face" panose="02020602080505020303" pitchFamily="18" charset="0"/>
              </a:rPr>
              <a:t>• Maa on erittäin suosittu matkailukohde</a:t>
            </a:r>
          </a:p>
          <a:p>
            <a:pPr algn="l"/>
            <a:r>
              <a:rPr lang="fi-FI" sz="3600">
                <a:solidFill>
                  <a:schemeClr val="bg1"/>
                </a:solidFill>
                <a:latin typeface="Baskerville Old Face" panose="02020602080505020303" pitchFamily="18" charset="0"/>
              </a:rPr>
              <a:t>• Kreikkaan on tarjolla hurjan paljon matkoja</a:t>
            </a:r>
          </a:p>
          <a:p>
            <a:pPr algn="l"/>
            <a:r>
              <a:rPr lang="fi-FI" sz="3600">
                <a:solidFill>
                  <a:schemeClr val="bg1"/>
                </a:solidFill>
                <a:latin typeface="Baskerville Old Face" panose="02020602080505020303" pitchFamily="18" charset="0"/>
              </a:rPr>
              <a:t>• Suosituimmat kohteet ovat Kreeta ja Rodos</a:t>
            </a:r>
          </a:p>
          <a:p>
            <a:pPr algn="l"/>
            <a:r>
              <a:rPr lang="fi-FI" sz="3600">
                <a:solidFill>
                  <a:schemeClr val="bg1"/>
                </a:solidFill>
                <a:latin typeface="Baskerville Old Face" panose="02020602080505020303" pitchFamily="18" charset="0"/>
              </a:rPr>
              <a:t>• Kos, Zákynthos, Korfu, Thassos ja Karpathos ovat myös suosittuja  matkailukohteita</a:t>
            </a:r>
          </a:p>
        </p:txBody>
      </p:sp>
      <p:pic>
        <p:nvPicPr>
          <p:cNvPr id="14" name="Kuva 14">
            <a:extLst>
              <a:ext uri="{FF2B5EF4-FFF2-40B4-BE49-F238E27FC236}">
                <a16:creationId xmlns:a16="http://schemas.microsoft.com/office/drawing/2014/main" id="{B2F03243-1046-6E48-B384-547C499483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335" y="4658130"/>
            <a:ext cx="4711995" cy="2116618"/>
          </a:xfrm>
          <a:prstGeom prst="rect">
            <a:avLst/>
          </a:prstGeom>
        </p:spPr>
      </p:pic>
      <p:pic>
        <p:nvPicPr>
          <p:cNvPr id="16" name="Kuva 16">
            <a:extLst>
              <a:ext uri="{FF2B5EF4-FFF2-40B4-BE49-F238E27FC236}">
                <a16:creationId xmlns:a16="http://schemas.microsoft.com/office/drawing/2014/main" id="{3C2C0FA9-82E8-8D4F-B80B-09C6EB4C72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405" y="2685134"/>
            <a:ext cx="4446925" cy="1899997"/>
          </a:xfrm>
          <a:prstGeom prst="rect">
            <a:avLst/>
          </a:prstGeom>
        </p:spPr>
      </p:pic>
      <p:pic>
        <p:nvPicPr>
          <p:cNvPr id="18" name="Kuva 18">
            <a:extLst>
              <a:ext uri="{FF2B5EF4-FFF2-40B4-BE49-F238E27FC236}">
                <a16:creationId xmlns:a16="http://schemas.microsoft.com/office/drawing/2014/main" id="{8FFA107B-7613-A740-85FF-AFA3E1B658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6861" y="903767"/>
            <a:ext cx="4493469" cy="1698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481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61DF19F-B760-3742-A47F-8E7C9B8CF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Kuva 4">
            <a:extLst>
              <a:ext uri="{FF2B5EF4-FFF2-40B4-BE49-F238E27FC236}">
                <a16:creationId xmlns:a16="http://schemas.microsoft.com/office/drawing/2014/main" id="{2A9AD8A1-5A27-3349-A0D8-5408EE0CFA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73" b="-579"/>
          <a:stretch/>
        </p:blipFill>
        <p:spPr>
          <a:xfrm>
            <a:off x="0" y="0"/>
            <a:ext cx="12192000" cy="6946605"/>
          </a:xfr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71ADEC8A-767E-F844-9960-A68A218F614F}"/>
              </a:ext>
            </a:extLst>
          </p:cNvPr>
          <p:cNvSpPr txBox="1"/>
          <p:nvPr/>
        </p:nvSpPr>
        <p:spPr>
          <a:xfrm>
            <a:off x="1412965" y="-97464"/>
            <a:ext cx="742551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i-FI" sz="8800" u="sng">
                <a:solidFill>
                  <a:schemeClr val="bg1"/>
                </a:solidFill>
                <a:latin typeface="Baskerville Old Face" panose="02020602080505020303" pitchFamily="18" charset="0"/>
              </a:rPr>
              <a:t>Iconic Santorini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6B6D8B67-F978-5D47-8172-3F9D6EA7DED3}"/>
              </a:ext>
            </a:extLst>
          </p:cNvPr>
          <p:cNvSpPr txBox="1"/>
          <p:nvPr/>
        </p:nvSpPr>
        <p:spPr>
          <a:xfrm>
            <a:off x="-62025" y="1779490"/>
            <a:ext cx="1025155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i-FI" sz="3600">
                <a:solidFill>
                  <a:schemeClr val="bg1"/>
                </a:solidFill>
                <a:latin typeface="Baskerville Old Face" panose="02020602080505020303" pitchFamily="18" charset="0"/>
              </a:rPr>
              <a:t>• Jos etsii Kreikasta luksuslomaa, kohteeksi kannattaa ottaa Santorini</a:t>
            </a:r>
          </a:p>
          <a:p>
            <a:pPr algn="l"/>
            <a:r>
              <a:rPr lang="fi-FI" sz="3600">
                <a:solidFill>
                  <a:schemeClr val="bg1"/>
                </a:solidFill>
                <a:latin typeface="Baskerville Old Face" panose="02020602080505020303" pitchFamily="18" charset="0"/>
              </a:rPr>
              <a:t>• Saaren parhaimmistoon kuuluuhotelli Iconic Santorini, joka sijaitsee huikeiden näkymien äärellä mäen päällä</a:t>
            </a:r>
          </a:p>
          <a:p>
            <a:pPr algn="l"/>
            <a:r>
              <a:rPr lang="fi-FI" sz="3600">
                <a:solidFill>
                  <a:schemeClr val="bg1"/>
                </a:solidFill>
                <a:latin typeface="Baskerville Old Face" panose="02020602080505020303" pitchFamily="18" charset="0"/>
              </a:rPr>
              <a:t>• Iconic Santorini on täydellinen paikka rauhalliseen aamiaishetkeen aurinkoisella terassilla, maisemien katsomiseen kattoaltaalta ja rentoutumiseen pienessä Imeroviglin kylpylässä</a:t>
            </a:r>
          </a:p>
        </p:txBody>
      </p:sp>
      <p:pic>
        <p:nvPicPr>
          <p:cNvPr id="3" name="Kuva 4">
            <a:extLst>
              <a:ext uri="{FF2B5EF4-FFF2-40B4-BE49-F238E27FC236}">
                <a16:creationId xmlns:a16="http://schemas.microsoft.com/office/drawing/2014/main" id="{D114924D-05BF-7D4F-A796-8D4483EC6C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1251" y="3872186"/>
            <a:ext cx="2331018" cy="28704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Kuva 8">
            <a:extLst>
              <a:ext uri="{FF2B5EF4-FFF2-40B4-BE49-F238E27FC236}">
                <a16:creationId xmlns:a16="http://schemas.microsoft.com/office/drawing/2014/main" id="{2C95991C-8904-7840-B9FA-3DED167491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3940" y="158054"/>
            <a:ext cx="2468329" cy="16849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Kuva 10">
            <a:extLst>
              <a:ext uri="{FF2B5EF4-FFF2-40B4-BE49-F238E27FC236}">
                <a16:creationId xmlns:a16="http://schemas.microsoft.com/office/drawing/2014/main" id="{04C09386-90D2-934A-BDBC-5192806D49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0776" y="2148476"/>
            <a:ext cx="2127316" cy="14182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79479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94A882C-86F0-2341-9DEB-40D18AC87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Tuotanto</a:t>
            </a:r>
          </a:p>
        </p:txBody>
      </p:sp>
      <p:pic>
        <p:nvPicPr>
          <p:cNvPr id="4" name="Kuva 4">
            <a:extLst>
              <a:ext uri="{FF2B5EF4-FFF2-40B4-BE49-F238E27FC236}">
                <a16:creationId xmlns:a16="http://schemas.microsoft.com/office/drawing/2014/main" id="{0B8BA486-8FB4-EF46-BF2A-4D961AAC2E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65" b="2917"/>
          <a:stretch/>
        </p:blipFill>
        <p:spPr>
          <a:xfrm>
            <a:off x="0" y="-2632"/>
            <a:ext cx="12180479" cy="6860632"/>
          </a:xfr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B2A4BA17-9FBA-9B47-9EEB-1A8E5D7F017C}"/>
              </a:ext>
            </a:extLst>
          </p:cNvPr>
          <p:cNvSpPr txBox="1"/>
          <p:nvPr/>
        </p:nvSpPr>
        <p:spPr>
          <a:xfrm>
            <a:off x="3885311" y="-164698"/>
            <a:ext cx="440985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i-FI" sz="8800" u="sng">
                <a:solidFill>
                  <a:schemeClr val="bg1"/>
                </a:solidFill>
                <a:latin typeface="Baskerville Old Face" panose="02020602080505020303" pitchFamily="18" charset="0"/>
              </a:rPr>
              <a:t>Tuotanto 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ADE6D46B-BAC7-9944-B173-7A8850437809}"/>
              </a:ext>
            </a:extLst>
          </p:cNvPr>
          <p:cNvSpPr txBox="1"/>
          <p:nvPr/>
        </p:nvSpPr>
        <p:spPr>
          <a:xfrm>
            <a:off x="11521" y="1091828"/>
            <a:ext cx="12180479" cy="1207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i-FI" sz="3600" b="0" i="0">
                <a:solidFill>
                  <a:schemeClr val="bg1"/>
                </a:solidFill>
                <a:effectLst/>
                <a:latin typeface="-apple-system"/>
              </a:rPr>
              <a:t>• </a:t>
            </a:r>
            <a:r>
              <a:rPr lang="fi-FI" sz="3600" b="0" i="0">
                <a:solidFill>
                  <a:schemeClr val="bg1"/>
                </a:solidFill>
                <a:effectLst/>
                <a:latin typeface="Baskerville Old Face" panose="02020602080505020303" pitchFamily="18" charset="0"/>
              </a:rPr>
              <a:t>Kreikan tärkeimpiä vientituotteita ovat elintarvikkeet, öljytuotteet, sementti, kemikaalit ja lääkkeet</a:t>
            </a: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8EC638D0-9C3B-1C44-9DB5-E767404935B7}"/>
              </a:ext>
            </a:extLst>
          </p:cNvPr>
          <p:cNvSpPr txBox="1"/>
          <p:nvPr/>
        </p:nvSpPr>
        <p:spPr>
          <a:xfrm>
            <a:off x="5425263" y="2301948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fi-FI" sz="3600"/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AAEFFD6A-B9D7-4B42-B538-C231B78355D5}"/>
              </a:ext>
            </a:extLst>
          </p:cNvPr>
          <p:cNvSpPr txBox="1"/>
          <p:nvPr/>
        </p:nvSpPr>
        <p:spPr>
          <a:xfrm>
            <a:off x="299483" y="2885357"/>
            <a:ext cx="40864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i-FI" sz="3600">
                <a:solidFill>
                  <a:schemeClr val="bg1"/>
                </a:solidFill>
                <a:latin typeface="Baskerville Old Face" panose="02020602080505020303" pitchFamily="18" charset="0"/>
              </a:rPr>
              <a:t>• Teräksen tuotanto</a:t>
            </a:r>
          </a:p>
        </p:txBody>
      </p:sp>
      <p:pic>
        <p:nvPicPr>
          <p:cNvPr id="12" name="Kuva 12">
            <a:extLst>
              <a:ext uri="{FF2B5EF4-FFF2-40B4-BE49-F238E27FC236}">
                <a16:creationId xmlns:a16="http://schemas.microsoft.com/office/drawing/2014/main" id="{7376C001-D8B7-5E47-AB9E-F384D5FCE9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94" y="3531688"/>
            <a:ext cx="5145270" cy="3215794"/>
          </a:xfrm>
          <a:prstGeom prst="rect">
            <a:avLst/>
          </a:prstGeom>
        </p:spPr>
      </p:pic>
      <p:pic>
        <p:nvPicPr>
          <p:cNvPr id="14" name="Kuva 14">
            <a:extLst>
              <a:ext uri="{FF2B5EF4-FFF2-40B4-BE49-F238E27FC236}">
                <a16:creationId xmlns:a16="http://schemas.microsoft.com/office/drawing/2014/main" id="{BFC7F79D-46FC-8546-8E16-EDCBB35AF0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263" y="3432783"/>
            <a:ext cx="6629398" cy="3314699"/>
          </a:xfrm>
          <a:prstGeom prst="rect">
            <a:avLst/>
          </a:prstGeom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B155D686-C25F-F742-B170-E3C1FBD99473}"/>
              </a:ext>
            </a:extLst>
          </p:cNvPr>
          <p:cNvSpPr txBox="1"/>
          <p:nvPr/>
        </p:nvSpPr>
        <p:spPr>
          <a:xfrm>
            <a:off x="5766390" y="2783843"/>
            <a:ext cx="5778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i-FI" sz="3600">
                <a:solidFill>
                  <a:schemeClr val="bg1"/>
                </a:solidFill>
                <a:latin typeface="Baskerville Old Face" panose="02020602080505020303" pitchFamily="18" charset="0"/>
              </a:rPr>
              <a:t>• Suomesta vienti Kreikkaan</a:t>
            </a:r>
          </a:p>
        </p:txBody>
      </p:sp>
    </p:spTree>
    <p:extLst>
      <p:ext uri="{BB962C8B-B14F-4D97-AF65-F5344CB8AC3E}">
        <p14:creationId xmlns:p14="http://schemas.microsoft.com/office/powerpoint/2010/main" val="3878053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4">
            <a:extLst>
              <a:ext uri="{FF2B5EF4-FFF2-40B4-BE49-F238E27FC236}">
                <a16:creationId xmlns:a16="http://schemas.microsoft.com/office/drawing/2014/main" id="{455EF37D-9C49-3948-968D-343708A26A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37"/>
          <a:stretch/>
        </p:blipFill>
        <p:spPr>
          <a:xfrm>
            <a:off x="-2" y="9341"/>
            <a:ext cx="12192001" cy="6848659"/>
          </a:xfrm>
        </p:spPr>
      </p:pic>
      <p:sp>
        <p:nvSpPr>
          <p:cNvPr id="7" name="Otsikko 6">
            <a:extLst>
              <a:ext uri="{FF2B5EF4-FFF2-40B4-BE49-F238E27FC236}">
                <a16:creationId xmlns:a16="http://schemas.microsoft.com/office/drawing/2014/main" id="{51A896B1-81AE-DF40-B0F0-EBEB16F09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7028" y="9341"/>
            <a:ext cx="3716079" cy="1325563"/>
          </a:xfrm>
        </p:spPr>
        <p:txBody>
          <a:bodyPr>
            <a:normAutofit/>
          </a:bodyPr>
          <a:lstStyle/>
          <a:p>
            <a:r>
              <a:rPr lang="fi-FI" sz="8800" u="sng">
                <a:solidFill>
                  <a:schemeClr val="bg1"/>
                </a:solidFill>
                <a:latin typeface="Baskerville Old Face" panose="02020602080505020303" pitchFamily="18" charset="0"/>
              </a:rPr>
              <a:t>Eläimet</a:t>
            </a: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5286E09B-A44C-344D-ADD8-4078D33E32BF}"/>
              </a:ext>
            </a:extLst>
          </p:cNvPr>
          <p:cNvSpPr txBox="1"/>
          <p:nvPr/>
        </p:nvSpPr>
        <p:spPr>
          <a:xfrm>
            <a:off x="-88604" y="1710070"/>
            <a:ext cx="1228060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i-FI" sz="3600" b="0" i="0">
                <a:solidFill>
                  <a:schemeClr val="bg1"/>
                </a:solidFill>
                <a:effectLst/>
                <a:latin typeface="Baskerville Old Face" panose="02020602080505020303" pitchFamily="18" charset="0"/>
              </a:rPr>
              <a:t>•Kreikassa elää noin 116–118 nisäkäslajia, joista 57 on uhanalaisia</a:t>
            </a:r>
          </a:p>
          <a:p>
            <a:pPr algn="l"/>
            <a:r>
              <a:rPr lang="fi-FI" sz="3600" b="0" i="0">
                <a:solidFill>
                  <a:schemeClr val="bg1"/>
                </a:solidFill>
                <a:effectLst/>
                <a:latin typeface="Baskerville Old Face" panose="02020602080505020303" pitchFamily="18" charset="0"/>
              </a:rPr>
              <a:t>•Kreikalle tunnusomaisimpia lajeja ovat kotieläimet, kuten vuohet ja lampaat </a:t>
            </a:r>
          </a:p>
          <a:p>
            <a:pPr algn="l"/>
            <a:r>
              <a:rPr lang="fi-FI" sz="3600" b="0" i="0">
                <a:solidFill>
                  <a:schemeClr val="bg1"/>
                </a:solidFill>
                <a:effectLst/>
                <a:latin typeface="Baskerville Old Face" panose="02020602080505020303" pitchFamily="18" charset="0"/>
              </a:rPr>
              <a:t>•Lintulajeja on havaittu 422, ja niistä noin 70 % on muuttolintuja •Kreikan vesistöt, kuten järvet ja laguunit, ovat merkittäviä muuttolintujen pesimis- ja levähdysalueita </a:t>
            </a:r>
          </a:p>
          <a:p>
            <a:pPr algn="l"/>
            <a:r>
              <a:rPr lang="fi-FI" sz="3600">
                <a:solidFill>
                  <a:schemeClr val="bg1"/>
                </a:solidFill>
                <a:latin typeface="Baskerville Old Face" panose="02020602080505020303" pitchFamily="18" charset="0"/>
              </a:rPr>
              <a:t>• </a:t>
            </a:r>
            <a:r>
              <a:rPr lang="fi-FI" sz="3600" b="0" i="0">
                <a:solidFill>
                  <a:schemeClr val="bg1"/>
                </a:solidFill>
                <a:effectLst/>
                <a:latin typeface="Baskerville Old Face" panose="02020602080505020303" pitchFamily="18" charset="0"/>
              </a:rPr>
              <a:t>Perhoslajeja on havaittu 232</a:t>
            </a:r>
          </a:p>
          <a:p>
            <a:pPr algn="l"/>
            <a:r>
              <a:rPr lang="fi-FI" sz="3600" b="0" i="0">
                <a:solidFill>
                  <a:schemeClr val="bg1"/>
                </a:solidFill>
                <a:effectLst/>
                <a:latin typeface="Baskerville Old Face" panose="02020602080505020303" pitchFamily="18" charset="0"/>
              </a:rPr>
              <a:t>• Matelijoita ja sammakkoeläimiä 68</a:t>
            </a:r>
            <a:endParaRPr lang="fi-FI" sz="360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  <p:pic>
        <p:nvPicPr>
          <p:cNvPr id="9" name="Kuva 9">
            <a:extLst>
              <a:ext uri="{FF2B5EF4-FFF2-40B4-BE49-F238E27FC236}">
                <a16:creationId xmlns:a16="http://schemas.microsoft.com/office/drawing/2014/main" id="{18B665B7-546C-C240-A0D4-28FC90A631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24" y="130812"/>
            <a:ext cx="2179288" cy="15792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Kuva 11">
            <a:extLst>
              <a:ext uri="{FF2B5EF4-FFF2-40B4-BE49-F238E27FC236}">
                <a16:creationId xmlns:a16="http://schemas.microsoft.com/office/drawing/2014/main" id="{E5C51102-7968-B943-A930-83F3FE4ED5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623" y="209136"/>
            <a:ext cx="2125026" cy="14226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Kuva 13">
            <a:extLst>
              <a:ext uri="{FF2B5EF4-FFF2-40B4-BE49-F238E27FC236}">
                <a16:creationId xmlns:a16="http://schemas.microsoft.com/office/drawing/2014/main" id="{A0141464-EA7D-6541-B243-2D387C281C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9861" y="4590584"/>
            <a:ext cx="3179616" cy="21164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Kuva 15">
            <a:extLst>
              <a:ext uri="{FF2B5EF4-FFF2-40B4-BE49-F238E27FC236}">
                <a16:creationId xmlns:a16="http://schemas.microsoft.com/office/drawing/2014/main" id="{FD60A5FF-A126-024A-8A6E-FC644252E7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4893" y="124149"/>
            <a:ext cx="2378883" cy="15859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49061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4">
            <a:extLst>
              <a:ext uri="{FF2B5EF4-FFF2-40B4-BE49-F238E27FC236}">
                <a16:creationId xmlns:a16="http://schemas.microsoft.com/office/drawing/2014/main" id="{0684D4BF-7CD0-2C47-B456-08FA64B81C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0" b="1295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700DE6E1-D0A7-A54C-9CBB-2F3B98976C6E}"/>
              </a:ext>
            </a:extLst>
          </p:cNvPr>
          <p:cNvSpPr txBox="1"/>
          <p:nvPr/>
        </p:nvSpPr>
        <p:spPr>
          <a:xfrm>
            <a:off x="2892055" y="0"/>
            <a:ext cx="640788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i-FI" sz="8800" u="sng">
                <a:solidFill>
                  <a:schemeClr val="bg1"/>
                </a:solidFill>
                <a:latin typeface="Baskerville Old Face" panose="02020602080505020303" pitchFamily="18" charset="0"/>
              </a:rPr>
              <a:t>Kuuluisuudet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526EA792-E273-E54D-86FC-5D92A5786BE4}"/>
              </a:ext>
            </a:extLst>
          </p:cNvPr>
          <p:cNvSpPr txBox="1"/>
          <p:nvPr/>
        </p:nvSpPr>
        <p:spPr>
          <a:xfrm flipH="1">
            <a:off x="79745" y="1446550"/>
            <a:ext cx="1028699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600">
                <a:solidFill>
                  <a:schemeClr val="bg1"/>
                </a:solidFill>
                <a:latin typeface="Baskerville Old Face" panose="02020602080505020303" pitchFamily="18" charset="0"/>
              </a:rPr>
              <a:t>• </a:t>
            </a:r>
            <a:r>
              <a:rPr lang="fi-FI" sz="3600" i="0">
                <a:solidFill>
                  <a:schemeClr val="bg1"/>
                </a:solidFill>
                <a:effectLst/>
                <a:latin typeface="Baskerville Old Face" panose="02020602080505020303" pitchFamily="18" charset="0"/>
              </a:rPr>
              <a:t>Giánnis Amanatídis, jalkapalloilija</a:t>
            </a:r>
          </a:p>
          <a:p>
            <a:pPr fontAlgn="base"/>
            <a:r>
              <a:rPr lang="fi-FI" sz="3600">
                <a:solidFill>
                  <a:schemeClr val="bg1"/>
                </a:solidFill>
                <a:latin typeface="Baskerville Old Face" panose="02020602080505020303" pitchFamily="18" charset="0"/>
              </a:rPr>
              <a:t>• </a:t>
            </a:r>
            <a:r>
              <a:rPr lang="fi-FI" sz="3600" i="0">
                <a:solidFill>
                  <a:schemeClr val="bg1"/>
                </a:solidFill>
                <a:effectLst/>
                <a:latin typeface="Baskerville Old Face" panose="02020602080505020303" pitchFamily="18" charset="0"/>
              </a:rPr>
              <a:t>Nikólaos Andriakópoulos, voimistelija</a:t>
            </a:r>
          </a:p>
          <a:p>
            <a:pPr fontAlgn="base"/>
            <a:r>
              <a:rPr lang="fi-FI" sz="3600" i="0">
                <a:solidFill>
                  <a:schemeClr val="bg1"/>
                </a:solidFill>
                <a:effectLst/>
                <a:latin typeface="Baskerville Old Face" panose="02020602080505020303" pitchFamily="18" charset="0"/>
              </a:rPr>
              <a:t>• Melína Merkoúri, näyttelijä, laulaja ja poliitikko</a:t>
            </a:r>
          </a:p>
          <a:p>
            <a:r>
              <a:rPr lang="fi-FI" sz="3600">
                <a:solidFill>
                  <a:schemeClr val="bg1"/>
                </a:solidFill>
                <a:effectLst/>
                <a:latin typeface="Baskerville Old Face" panose="02020602080505020303" pitchFamily="18" charset="0"/>
              </a:rPr>
              <a:t>• </a:t>
            </a:r>
            <a:r>
              <a:rPr lang="fi-FI" sz="3600" i="0">
                <a:solidFill>
                  <a:schemeClr val="bg1"/>
                </a:solidFill>
                <a:effectLst/>
                <a:latin typeface="Baskerville Old Face" panose="02020602080505020303" pitchFamily="18" charset="0"/>
              </a:rPr>
              <a:t>Dimítris Papaïoánnou, teatteriohjaaja ja koreografi</a:t>
            </a:r>
          </a:p>
          <a:p>
            <a:endParaRPr lang="fi-FI" sz="3600" i="0">
              <a:solidFill>
                <a:schemeClr val="bg1"/>
              </a:solidFill>
              <a:effectLst/>
              <a:latin typeface="Baskerville Old Face" panose="02020602080505020303" pitchFamily="18" charset="0"/>
            </a:endParaRPr>
          </a:p>
          <a:p>
            <a:endParaRPr lang="fi-FI" sz="3600" i="0">
              <a:solidFill>
                <a:schemeClr val="bg1"/>
              </a:solidFill>
              <a:effectLst/>
              <a:latin typeface="Baskerville Old Face" panose="02020602080505020303" pitchFamily="18" charset="0"/>
            </a:endParaRPr>
          </a:p>
          <a:p>
            <a:pPr algn="l"/>
            <a:endParaRPr lang="fi-FI" sz="360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1956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4">
            <a:extLst>
              <a:ext uri="{FF2B5EF4-FFF2-40B4-BE49-F238E27FC236}">
                <a16:creationId xmlns:a16="http://schemas.microsoft.com/office/drawing/2014/main" id="{5DFD59B4-98F9-C240-ACB1-D735EF1525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7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48ECB553-9519-744E-8A3F-48FB85CD581C}"/>
              </a:ext>
            </a:extLst>
          </p:cNvPr>
          <p:cNvSpPr txBox="1"/>
          <p:nvPr/>
        </p:nvSpPr>
        <p:spPr>
          <a:xfrm flipH="1">
            <a:off x="0" y="389860"/>
            <a:ext cx="1141227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i-FI" sz="3600" b="0" i="0">
                <a:solidFill>
                  <a:schemeClr val="bg1"/>
                </a:solidFill>
                <a:effectLst/>
                <a:latin typeface="Baskerville Old Face" panose="02020602080505020303" pitchFamily="18" charset="0"/>
              </a:rPr>
              <a:t>• Oliivit, juustot, joista etenkin feta ja halloumi ovat hyviä ja yleisiä, sekä paksu, maustamaton jogurtti kuuluvat myös olennaisesti kreikkalaiseen ruokaan</a:t>
            </a:r>
          </a:p>
          <a:p>
            <a:pPr algn="l"/>
            <a:r>
              <a:rPr lang="fi-FI" sz="3600">
                <a:solidFill>
                  <a:schemeClr val="bg1"/>
                </a:solidFill>
                <a:latin typeface="Baskerville Old Face" panose="02020602080505020303" pitchFamily="18" charset="0"/>
              </a:rPr>
              <a:t>•</a:t>
            </a:r>
            <a:r>
              <a:rPr lang="fi-FI" sz="3600" b="0" i="0">
                <a:solidFill>
                  <a:schemeClr val="bg1"/>
                </a:solidFill>
                <a:effectLst/>
                <a:latin typeface="Baskerville Old Face" panose="02020602080505020303" pitchFamily="18" charset="0"/>
              </a:rPr>
              <a:t>Leipää syödään lähes jokaisen aterian kanssa</a:t>
            </a:r>
          </a:p>
          <a:p>
            <a:pPr algn="l"/>
            <a:r>
              <a:rPr lang="fi-FI" sz="3600">
                <a:solidFill>
                  <a:schemeClr val="bg1"/>
                </a:solidFill>
                <a:latin typeface="Baskerville Old Face" panose="02020602080505020303" pitchFamily="18" charset="0"/>
              </a:rPr>
              <a:t>•</a:t>
            </a:r>
            <a:r>
              <a:rPr lang="fi-FI" sz="3600" b="0" i="0">
                <a:solidFill>
                  <a:schemeClr val="bg1"/>
                </a:solidFill>
                <a:effectLst/>
                <a:latin typeface="Baskerville Old Face" panose="02020602080505020303" pitchFamily="18" charset="0"/>
              </a:rPr>
              <a:t>Yksi tunnetuimmista kreikkalaista ruuista on kreikkalainen salaatti eli fetajuuston kanssa tarjottava salaatti</a:t>
            </a:r>
          </a:p>
          <a:p>
            <a:pPr algn="l"/>
            <a:r>
              <a:rPr lang="fi-FI" sz="3600">
                <a:solidFill>
                  <a:schemeClr val="bg1"/>
                </a:solidFill>
                <a:latin typeface="Baskerville Old Face" panose="02020602080505020303" pitchFamily="18" charset="0"/>
              </a:rPr>
              <a:t>• </a:t>
            </a:r>
            <a:r>
              <a:rPr lang="fi-FI" sz="3600" b="0" i="0">
                <a:solidFill>
                  <a:schemeClr val="bg1"/>
                </a:solidFill>
                <a:effectLst/>
                <a:latin typeface="Baskerville Old Face" panose="02020602080505020303" pitchFamily="18" charset="0"/>
              </a:rPr>
              <a:t>Perinteinen kreikkalainen salaatti eli horiatiki salata koostuu yleensä tomaatista, kurkusta, sipulista, oliiveista sekä tietysti fetasta. Salaatti usein ui oliiviöljyssä ja viinietikassa, johon voi kastaa esimerkiksi leipää</a:t>
            </a:r>
            <a:endParaRPr lang="fi-FI" sz="360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6910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4">
            <a:extLst>
              <a:ext uri="{FF2B5EF4-FFF2-40B4-BE49-F238E27FC236}">
                <a16:creationId xmlns:a16="http://schemas.microsoft.com/office/drawing/2014/main" id="{7D42E8EB-014B-BD48-8221-41A38BCC81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7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5356DC6E-D66E-5A4C-9E08-E9439B8055E7}"/>
              </a:ext>
            </a:extLst>
          </p:cNvPr>
          <p:cNvSpPr txBox="1"/>
          <p:nvPr/>
        </p:nvSpPr>
        <p:spPr>
          <a:xfrm>
            <a:off x="2319668" y="0"/>
            <a:ext cx="711672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i-FI" sz="8800" u="sng">
                <a:solidFill>
                  <a:schemeClr val="bg1"/>
                </a:solidFill>
                <a:latin typeface="Baskerville Old Face" panose="02020602080505020303" pitchFamily="18" charset="0"/>
              </a:rPr>
              <a:t>Ruokakulttuuri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855AFF90-24A9-2F48-AEFF-10092C82D81A}"/>
              </a:ext>
            </a:extLst>
          </p:cNvPr>
          <p:cNvSpPr txBox="1"/>
          <p:nvPr/>
        </p:nvSpPr>
        <p:spPr>
          <a:xfrm>
            <a:off x="193156" y="1446550"/>
            <a:ext cx="1112165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i-FI" sz="3600" b="0" i="0">
                <a:solidFill>
                  <a:schemeClr val="bg1"/>
                </a:solidFill>
                <a:effectLst/>
                <a:latin typeface="Baskerville Old Face" panose="02020602080505020303" pitchFamily="18" charset="0"/>
              </a:rPr>
              <a:t>•Ruoka on yleensä melko yksinkertaista, mutta sitäkin tuhdimpaa, maittavampaa ja täyttävämpää</a:t>
            </a:r>
          </a:p>
          <a:p>
            <a:pPr algn="l"/>
            <a:r>
              <a:rPr lang="fi-FI" sz="3600" b="0" i="0">
                <a:solidFill>
                  <a:schemeClr val="bg1"/>
                </a:solidFill>
                <a:effectLst/>
                <a:latin typeface="Baskerville Old Face" panose="02020602080505020303" pitchFamily="18" charset="0"/>
              </a:rPr>
              <a:t>•Yleisesti ruuanlaitossa käytetään paljon oliiviöljyä, yrttejä ja kasviksia, kuten munakoisoa, tomaattia, kesäkurpitsaa ja okraa.</a:t>
            </a:r>
          </a:p>
          <a:p>
            <a:pPr algn="l"/>
            <a:r>
              <a:rPr lang="fi-FI" sz="3600">
                <a:solidFill>
                  <a:schemeClr val="bg1"/>
                </a:solidFill>
                <a:latin typeface="Baskerville Old Face" panose="02020602080505020303" pitchFamily="18" charset="0"/>
              </a:rPr>
              <a:t>• </a:t>
            </a:r>
            <a:r>
              <a:rPr lang="fi-FI" sz="3600" b="0" i="0">
                <a:solidFill>
                  <a:schemeClr val="bg1"/>
                </a:solidFill>
                <a:effectLst/>
                <a:latin typeface="Baskerville Old Face" panose="02020602080505020303" pitchFamily="18" charset="0"/>
              </a:rPr>
              <a:t>Kala ja muut merenelävät ovat yleisiä rannikkokaupungeissa ja rantapaikoilla, ja sisämaassa mutta myös rannikolla ympäri vuoden liharuoat lampaan ja sianlihan johdolla ovat erittäin yleisiä</a:t>
            </a:r>
            <a:endParaRPr lang="fi-FI" sz="360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6204F9CD-608D-6848-B9D4-2DCDBA64828D}"/>
              </a:ext>
            </a:extLst>
          </p:cNvPr>
          <p:cNvSpPr txBox="1"/>
          <p:nvPr/>
        </p:nvSpPr>
        <p:spPr>
          <a:xfrm>
            <a:off x="10692809" y="6134100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i-FI" sz="3600">
                <a:solidFill>
                  <a:schemeClr val="bg1"/>
                </a:solidFill>
                <a:latin typeface="Baskerville Old Face" panose="02020602080505020303" pitchFamily="18" charset="0"/>
              </a:rPr>
              <a:t>Jatkuu</a:t>
            </a:r>
          </a:p>
        </p:txBody>
      </p:sp>
    </p:spTree>
    <p:extLst>
      <p:ext uri="{BB962C8B-B14F-4D97-AF65-F5344CB8AC3E}">
        <p14:creationId xmlns:p14="http://schemas.microsoft.com/office/powerpoint/2010/main" val="4043368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4">
            <a:extLst>
              <a:ext uri="{FF2B5EF4-FFF2-40B4-BE49-F238E27FC236}">
                <a16:creationId xmlns:a16="http://schemas.microsoft.com/office/drawing/2014/main" id="{EF483852-0D36-BD47-8CC1-73BC0DF473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09"/>
          <a:stretch/>
        </p:blipFill>
        <p:spPr>
          <a:xfrm>
            <a:off x="0" y="1"/>
            <a:ext cx="12195919" cy="6858000"/>
          </a:xfrm>
        </p:spPr>
      </p:pic>
      <p:sp>
        <p:nvSpPr>
          <p:cNvPr id="7" name="Otsikko 6">
            <a:extLst>
              <a:ext uri="{FF2B5EF4-FFF2-40B4-BE49-F238E27FC236}">
                <a16:creationId xmlns:a16="http://schemas.microsoft.com/office/drawing/2014/main" id="{E4EC2B9A-CE26-5640-AF7F-3D22CBDEA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9704" y="0"/>
            <a:ext cx="3716079" cy="1325563"/>
          </a:xfrm>
        </p:spPr>
        <p:txBody>
          <a:bodyPr>
            <a:normAutofit/>
          </a:bodyPr>
          <a:lstStyle/>
          <a:p>
            <a:r>
              <a:rPr lang="fi-FI" sz="8800" u="sng">
                <a:solidFill>
                  <a:schemeClr val="bg1"/>
                </a:solidFill>
                <a:latin typeface="Baskerville Old Face" panose="02020602080505020303" pitchFamily="18" charset="0"/>
              </a:rPr>
              <a:t>Jumalat</a:t>
            </a:r>
          </a:p>
        </p:txBody>
      </p:sp>
      <p:pic>
        <p:nvPicPr>
          <p:cNvPr id="8" name="Kuva 8">
            <a:extLst>
              <a:ext uri="{FF2B5EF4-FFF2-40B4-BE49-F238E27FC236}">
                <a16:creationId xmlns:a16="http://schemas.microsoft.com/office/drawing/2014/main" id="{885352E8-B4EB-6646-B056-04413B61E9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12" y="1399038"/>
            <a:ext cx="5724835" cy="52709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Kuva 11">
            <a:extLst>
              <a:ext uri="{FF2B5EF4-FFF2-40B4-BE49-F238E27FC236}">
                <a16:creationId xmlns:a16="http://schemas.microsoft.com/office/drawing/2014/main" id="{05574CD6-F6A7-E843-BCD9-7DAAE3A9A4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859" y="3429000"/>
            <a:ext cx="5883451" cy="32409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kstiruutu 12">
            <a:extLst>
              <a:ext uri="{FF2B5EF4-FFF2-40B4-BE49-F238E27FC236}">
                <a16:creationId xmlns:a16="http://schemas.microsoft.com/office/drawing/2014/main" id="{356219DC-68D1-9B49-90FD-0CF45F5DD1D6}"/>
              </a:ext>
            </a:extLst>
          </p:cNvPr>
          <p:cNvSpPr txBox="1"/>
          <p:nvPr/>
        </p:nvSpPr>
        <p:spPr>
          <a:xfrm>
            <a:off x="6069428" y="462712"/>
            <a:ext cx="618851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i-FI" sz="3600" b="0" i="0">
                <a:solidFill>
                  <a:schemeClr val="bg1"/>
                </a:solidFill>
                <a:effectLst/>
                <a:latin typeface="Baskerville Old Face" panose="02020602080505020303" pitchFamily="18" charset="0"/>
              </a:rPr>
              <a:t>• Pääjumalia oli kaksitoista</a:t>
            </a:r>
          </a:p>
          <a:p>
            <a:pPr algn="l"/>
            <a:r>
              <a:rPr lang="fi-FI" sz="3600">
                <a:solidFill>
                  <a:schemeClr val="bg1"/>
                </a:solidFill>
                <a:latin typeface="Baskerville Old Face" panose="02020602080505020303" pitchFamily="18" charset="0"/>
              </a:rPr>
              <a:t>• </a:t>
            </a:r>
            <a:r>
              <a:rPr lang="fi-FI" sz="3600" b="0" i="0">
                <a:solidFill>
                  <a:schemeClr val="bg1"/>
                </a:solidFill>
                <a:effectLst/>
                <a:latin typeface="Baskerville Old Face" panose="02020602080505020303" pitchFamily="18" charset="0"/>
              </a:rPr>
              <a:t>Olymposlais jumalat asuivat tarujen mukaan Olympos vuorella josta he pääsivät kuolevaisten luokse</a:t>
            </a:r>
            <a:endParaRPr lang="fi-FI" sz="360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343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44BBF9E-1C9B-3E43-8745-5097340F1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Kuva 4">
            <a:extLst>
              <a:ext uri="{FF2B5EF4-FFF2-40B4-BE49-F238E27FC236}">
                <a16:creationId xmlns:a16="http://schemas.microsoft.com/office/drawing/2014/main" id="{6A818FD9-F110-B643-8160-6385585B38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69" b="4486"/>
          <a:stretch/>
        </p:blipFill>
        <p:spPr>
          <a:xfrm>
            <a:off x="-1" y="-4854"/>
            <a:ext cx="12192001" cy="6862853"/>
          </a:xfr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81C7B56D-4F59-FE4D-A7A4-68325F216681}"/>
              </a:ext>
            </a:extLst>
          </p:cNvPr>
          <p:cNvSpPr txBox="1"/>
          <p:nvPr/>
        </p:nvSpPr>
        <p:spPr>
          <a:xfrm>
            <a:off x="3693927" y="-125820"/>
            <a:ext cx="480414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i-FI" sz="8800" u="sng">
                <a:solidFill>
                  <a:schemeClr val="bg1"/>
                </a:solidFill>
                <a:latin typeface="Baskerville Old Face" panose="02020602080505020303" pitchFamily="18" charset="0"/>
              </a:rPr>
              <a:t>Zákynthos 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D484FB7F-B343-3E47-9A07-46F4AB2813F9}"/>
              </a:ext>
            </a:extLst>
          </p:cNvPr>
          <p:cNvSpPr txBox="1"/>
          <p:nvPr/>
        </p:nvSpPr>
        <p:spPr>
          <a:xfrm>
            <a:off x="0" y="2832672"/>
            <a:ext cx="1136974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i-FI" sz="3600">
                <a:solidFill>
                  <a:schemeClr val="bg1"/>
                </a:solidFill>
                <a:latin typeface="Baskerville Old Face" panose="02020602080505020303" pitchFamily="18" charset="0"/>
              </a:rPr>
              <a:t>• Kreikan saari</a:t>
            </a:r>
          </a:p>
          <a:p>
            <a:pPr algn="l"/>
            <a:r>
              <a:rPr lang="fi-FI" sz="3600">
                <a:solidFill>
                  <a:schemeClr val="bg1"/>
                </a:solidFill>
                <a:latin typeface="Baskerville Old Face" panose="02020602080505020303" pitchFamily="18" charset="0"/>
              </a:rPr>
              <a:t>• Pinta-ala on 406km</a:t>
            </a:r>
            <a:r>
              <a:rPr lang="fi-FI" sz="3600" baseline="30000">
                <a:solidFill>
                  <a:schemeClr val="bg1"/>
                </a:solidFill>
                <a:latin typeface="Baskerville Old Face" panose="02020602080505020303" pitchFamily="18" charset="0"/>
              </a:rPr>
              <a:t>2</a:t>
            </a:r>
            <a:endParaRPr lang="fi-FI" sz="3600">
              <a:solidFill>
                <a:schemeClr val="bg1"/>
              </a:solidFill>
              <a:latin typeface="Baskerville Old Face" panose="02020602080505020303" pitchFamily="18" charset="0"/>
            </a:endParaRPr>
          </a:p>
          <a:p>
            <a:pPr algn="l"/>
            <a:r>
              <a:rPr lang="fi-FI" sz="3600">
                <a:solidFill>
                  <a:schemeClr val="bg1"/>
                </a:solidFill>
                <a:latin typeface="Baskerville Old Face" panose="02020602080505020303" pitchFamily="18" charset="0"/>
              </a:rPr>
              <a:t>• Asukasluku on noin 40 758</a:t>
            </a:r>
          </a:p>
          <a:p>
            <a:pPr algn="l"/>
            <a:r>
              <a:rPr lang="fi-FI" sz="3600">
                <a:solidFill>
                  <a:schemeClr val="bg1"/>
                </a:solidFill>
                <a:latin typeface="Baskerville Old Face" panose="02020602080505020303" pitchFamily="18" charset="0"/>
              </a:rPr>
              <a:t>• </a:t>
            </a:r>
            <a:r>
              <a:rPr lang="fi-FI" sz="3600" b="0" i="0">
                <a:solidFill>
                  <a:schemeClr val="bg1"/>
                </a:solidFill>
                <a:effectLst/>
                <a:latin typeface="Baskerville Old Face" panose="02020602080505020303" pitchFamily="18" charset="0"/>
              </a:rPr>
              <a:t>Zákynthoksen pohjoisrannikolla sijaitsevat Sinisiksi luoliksi kutsutut meriluolat </a:t>
            </a:r>
          </a:p>
          <a:p>
            <a:pPr algn="l"/>
            <a:r>
              <a:rPr lang="fi-FI" sz="3600">
                <a:solidFill>
                  <a:schemeClr val="bg1"/>
                </a:solidFill>
                <a:latin typeface="Baskerville Old Face" panose="02020602080505020303" pitchFamily="18" charset="0"/>
              </a:rPr>
              <a:t>• </a:t>
            </a:r>
            <a:r>
              <a:rPr lang="fi-FI" sz="3600" b="0" i="0">
                <a:solidFill>
                  <a:schemeClr val="bg1"/>
                </a:solidFill>
                <a:effectLst/>
                <a:latin typeface="Baskerville Old Face" panose="02020602080505020303" pitchFamily="18" charset="0"/>
              </a:rPr>
              <a:t>Laganaksenlahti tunnetaan ”Kilpikonnalahtena” sen rannalla pesivien merikilpikonnien vuoksi</a:t>
            </a:r>
            <a:endParaRPr lang="fi-FI" sz="360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  <p:pic>
        <p:nvPicPr>
          <p:cNvPr id="8" name="Kuva 8">
            <a:extLst>
              <a:ext uri="{FF2B5EF4-FFF2-40B4-BE49-F238E27FC236}">
                <a16:creationId xmlns:a16="http://schemas.microsoft.com/office/drawing/2014/main" id="{20BE6D04-7FA7-9D47-B55F-2F6B29A39D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85" y="365125"/>
            <a:ext cx="3032141" cy="22768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Kuva 10">
            <a:extLst>
              <a:ext uri="{FF2B5EF4-FFF2-40B4-BE49-F238E27FC236}">
                <a16:creationId xmlns:a16="http://schemas.microsoft.com/office/drawing/2014/main" id="{0D40DC44-046C-3645-9FF4-94E5169AFD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201" y="1365549"/>
            <a:ext cx="3835474" cy="25150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Kuva 12">
            <a:extLst>
              <a:ext uri="{FF2B5EF4-FFF2-40B4-BE49-F238E27FC236}">
                <a16:creationId xmlns:a16="http://schemas.microsoft.com/office/drawing/2014/main" id="{2DA5C152-BCF5-0944-89E0-18258FEED3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451" y="252200"/>
            <a:ext cx="3215168" cy="20094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Kuva 14">
            <a:extLst>
              <a:ext uri="{FF2B5EF4-FFF2-40B4-BE49-F238E27FC236}">
                <a16:creationId xmlns:a16="http://schemas.microsoft.com/office/drawing/2014/main" id="{75837BC8-2150-5240-A4FC-BFA7FCBB2B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8867" y="2452365"/>
            <a:ext cx="3022008" cy="2013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96105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7364D0F-6236-334E-BF76-17DE3A933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Kuva 4">
            <a:extLst>
              <a:ext uri="{FF2B5EF4-FFF2-40B4-BE49-F238E27FC236}">
                <a16:creationId xmlns:a16="http://schemas.microsoft.com/office/drawing/2014/main" id="{24FF444C-6B12-3946-928E-618352047B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62" b="20340"/>
          <a:stretch/>
        </p:blipFill>
        <p:spPr>
          <a:xfrm>
            <a:off x="-1" y="0"/>
            <a:ext cx="12192001" cy="6857999"/>
          </a:xfr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4C8A37F9-333D-4345-840B-9EEDAAD9F5B4}"/>
              </a:ext>
            </a:extLst>
          </p:cNvPr>
          <p:cNvSpPr txBox="1"/>
          <p:nvPr/>
        </p:nvSpPr>
        <p:spPr>
          <a:xfrm>
            <a:off x="1235369" y="-200222"/>
            <a:ext cx="1030117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8800" u="sng">
                <a:solidFill>
                  <a:schemeClr val="bg1"/>
                </a:solidFill>
                <a:latin typeface="Baskerville Old Face" panose="02020602080505020303" pitchFamily="18" charset="0"/>
              </a:rPr>
              <a:t>Zákynthoksen sijainti ja ilmasto</a:t>
            </a:r>
          </a:p>
        </p:txBody>
      </p:sp>
      <p:pic>
        <p:nvPicPr>
          <p:cNvPr id="7" name="Kuva 7">
            <a:extLst>
              <a:ext uri="{FF2B5EF4-FFF2-40B4-BE49-F238E27FC236}">
                <a16:creationId xmlns:a16="http://schemas.microsoft.com/office/drawing/2014/main" id="{B88D2239-B355-C04D-B80C-E88CEA3725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59" y="1513437"/>
            <a:ext cx="3168058" cy="27282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Kuva 9">
            <a:extLst>
              <a:ext uri="{FF2B5EF4-FFF2-40B4-BE49-F238E27FC236}">
                <a16:creationId xmlns:a16="http://schemas.microsoft.com/office/drawing/2014/main" id="{3FC821BD-5972-3546-92F5-2CF541AD5A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2498" y="1312038"/>
            <a:ext cx="2546795" cy="29774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Kuva 11">
            <a:extLst>
              <a:ext uri="{FF2B5EF4-FFF2-40B4-BE49-F238E27FC236}">
                <a16:creationId xmlns:a16="http://schemas.microsoft.com/office/drawing/2014/main" id="{C1B369C0-3058-DE42-9DBC-8E9EB8282B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13" y="4574896"/>
            <a:ext cx="12041371" cy="2195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749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E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0D23C3B-A817-9B4D-82FC-A80757A6966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-FI">
              <a:latin typeface="Baskerville Old Face" panose="02020602080505020303" pitchFamily="18" charset="0"/>
            </a:endParaRP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F7F83C42-0034-1245-92E5-01EECF0777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Kuva 4">
            <a:extLst>
              <a:ext uri="{FF2B5EF4-FFF2-40B4-BE49-F238E27FC236}">
                <a16:creationId xmlns:a16="http://schemas.microsoft.com/office/drawing/2014/main" id="{9F76E9D8-4B80-9D48-B6B3-11B8AD4FD5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65162" y="-2765160"/>
            <a:ext cx="6883929" cy="12414250"/>
          </a:xfrm>
          <a:prstGeom prst="rect">
            <a:avLst/>
          </a:prstGeo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38F95971-9E2E-CD47-8280-86DFA8910F38}"/>
              </a:ext>
            </a:extLst>
          </p:cNvPr>
          <p:cNvSpPr txBox="1"/>
          <p:nvPr/>
        </p:nvSpPr>
        <p:spPr>
          <a:xfrm>
            <a:off x="3219350" y="0"/>
            <a:ext cx="52216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i-FI" sz="8800" u="sng">
                <a:solidFill>
                  <a:schemeClr val="bg1"/>
                </a:solidFill>
                <a:latin typeface="Baskerville Old Face" panose="02020602080505020303" pitchFamily="18" charset="0"/>
              </a:rPr>
              <a:t>Perustiedot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B9372438-FFB6-734E-8F67-FFCA7697618C}"/>
              </a:ext>
            </a:extLst>
          </p:cNvPr>
          <p:cNvSpPr txBox="1"/>
          <p:nvPr/>
        </p:nvSpPr>
        <p:spPr>
          <a:xfrm>
            <a:off x="86833" y="1501636"/>
            <a:ext cx="1092672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i-FI" sz="3600">
                <a:solidFill>
                  <a:schemeClr val="bg1"/>
                </a:solidFill>
                <a:latin typeface="Baskerville Old Face" panose="02020602080505020303" pitchFamily="18" charset="0"/>
              </a:rPr>
              <a:t>• Valtio Etelä-Euroopassa</a:t>
            </a:r>
          </a:p>
          <a:p>
            <a:pPr algn="l"/>
            <a:r>
              <a:rPr lang="fi-FI" sz="3600">
                <a:solidFill>
                  <a:schemeClr val="bg1"/>
                </a:solidFill>
                <a:latin typeface="Baskerville Old Face" panose="02020602080505020303" pitchFamily="18" charset="0"/>
              </a:rPr>
              <a:t>• Pääkaupunki ja suurin kaupunki on Ateena</a:t>
            </a:r>
          </a:p>
          <a:p>
            <a:pPr algn="l"/>
            <a:r>
              <a:rPr lang="fi-FI" sz="3600">
                <a:solidFill>
                  <a:schemeClr val="bg1"/>
                </a:solidFill>
                <a:latin typeface="Baskerville Old Face" panose="02020602080505020303" pitchFamily="18" charset="0"/>
              </a:rPr>
              <a:t>•  Väkiluku on noin 10,8 miljoonaa</a:t>
            </a:r>
          </a:p>
          <a:p>
            <a:pPr algn="l"/>
            <a:r>
              <a:rPr lang="fi-FI" sz="3600">
                <a:solidFill>
                  <a:schemeClr val="bg1"/>
                </a:solidFill>
                <a:latin typeface="Baskerville Old Face" panose="02020602080505020303" pitchFamily="18" charset="0"/>
              </a:rPr>
              <a:t>• Pinta-ala on 131 957 km</a:t>
            </a:r>
            <a:r>
              <a:rPr lang="fi-FI" sz="3600" baseline="30000">
                <a:solidFill>
                  <a:schemeClr val="bg1"/>
                </a:solidFill>
                <a:latin typeface="Baskerville Old Face" panose="02020602080505020303" pitchFamily="18" charset="0"/>
              </a:rPr>
              <a:t>2</a:t>
            </a:r>
            <a:endParaRPr lang="fi-FI" sz="3600">
              <a:solidFill>
                <a:schemeClr val="bg1"/>
              </a:solidFill>
              <a:latin typeface="Baskerville Old Face" panose="02020602080505020303" pitchFamily="18" charset="0"/>
            </a:endParaRPr>
          </a:p>
          <a:p>
            <a:pPr algn="l"/>
            <a:r>
              <a:rPr lang="fi-FI" sz="3600">
                <a:solidFill>
                  <a:schemeClr val="bg1"/>
                </a:solidFill>
                <a:latin typeface="Baskerville Old Face" panose="02020602080505020303" pitchFamily="18" charset="0"/>
              </a:rPr>
              <a:t>• Valtiomuoto on tasavalta</a:t>
            </a:r>
          </a:p>
          <a:p>
            <a:pPr algn="l"/>
            <a:r>
              <a:rPr lang="fi-FI" sz="3600">
                <a:solidFill>
                  <a:schemeClr val="bg1"/>
                </a:solidFill>
                <a:latin typeface="Baskerville Old Face" panose="02020602080505020303" pitchFamily="18" charset="0"/>
              </a:rPr>
              <a:t>• Valuutta on euro </a:t>
            </a:r>
          </a:p>
          <a:p>
            <a:pPr algn="l"/>
            <a:r>
              <a:rPr lang="fi-FI" sz="3600">
                <a:solidFill>
                  <a:schemeClr val="bg1"/>
                </a:solidFill>
                <a:latin typeface="Baskerville Old Face" panose="02020602080505020303" pitchFamily="18" charset="0"/>
              </a:rPr>
              <a:t>• Itsenäisyyspäivä on 25.3.</a:t>
            </a:r>
          </a:p>
        </p:txBody>
      </p:sp>
    </p:spTree>
    <p:extLst>
      <p:ext uri="{BB962C8B-B14F-4D97-AF65-F5344CB8AC3E}">
        <p14:creationId xmlns:p14="http://schemas.microsoft.com/office/powerpoint/2010/main" val="1724332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CB3A405-7B44-A648-B7BB-1F7D7E872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Kuva 4">
            <a:extLst>
              <a:ext uri="{FF2B5EF4-FFF2-40B4-BE49-F238E27FC236}">
                <a16:creationId xmlns:a16="http://schemas.microsoft.com/office/drawing/2014/main" id="{E33046F2-31AF-E641-BA45-E04EF7E373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" b="9780"/>
          <a:stretch/>
        </p:blipFill>
        <p:spPr>
          <a:xfrm>
            <a:off x="-1" y="0"/>
            <a:ext cx="12210349" cy="6858000"/>
          </a:xfr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67C93C3C-E55C-4349-9644-F7145FF9C609}"/>
              </a:ext>
            </a:extLst>
          </p:cNvPr>
          <p:cNvSpPr txBox="1"/>
          <p:nvPr/>
        </p:nvSpPr>
        <p:spPr>
          <a:xfrm>
            <a:off x="184230" y="1359902"/>
            <a:ext cx="755658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i-FI" sz="3600">
                <a:solidFill>
                  <a:schemeClr val="bg1"/>
                </a:solidFill>
                <a:latin typeface="Baskerville Old Face" panose="02020602080505020303" pitchFamily="18" charset="0"/>
              </a:rPr>
              <a:t>• Kreeta on Kreikan saari</a:t>
            </a:r>
          </a:p>
          <a:p>
            <a:pPr algn="l"/>
            <a:r>
              <a:rPr lang="fi-FI" sz="3600">
                <a:solidFill>
                  <a:schemeClr val="bg1"/>
                </a:solidFill>
                <a:latin typeface="Baskerville Old Face" panose="02020602080505020303" pitchFamily="18" charset="0"/>
              </a:rPr>
              <a:t>• Se on Kreikan suurin ja Välimeren viidenneksi suurin saari</a:t>
            </a:r>
          </a:p>
          <a:p>
            <a:pPr algn="l"/>
            <a:r>
              <a:rPr lang="fi-FI" sz="3600">
                <a:solidFill>
                  <a:schemeClr val="bg1"/>
                </a:solidFill>
                <a:latin typeface="Baskerville Old Face" panose="02020602080505020303" pitchFamily="18" charset="0"/>
              </a:rPr>
              <a:t>• Pinta-ala on 8 303km</a:t>
            </a:r>
            <a:r>
              <a:rPr lang="fi-FI" sz="3600" baseline="30000">
                <a:solidFill>
                  <a:schemeClr val="bg1"/>
                </a:solidFill>
                <a:latin typeface="Baskerville Old Face" panose="02020602080505020303" pitchFamily="18" charset="0"/>
              </a:rPr>
              <a:t>2</a:t>
            </a:r>
          </a:p>
          <a:p>
            <a:pPr algn="l"/>
            <a:r>
              <a:rPr lang="fi-FI" sz="3600">
                <a:solidFill>
                  <a:schemeClr val="bg1"/>
                </a:solidFill>
                <a:latin typeface="Baskerville Old Face" panose="02020602080505020303" pitchFamily="18" charset="0"/>
              </a:rPr>
              <a:t>• Pääkaupunki on Iraklion</a:t>
            </a:r>
          </a:p>
          <a:p>
            <a:pPr algn="l"/>
            <a:r>
              <a:rPr lang="fi-FI" sz="3600">
                <a:solidFill>
                  <a:schemeClr val="bg1"/>
                </a:solidFill>
                <a:latin typeface="Baskerville Old Face" panose="02020602080505020303" pitchFamily="18" charset="0"/>
              </a:rPr>
              <a:t>• Suurimmat kaupungit ovat Chaniá, Réthymno, Ágios Nikólas,    Ierápetra ja Siteía</a:t>
            </a:r>
          </a:p>
          <a:p>
            <a:pPr algn="l"/>
            <a:r>
              <a:rPr lang="fi-FI" sz="3600">
                <a:solidFill>
                  <a:schemeClr val="bg1"/>
                </a:solidFill>
                <a:latin typeface="Baskerville Old Face" panose="02020602080505020303" pitchFamily="18" charset="0"/>
              </a:rPr>
              <a:t>• Vallitsee leuto välimerenilmasto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B9DA0E1F-474E-8C46-A944-74D090E9574A}"/>
              </a:ext>
            </a:extLst>
          </p:cNvPr>
          <p:cNvSpPr txBox="1"/>
          <p:nvPr/>
        </p:nvSpPr>
        <p:spPr>
          <a:xfrm>
            <a:off x="4469531" y="-86648"/>
            <a:ext cx="32712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i-FI" sz="8800" u="sng">
                <a:solidFill>
                  <a:schemeClr val="bg1"/>
                </a:solidFill>
                <a:latin typeface="Baskerville Old Face" panose="02020602080505020303" pitchFamily="18" charset="0"/>
              </a:rPr>
              <a:t>Kreeta</a:t>
            </a:r>
          </a:p>
        </p:txBody>
      </p:sp>
      <p:pic>
        <p:nvPicPr>
          <p:cNvPr id="3" name="Kuva 4">
            <a:extLst>
              <a:ext uri="{FF2B5EF4-FFF2-40B4-BE49-F238E27FC236}">
                <a16:creationId xmlns:a16="http://schemas.microsoft.com/office/drawing/2014/main" id="{CF90CA3E-F7F1-1549-9FE0-457F2F990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286" y="4616302"/>
            <a:ext cx="4205484" cy="20690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Kuva 8">
            <a:extLst>
              <a:ext uri="{FF2B5EF4-FFF2-40B4-BE49-F238E27FC236}">
                <a16:creationId xmlns:a16="http://schemas.microsoft.com/office/drawing/2014/main" id="{76610BAB-30C6-334F-8614-70D1B02A67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247" y="2265247"/>
            <a:ext cx="4841912" cy="20202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91954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4D213EE-1021-714C-891A-21D1CEF86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Kuva 4">
            <a:extLst>
              <a:ext uri="{FF2B5EF4-FFF2-40B4-BE49-F238E27FC236}">
                <a16:creationId xmlns:a16="http://schemas.microsoft.com/office/drawing/2014/main" id="{4AC5E421-932B-2542-A0C5-CE0FB3CC07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52"/>
          <a:stretch/>
        </p:blipFill>
        <p:spPr>
          <a:xfrm>
            <a:off x="0" y="0"/>
            <a:ext cx="12192000" cy="6858000"/>
          </a:xfrm>
        </p:spPr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id="{F6B9A13E-77B3-A846-B4F1-DE9F512AA7D8}"/>
              </a:ext>
            </a:extLst>
          </p:cNvPr>
          <p:cNvSpPr txBox="1"/>
          <p:nvPr/>
        </p:nvSpPr>
        <p:spPr>
          <a:xfrm>
            <a:off x="352196" y="-144316"/>
            <a:ext cx="114876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i-FI" sz="8800" u="sng">
                <a:solidFill>
                  <a:schemeClr val="bg1"/>
                </a:solidFill>
                <a:latin typeface="Baskerville Old Face" panose="02020602080505020303" pitchFamily="18" charset="0"/>
              </a:rPr>
              <a:t>Kreetan sijainti ja ilmasto</a:t>
            </a:r>
          </a:p>
        </p:txBody>
      </p:sp>
      <p:pic>
        <p:nvPicPr>
          <p:cNvPr id="3" name="Kuva 4">
            <a:extLst>
              <a:ext uri="{FF2B5EF4-FFF2-40B4-BE49-F238E27FC236}">
                <a16:creationId xmlns:a16="http://schemas.microsoft.com/office/drawing/2014/main" id="{D4B1E2C7-BBB1-2340-971A-E6442E24BB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99" y="1302234"/>
            <a:ext cx="2578395" cy="54470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Kuva 8">
            <a:extLst>
              <a:ext uri="{FF2B5EF4-FFF2-40B4-BE49-F238E27FC236}">
                <a16:creationId xmlns:a16="http://schemas.microsoft.com/office/drawing/2014/main" id="{26E33EB3-4FE4-A546-A4FB-41B490577A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219" y="1294730"/>
            <a:ext cx="8845956" cy="54130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53452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4">
            <a:extLst>
              <a:ext uri="{FF2B5EF4-FFF2-40B4-BE49-F238E27FC236}">
                <a16:creationId xmlns:a16="http://schemas.microsoft.com/office/drawing/2014/main" id="{9257C629-A041-AB4D-9947-30EE3B01C6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6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793E3359-AAA3-FD40-A4A6-DF50CC8C12D1}"/>
              </a:ext>
            </a:extLst>
          </p:cNvPr>
          <p:cNvSpPr txBox="1"/>
          <p:nvPr/>
        </p:nvSpPr>
        <p:spPr>
          <a:xfrm>
            <a:off x="2851297" y="0"/>
            <a:ext cx="43522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i-FI" sz="8800" u="sng">
                <a:solidFill>
                  <a:schemeClr val="bg1"/>
                </a:solidFill>
                <a:latin typeface="Baskerville Old Face" panose="02020602080505020303" pitchFamily="18" charset="0"/>
              </a:rPr>
              <a:t>Lefkas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4206C7FE-A6C9-7E47-93D0-085E46A48953}"/>
              </a:ext>
            </a:extLst>
          </p:cNvPr>
          <p:cNvSpPr txBox="1"/>
          <p:nvPr/>
        </p:nvSpPr>
        <p:spPr>
          <a:xfrm>
            <a:off x="139994" y="1562099"/>
            <a:ext cx="1126342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i-FI" sz="3600">
                <a:solidFill>
                  <a:schemeClr val="bg1"/>
                </a:solidFill>
                <a:latin typeface="Baskerville Old Face" panose="02020602080505020303" pitchFamily="18" charset="0"/>
              </a:rPr>
              <a:t>• Kreikan saari</a:t>
            </a:r>
          </a:p>
          <a:p>
            <a:pPr algn="l"/>
            <a:r>
              <a:rPr lang="fi-FI" sz="3600">
                <a:solidFill>
                  <a:schemeClr val="bg1"/>
                </a:solidFill>
                <a:latin typeface="Baskerville Old Face" panose="02020602080505020303" pitchFamily="18" charset="0"/>
              </a:rPr>
              <a:t>• Kuuluu Jooniansaarten saariryhmään</a:t>
            </a:r>
          </a:p>
          <a:p>
            <a:pPr algn="l"/>
            <a:r>
              <a:rPr lang="fi-FI" sz="3600">
                <a:solidFill>
                  <a:schemeClr val="bg1"/>
                </a:solidFill>
                <a:latin typeface="Baskerville Old Face" panose="02020602080505020303" pitchFamily="18" charset="0"/>
              </a:rPr>
              <a:t>• Pinta-ala 325 km</a:t>
            </a:r>
            <a:r>
              <a:rPr lang="fi-FI" sz="3600" baseline="30000">
                <a:solidFill>
                  <a:schemeClr val="bg1"/>
                </a:solidFill>
                <a:latin typeface="Baskerville Old Face" panose="02020602080505020303" pitchFamily="18" charset="0"/>
              </a:rPr>
              <a:t>2</a:t>
            </a:r>
            <a:endParaRPr lang="fi-FI" sz="3600">
              <a:solidFill>
                <a:schemeClr val="bg1"/>
              </a:solidFill>
              <a:latin typeface="Baskerville Old Face" panose="02020602080505020303" pitchFamily="18" charset="0"/>
            </a:endParaRPr>
          </a:p>
          <a:p>
            <a:pPr algn="l"/>
            <a:r>
              <a:rPr lang="fi-FI" sz="3600">
                <a:solidFill>
                  <a:schemeClr val="bg1"/>
                </a:solidFill>
                <a:latin typeface="Baskerville Old Face" panose="02020602080505020303" pitchFamily="18" charset="0"/>
              </a:rPr>
              <a:t>• Väkiluku oli 22 076 vuonna 2011</a:t>
            </a:r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A531D337-26E3-F442-9724-F38C2ED941C9}"/>
              </a:ext>
            </a:extLst>
          </p:cNvPr>
          <p:cNvSpPr txBox="1"/>
          <p:nvPr/>
        </p:nvSpPr>
        <p:spPr>
          <a:xfrm>
            <a:off x="10599775" y="5965751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i-FI" sz="3600">
                <a:solidFill>
                  <a:schemeClr val="bg1"/>
                </a:solidFill>
                <a:latin typeface="Baskerville Old Face" panose="02020602080505020303" pitchFamily="18" charset="0"/>
              </a:rPr>
              <a:t>Jatkuu</a:t>
            </a:r>
          </a:p>
        </p:txBody>
      </p:sp>
    </p:spTree>
    <p:extLst>
      <p:ext uri="{BB962C8B-B14F-4D97-AF65-F5344CB8AC3E}">
        <p14:creationId xmlns:p14="http://schemas.microsoft.com/office/powerpoint/2010/main" val="3129589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4">
            <a:extLst>
              <a:ext uri="{FF2B5EF4-FFF2-40B4-BE49-F238E27FC236}">
                <a16:creationId xmlns:a16="http://schemas.microsoft.com/office/drawing/2014/main" id="{83AAD8E3-CF6E-0C46-9C4C-445D677FAE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6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id="{C3CE132D-CC30-4341-9802-678351FF3FF7}"/>
              </a:ext>
            </a:extLst>
          </p:cNvPr>
          <p:cNvSpPr txBox="1"/>
          <p:nvPr/>
        </p:nvSpPr>
        <p:spPr>
          <a:xfrm>
            <a:off x="1105786" y="255180"/>
            <a:ext cx="765721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i-FI" sz="8800" u="sng">
                <a:solidFill>
                  <a:schemeClr val="bg1"/>
                </a:solidFill>
                <a:latin typeface="Baskerville Old Face" panose="02020602080505020303" pitchFamily="18" charset="0"/>
              </a:rPr>
              <a:t>Sijainti ja ilmasto</a:t>
            </a:r>
          </a:p>
        </p:txBody>
      </p:sp>
      <p:pic>
        <p:nvPicPr>
          <p:cNvPr id="8" name="Kuva 8">
            <a:extLst>
              <a:ext uri="{FF2B5EF4-FFF2-40B4-BE49-F238E27FC236}">
                <a16:creationId xmlns:a16="http://schemas.microsoft.com/office/drawing/2014/main" id="{C7533B7A-D2DE-C346-A758-EE3D13FD34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1" y="1827224"/>
            <a:ext cx="5271878" cy="46511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Kuva 10">
            <a:extLst>
              <a:ext uri="{FF2B5EF4-FFF2-40B4-BE49-F238E27FC236}">
                <a16:creationId xmlns:a16="http://schemas.microsoft.com/office/drawing/2014/main" id="{BF76510D-0B40-C842-89EE-4F3274FDF7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300" y="1827225"/>
            <a:ext cx="6634327" cy="41004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77931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4">
            <a:extLst>
              <a:ext uri="{FF2B5EF4-FFF2-40B4-BE49-F238E27FC236}">
                <a16:creationId xmlns:a16="http://schemas.microsoft.com/office/drawing/2014/main" id="{5C3BE251-3389-0B45-B035-E34B9F6ED1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" b="1124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id="{AA9DD2E7-D048-1849-BCAD-A18625A44513}"/>
              </a:ext>
            </a:extLst>
          </p:cNvPr>
          <p:cNvSpPr txBox="1"/>
          <p:nvPr/>
        </p:nvSpPr>
        <p:spPr>
          <a:xfrm>
            <a:off x="4421372" y="-170121"/>
            <a:ext cx="318976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i-FI" sz="8800" u="sng">
                <a:solidFill>
                  <a:schemeClr val="bg1"/>
                </a:solidFill>
                <a:latin typeface="Baskerville Old Face" panose="02020602080505020303" pitchFamily="18" charset="0"/>
              </a:rPr>
              <a:t>Korfu</a:t>
            </a: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CF41A97A-90E4-5644-82A0-773B14498A1D}"/>
              </a:ext>
            </a:extLst>
          </p:cNvPr>
          <p:cNvSpPr txBox="1"/>
          <p:nvPr/>
        </p:nvSpPr>
        <p:spPr>
          <a:xfrm>
            <a:off x="5181600" y="2257646"/>
            <a:ext cx="1828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fi-FI" sz="4400"/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7A10A2AD-70D5-EA43-96EC-0E401DD8128D}"/>
              </a:ext>
            </a:extLst>
          </p:cNvPr>
          <p:cNvSpPr txBox="1"/>
          <p:nvPr/>
        </p:nvSpPr>
        <p:spPr>
          <a:xfrm>
            <a:off x="157716" y="1695715"/>
            <a:ext cx="107317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i-FI" sz="3600">
                <a:solidFill>
                  <a:schemeClr val="bg1"/>
                </a:solidFill>
                <a:latin typeface="Baskerville Old Face" panose="02020602080505020303" pitchFamily="18" charset="0"/>
              </a:rPr>
              <a:t>• Kreikan saari</a:t>
            </a:r>
          </a:p>
          <a:p>
            <a:pPr algn="l"/>
            <a:r>
              <a:rPr lang="fi-FI" sz="3600">
                <a:solidFill>
                  <a:schemeClr val="bg1"/>
                </a:solidFill>
                <a:latin typeface="Baskerville Old Face" panose="02020602080505020303" pitchFamily="18" charset="0"/>
              </a:rPr>
              <a:t>• K</a:t>
            </a:r>
            <a:r>
              <a:rPr lang="fi-FI" sz="3600" b="0" i="0">
                <a:solidFill>
                  <a:schemeClr val="bg1"/>
                </a:solidFill>
                <a:effectLst/>
                <a:latin typeface="Baskerville Old Face" panose="02020602080505020303" pitchFamily="18" charset="0"/>
              </a:rPr>
              <a:t>uuluu Jooniansaarten saariryhmään </a:t>
            </a:r>
            <a:endParaRPr lang="fi-FI" sz="3600">
              <a:solidFill>
                <a:schemeClr val="bg1"/>
              </a:solidFill>
              <a:latin typeface="Baskerville Old Face" panose="02020602080505020303" pitchFamily="18" charset="0"/>
            </a:endParaRPr>
          </a:p>
          <a:p>
            <a:pPr algn="l"/>
            <a:r>
              <a:rPr lang="fi-FI" sz="3600">
                <a:solidFill>
                  <a:schemeClr val="bg1"/>
                </a:solidFill>
                <a:latin typeface="Baskerville Old Face" panose="02020602080505020303" pitchFamily="18" charset="0"/>
              </a:rPr>
              <a:t>• Pinta-ala 592 km</a:t>
            </a:r>
            <a:r>
              <a:rPr lang="fi-FI" sz="3600" baseline="30000">
                <a:solidFill>
                  <a:schemeClr val="bg1"/>
                </a:solidFill>
                <a:latin typeface="Baskerville Old Face" panose="02020602080505020303" pitchFamily="18" charset="0"/>
              </a:rPr>
              <a:t>2</a:t>
            </a:r>
            <a:endParaRPr lang="fi-FI" sz="3600">
              <a:solidFill>
                <a:schemeClr val="bg1"/>
              </a:solidFill>
              <a:latin typeface="Baskerville Old Face" panose="02020602080505020303" pitchFamily="18" charset="0"/>
            </a:endParaRPr>
          </a:p>
          <a:p>
            <a:pPr algn="l"/>
            <a:r>
              <a:rPr lang="fi-FI" sz="3600">
                <a:solidFill>
                  <a:schemeClr val="bg1"/>
                </a:solidFill>
                <a:latin typeface="Baskerville Old Face" panose="02020602080505020303" pitchFamily="18" charset="0"/>
              </a:rPr>
              <a:t>• Väkiluku oli 100 853 vuonna 2011</a:t>
            </a:r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D0395850-3430-0641-9B77-FEC314393F24}"/>
              </a:ext>
            </a:extLst>
          </p:cNvPr>
          <p:cNvSpPr txBox="1"/>
          <p:nvPr/>
        </p:nvSpPr>
        <p:spPr>
          <a:xfrm>
            <a:off x="10431425" y="5899298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i-FI" sz="3600">
                <a:solidFill>
                  <a:schemeClr val="bg1"/>
                </a:solidFill>
                <a:latin typeface="Baskerville Old Face" panose="02020602080505020303" pitchFamily="18" charset="0"/>
              </a:rPr>
              <a:t>Jatkuu</a:t>
            </a:r>
          </a:p>
        </p:txBody>
      </p:sp>
    </p:spTree>
    <p:extLst>
      <p:ext uri="{BB962C8B-B14F-4D97-AF65-F5344CB8AC3E}">
        <p14:creationId xmlns:p14="http://schemas.microsoft.com/office/powerpoint/2010/main" val="751721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4">
            <a:extLst>
              <a:ext uri="{FF2B5EF4-FFF2-40B4-BE49-F238E27FC236}">
                <a16:creationId xmlns:a16="http://schemas.microsoft.com/office/drawing/2014/main" id="{4573ADF7-8482-F44D-B970-C7057C76CE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" b="1124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63D46094-9AF2-644A-9D2C-CF603A5D9177}"/>
              </a:ext>
            </a:extLst>
          </p:cNvPr>
          <p:cNvSpPr txBox="1"/>
          <p:nvPr/>
        </p:nvSpPr>
        <p:spPr>
          <a:xfrm>
            <a:off x="698206" y="0"/>
            <a:ext cx="803821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i-FI" sz="8800" u="sng">
                <a:solidFill>
                  <a:schemeClr val="bg1"/>
                </a:solidFill>
                <a:latin typeface="Baskerville Old Face" panose="02020602080505020303" pitchFamily="18" charset="0"/>
                <a:ea typeface="Agency FB" panose="02000000000000000000" pitchFamily="2" charset="0"/>
              </a:rPr>
              <a:t>Sijainti ja ilmasto</a:t>
            </a:r>
          </a:p>
        </p:txBody>
      </p:sp>
      <p:pic>
        <p:nvPicPr>
          <p:cNvPr id="7" name="Kuva 7">
            <a:extLst>
              <a:ext uri="{FF2B5EF4-FFF2-40B4-BE49-F238E27FC236}">
                <a16:creationId xmlns:a16="http://schemas.microsoft.com/office/drawing/2014/main" id="{5B56517F-27FC-4B45-9D72-8BF056BDCA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9" y="1692467"/>
            <a:ext cx="4951295" cy="50498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Kuva 9">
            <a:extLst>
              <a:ext uri="{FF2B5EF4-FFF2-40B4-BE49-F238E27FC236}">
                <a16:creationId xmlns:a16="http://schemas.microsoft.com/office/drawing/2014/main" id="{A959D8CE-7E07-4941-AC9B-DF9F0FDCA3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788" y="1505610"/>
            <a:ext cx="6885296" cy="2180344"/>
          </a:xfrm>
          <a:prstGeom prst="rect">
            <a:avLst/>
          </a:prstGeom>
        </p:spPr>
      </p:pic>
      <p:pic>
        <p:nvPicPr>
          <p:cNvPr id="11" name="Kuva 11">
            <a:extLst>
              <a:ext uri="{FF2B5EF4-FFF2-40B4-BE49-F238E27FC236}">
                <a16:creationId xmlns:a16="http://schemas.microsoft.com/office/drawing/2014/main" id="{515BD3DE-47D4-DD4A-96E8-ADDC71BC6E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861429"/>
            <a:ext cx="3883431" cy="266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479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8">
            <a:extLst>
              <a:ext uri="{FF2B5EF4-FFF2-40B4-BE49-F238E27FC236}">
                <a16:creationId xmlns:a16="http://schemas.microsoft.com/office/drawing/2014/main" id="{5CCF096E-0BFA-0E45-992D-12E50090DF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68" b="435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Tekstiruutu 9">
            <a:extLst>
              <a:ext uri="{FF2B5EF4-FFF2-40B4-BE49-F238E27FC236}">
                <a16:creationId xmlns:a16="http://schemas.microsoft.com/office/drawing/2014/main" id="{796C8B03-E051-1142-989C-4C4F3C6CA54E}"/>
              </a:ext>
            </a:extLst>
          </p:cNvPr>
          <p:cNvSpPr txBox="1"/>
          <p:nvPr/>
        </p:nvSpPr>
        <p:spPr>
          <a:xfrm>
            <a:off x="1469065" y="-72656"/>
            <a:ext cx="444972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i-FI" sz="8800" u="sng">
                <a:solidFill>
                  <a:schemeClr val="bg1"/>
                </a:solidFill>
                <a:latin typeface="Baskerville Old Face" panose="02020602080505020303" pitchFamily="18" charset="0"/>
              </a:rPr>
              <a:t>Rodos</a:t>
            </a: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ACEEE5D5-8A2E-CB4D-AE62-74AE48B478E5}"/>
              </a:ext>
            </a:extLst>
          </p:cNvPr>
          <p:cNvSpPr txBox="1"/>
          <p:nvPr/>
        </p:nvSpPr>
        <p:spPr>
          <a:xfrm>
            <a:off x="-79744" y="1519439"/>
            <a:ext cx="894198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i-FI" sz="3600">
                <a:solidFill>
                  <a:schemeClr val="bg1"/>
                </a:solidFill>
                <a:latin typeface="Baskerville Old Face" panose="02020602080505020303" pitchFamily="18" charset="0"/>
              </a:rPr>
              <a:t>• Kreikan saari</a:t>
            </a:r>
          </a:p>
          <a:p>
            <a:pPr algn="l"/>
            <a:r>
              <a:rPr lang="fi-FI" sz="3600">
                <a:solidFill>
                  <a:schemeClr val="bg1"/>
                </a:solidFill>
                <a:latin typeface="Baskerville Old Face" panose="02020602080505020303" pitchFamily="18" charset="0"/>
              </a:rPr>
              <a:t>• Kuuluu </a:t>
            </a:r>
            <a:r>
              <a:rPr lang="fi-FI" sz="3600" b="0" i="0">
                <a:solidFill>
                  <a:schemeClr val="bg1"/>
                </a:solidFill>
                <a:effectLst/>
                <a:latin typeface="Baskerville Old Face" panose="02020602080505020303" pitchFamily="18" charset="0"/>
              </a:rPr>
              <a:t>Dodekanesian </a:t>
            </a:r>
            <a:r>
              <a:rPr lang="fi-FI" sz="3600">
                <a:solidFill>
                  <a:schemeClr val="bg1"/>
                </a:solidFill>
                <a:latin typeface="Baskerville Old Face" panose="02020602080505020303" pitchFamily="18" charset="0"/>
              </a:rPr>
              <a:t>saariryhmään</a:t>
            </a:r>
            <a:endParaRPr lang="fi-FI" sz="3600" b="0" i="0">
              <a:solidFill>
                <a:schemeClr val="bg1"/>
              </a:solidFill>
              <a:effectLst/>
              <a:latin typeface="Baskerville Old Face" panose="02020602080505020303" pitchFamily="18" charset="0"/>
            </a:endParaRPr>
          </a:p>
          <a:p>
            <a:pPr algn="l"/>
            <a:r>
              <a:rPr lang="fi-FI" sz="3600">
                <a:solidFill>
                  <a:schemeClr val="bg1"/>
                </a:solidFill>
                <a:latin typeface="Baskerville Old Face" panose="02020602080505020303" pitchFamily="18" charset="0"/>
              </a:rPr>
              <a:t>• Pinta-ala </a:t>
            </a:r>
            <a:r>
              <a:rPr lang="fi-FI" sz="3600" b="0" i="0">
                <a:solidFill>
                  <a:schemeClr val="bg1"/>
                </a:solidFill>
                <a:effectLst/>
                <a:latin typeface="Baskerville Old Face" panose="02020602080505020303" pitchFamily="18" charset="0"/>
              </a:rPr>
              <a:t>1 401 km</a:t>
            </a:r>
            <a:r>
              <a:rPr lang="fi-FI" sz="3600" b="0" i="0" baseline="30000">
                <a:solidFill>
                  <a:schemeClr val="bg1"/>
                </a:solidFill>
                <a:effectLst/>
                <a:latin typeface="Baskerville Old Face" panose="02020602080505020303" pitchFamily="18" charset="0"/>
              </a:rPr>
              <a:t>2</a:t>
            </a:r>
            <a:endParaRPr lang="fi-FI" sz="3600">
              <a:solidFill>
                <a:schemeClr val="bg1"/>
              </a:solidFill>
              <a:latin typeface="Baskerville Old Face" panose="02020602080505020303" pitchFamily="18" charset="0"/>
            </a:endParaRPr>
          </a:p>
          <a:p>
            <a:pPr algn="l"/>
            <a:r>
              <a:rPr lang="fi-FI" sz="3600">
                <a:solidFill>
                  <a:schemeClr val="bg1"/>
                </a:solidFill>
                <a:latin typeface="Baskerville Old Face" panose="02020602080505020303" pitchFamily="18" charset="0"/>
              </a:rPr>
              <a:t>•Väkiluku oli </a:t>
            </a:r>
            <a:r>
              <a:rPr lang="fi-FI" sz="3600" b="0" i="0">
                <a:solidFill>
                  <a:schemeClr val="bg1"/>
                </a:solidFill>
                <a:effectLst/>
                <a:latin typeface="Baskerville Old Face" panose="02020602080505020303" pitchFamily="18" charset="0"/>
              </a:rPr>
              <a:t>115 490 vuonna 2011</a:t>
            </a:r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39113985-FEEC-4948-8A78-546F41743380}"/>
              </a:ext>
            </a:extLst>
          </p:cNvPr>
          <p:cNvSpPr txBox="1"/>
          <p:nvPr/>
        </p:nvSpPr>
        <p:spPr>
          <a:xfrm>
            <a:off x="10077006" y="5934660"/>
            <a:ext cx="37098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i-FI" sz="5400">
                <a:solidFill>
                  <a:schemeClr val="bg1"/>
                </a:solidFill>
                <a:latin typeface="Baskerville Old Face" panose="02020602080505020303" pitchFamily="18" charset="0"/>
              </a:rPr>
              <a:t>Jatkuu</a:t>
            </a:r>
          </a:p>
        </p:txBody>
      </p:sp>
    </p:spTree>
    <p:extLst>
      <p:ext uri="{BB962C8B-B14F-4D97-AF65-F5344CB8AC3E}">
        <p14:creationId xmlns:p14="http://schemas.microsoft.com/office/powerpoint/2010/main" val="156136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4">
            <a:extLst>
              <a:ext uri="{FF2B5EF4-FFF2-40B4-BE49-F238E27FC236}">
                <a16:creationId xmlns:a16="http://schemas.microsoft.com/office/drawing/2014/main" id="{2EFF205D-4191-F249-B75B-5EE766F22B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68" b="435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F6EADBA6-36BB-0044-B3D3-2945BFF5507C}"/>
              </a:ext>
            </a:extLst>
          </p:cNvPr>
          <p:cNvSpPr txBox="1"/>
          <p:nvPr/>
        </p:nvSpPr>
        <p:spPr>
          <a:xfrm>
            <a:off x="928576" y="0"/>
            <a:ext cx="991663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i-FI" sz="8800" u="sng">
                <a:solidFill>
                  <a:schemeClr val="bg1"/>
                </a:solidFill>
                <a:latin typeface="Baskerville Old Face" panose="02020602080505020303" pitchFamily="18" charset="0"/>
              </a:rPr>
              <a:t>Sijainti ja ilmasto</a:t>
            </a:r>
          </a:p>
        </p:txBody>
      </p:sp>
      <p:pic>
        <p:nvPicPr>
          <p:cNvPr id="7" name="Kuva 7">
            <a:extLst>
              <a:ext uri="{FF2B5EF4-FFF2-40B4-BE49-F238E27FC236}">
                <a16:creationId xmlns:a16="http://schemas.microsoft.com/office/drawing/2014/main" id="{EF67972B-F02B-8545-BDE6-B42B83183D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57" y="1524000"/>
            <a:ext cx="5526710" cy="49864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Kuva 9">
            <a:extLst>
              <a:ext uri="{FF2B5EF4-FFF2-40B4-BE49-F238E27FC236}">
                <a16:creationId xmlns:a16="http://schemas.microsoft.com/office/drawing/2014/main" id="{6082B836-D8D7-CA43-A2F3-D55B97A38B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524000"/>
            <a:ext cx="5801397" cy="47744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27171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4">
            <a:extLst>
              <a:ext uri="{FF2B5EF4-FFF2-40B4-BE49-F238E27FC236}">
                <a16:creationId xmlns:a16="http://schemas.microsoft.com/office/drawing/2014/main" id="{A2DCB5B7-1C70-D645-BEC7-E69341F931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2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8E4BAEF0-6CEC-FC4B-8998-A490BC49A500}"/>
              </a:ext>
            </a:extLst>
          </p:cNvPr>
          <p:cNvSpPr txBox="1"/>
          <p:nvPr/>
        </p:nvSpPr>
        <p:spPr>
          <a:xfrm>
            <a:off x="4215809" y="-72656"/>
            <a:ext cx="345735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i-FI" sz="8800" u="sng">
                <a:solidFill>
                  <a:schemeClr val="bg1"/>
                </a:solidFill>
                <a:latin typeface="Baskerville Old Face" panose="02020602080505020303" pitchFamily="18" charset="0"/>
              </a:rPr>
              <a:t>Muuta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CF68E75E-BAAD-D54C-915A-3428FF16AFF7}"/>
              </a:ext>
            </a:extLst>
          </p:cNvPr>
          <p:cNvSpPr txBox="1"/>
          <p:nvPr/>
        </p:nvSpPr>
        <p:spPr>
          <a:xfrm>
            <a:off x="-72657" y="1851839"/>
            <a:ext cx="112722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i-FI" sz="3600">
                <a:solidFill>
                  <a:schemeClr val="bg1"/>
                </a:solidFill>
                <a:latin typeface="Baskerville Old Face" panose="02020602080505020303" pitchFamily="18" charset="0"/>
              </a:rPr>
              <a:t>• Kreikassa on noin 2 000-6 000 saarta</a:t>
            </a:r>
          </a:p>
          <a:p>
            <a:pPr algn="l"/>
            <a:r>
              <a:rPr lang="fi-FI" sz="3600">
                <a:solidFill>
                  <a:schemeClr val="bg1"/>
                </a:solidFill>
                <a:latin typeface="Baskerville Old Face" panose="02020602080505020303" pitchFamily="18" charset="0"/>
              </a:rPr>
              <a:t>• Kreikan kansallissoitin on busuki</a:t>
            </a:r>
          </a:p>
          <a:p>
            <a:pPr algn="l"/>
            <a:r>
              <a:rPr lang="fi-FI" sz="3600">
                <a:solidFill>
                  <a:schemeClr val="bg1"/>
                </a:solidFill>
                <a:latin typeface="Baskerville Old Face" panose="02020602080505020303" pitchFamily="18" charset="0"/>
              </a:rPr>
              <a:t>• </a:t>
            </a:r>
            <a:r>
              <a:rPr lang="fi-FI" sz="3600" b="0" i="0">
                <a:solidFill>
                  <a:schemeClr val="bg1"/>
                </a:solidFill>
                <a:effectLst/>
                <a:latin typeface="Baskerville Old Face" panose="02020602080505020303" pitchFamily="18" charset="0"/>
              </a:rPr>
              <a:t>Kreikan valtion virallinen nimi on Helleenien tasavalta</a:t>
            </a:r>
            <a:endParaRPr lang="fi-FI" sz="360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917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0E84A6A-95EC-AA44-A4E8-6F4B40E5F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Kuva 4">
            <a:extLst>
              <a:ext uri="{FF2B5EF4-FFF2-40B4-BE49-F238E27FC236}">
                <a16:creationId xmlns:a16="http://schemas.microsoft.com/office/drawing/2014/main" id="{76FBBC5D-65D3-0041-9F83-FDB8B48C16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04" t="5874" b="50000"/>
          <a:stretch/>
        </p:blipFill>
        <p:spPr>
          <a:xfrm>
            <a:off x="0" y="0"/>
            <a:ext cx="12191223" cy="6862881"/>
          </a:xfr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A23D75AA-86D8-0746-9252-6C80FDB79C50}"/>
              </a:ext>
            </a:extLst>
          </p:cNvPr>
          <p:cNvSpPr txBox="1"/>
          <p:nvPr/>
        </p:nvSpPr>
        <p:spPr>
          <a:xfrm>
            <a:off x="3702398" y="-301424"/>
            <a:ext cx="370544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i-FI" sz="8800" u="sng">
                <a:solidFill>
                  <a:schemeClr val="bg1"/>
                </a:solidFill>
                <a:latin typeface="Baskerville Old Face" panose="02020602080505020303" pitchFamily="18" charset="0"/>
              </a:rPr>
              <a:t>Lähteet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CDCDC757-CDC7-C24B-84ED-04977291B6E3}"/>
              </a:ext>
            </a:extLst>
          </p:cNvPr>
          <p:cNvSpPr txBox="1"/>
          <p:nvPr/>
        </p:nvSpPr>
        <p:spPr>
          <a:xfrm>
            <a:off x="-91155" y="843701"/>
            <a:ext cx="1313376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i-FI" sz="3600">
                <a:solidFill>
                  <a:schemeClr val="bg1"/>
                </a:solidFill>
                <a:latin typeface="Baskerville Old Face" panose="02020602080505020303" pitchFamily="18" charset="0"/>
              </a:rPr>
              <a:t>• </a:t>
            </a:r>
            <a:r>
              <a:rPr lang="fi-FI" sz="3600">
                <a:solidFill>
                  <a:schemeClr val="bg1"/>
                </a:solidFill>
                <a:latin typeface="Baskerville Old Face" panose="02020602080505020303" pitchFamily="18" charset="0"/>
                <a:hlinkClick r:id="rId3"/>
              </a:rPr>
              <a:t>https://fi.m.wikipedia.org/wiki/Kreikka</a:t>
            </a:r>
            <a:r>
              <a:rPr lang="fi-FI" sz="3600">
                <a:solidFill>
                  <a:schemeClr val="bg1"/>
                </a:solidFill>
                <a:latin typeface="Baskerville Old Face" panose="02020602080505020303" pitchFamily="18" charset="0"/>
              </a:rPr>
              <a:t> </a:t>
            </a:r>
          </a:p>
          <a:p>
            <a:pPr algn="l"/>
            <a:r>
              <a:rPr lang="fi-FI" sz="3600">
                <a:solidFill>
                  <a:schemeClr val="bg1"/>
                </a:solidFill>
                <a:latin typeface="Baskerville Old Face" panose="02020602080505020303" pitchFamily="18" charset="0"/>
              </a:rPr>
              <a:t>• </a:t>
            </a:r>
            <a:r>
              <a:rPr lang="fi-FI" sz="3600">
                <a:solidFill>
                  <a:schemeClr val="bg1"/>
                </a:solidFill>
                <a:latin typeface="Baskerville Old Face" panose="02020602080505020303" pitchFamily="18" charset="0"/>
                <a:hlinkClick r:id="rId4"/>
              </a:rPr>
              <a:t>https://fi.m.wikipedia.org/wiki/Kreeta_(alue)</a:t>
            </a:r>
            <a:r>
              <a:rPr lang="fi-FI" sz="3600">
                <a:solidFill>
                  <a:schemeClr val="bg1"/>
                </a:solidFill>
                <a:latin typeface="Baskerville Old Face" panose="02020602080505020303" pitchFamily="18" charset="0"/>
              </a:rPr>
              <a:t> </a:t>
            </a:r>
          </a:p>
          <a:p>
            <a:pPr algn="l"/>
            <a:r>
              <a:rPr lang="fi-FI" sz="3600">
                <a:solidFill>
                  <a:schemeClr val="bg1"/>
                </a:solidFill>
                <a:latin typeface="Baskerville Old Face" panose="02020602080505020303" pitchFamily="18" charset="0"/>
              </a:rPr>
              <a:t>• </a:t>
            </a:r>
            <a:r>
              <a:rPr lang="fi-FI" sz="3600">
                <a:solidFill>
                  <a:schemeClr val="bg1"/>
                </a:solidFill>
                <a:latin typeface="Baskerville Old Face" panose="02020602080505020303" pitchFamily="18" charset="0"/>
                <a:hlinkClick r:id="rId5"/>
              </a:rPr>
              <a:t>https://www.rantapallo.fi/kreikka/</a:t>
            </a:r>
            <a:r>
              <a:rPr lang="fi-FI" sz="3600">
                <a:solidFill>
                  <a:schemeClr val="bg1"/>
                </a:solidFill>
                <a:latin typeface="Baskerville Old Face" panose="02020602080505020303" pitchFamily="18" charset="0"/>
              </a:rPr>
              <a:t> </a:t>
            </a:r>
          </a:p>
          <a:p>
            <a:pPr algn="l"/>
            <a:r>
              <a:rPr lang="fi-FI" sz="3600">
                <a:solidFill>
                  <a:schemeClr val="bg1"/>
                </a:solidFill>
                <a:latin typeface="Baskerville Old Face" panose="02020602080505020303" pitchFamily="18" charset="0"/>
              </a:rPr>
              <a:t>• </a:t>
            </a:r>
            <a:r>
              <a:rPr lang="fi-FI" sz="3600">
                <a:solidFill>
                  <a:schemeClr val="bg1"/>
                </a:solidFill>
                <a:latin typeface="Baskerville Old Face" panose="02020602080505020303" pitchFamily="18" charset="0"/>
                <a:hlinkClick r:id="rId6"/>
              </a:rPr>
              <a:t>https://fi.m.wikipedia.org/wiki/Z%C3%A1kynthos</a:t>
            </a:r>
            <a:r>
              <a:rPr lang="fi-FI" sz="3600">
                <a:solidFill>
                  <a:schemeClr val="bg1"/>
                </a:solidFill>
                <a:latin typeface="Baskerville Old Face" panose="02020602080505020303" pitchFamily="18" charset="0"/>
              </a:rPr>
              <a:t> </a:t>
            </a:r>
          </a:p>
          <a:p>
            <a:pPr algn="l"/>
            <a:r>
              <a:rPr lang="fi-FI" sz="3600">
                <a:solidFill>
                  <a:schemeClr val="bg1"/>
                </a:solidFill>
                <a:latin typeface="Baskerville Old Face" panose="02020602080505020303" pitchFamily="18" charset="0"/>
              </a:rPr>
              <a:t>• </a:t>
            </a:r>
            <a:r>
              <a:rPr lang="fi-FI" sz="3600">
                <a:solidFill>
                  <a:schemeClr val="bg1"/>
                </a:solidFill>
                <a:latin typeface="Baskerville Old Face" panose="02020602080505020303" pitchFamily="18" charset="0"/>
                <a:hlinkClick r:id="rId7"/>
              </a:rPr>
              <a:t>https://fi.m.wikipedia.org/wiki/Ateena</a:t>
            </a:r>
            <a:r>
              <a:rPr lang="fi-FI" sz="3600">
                <a:solidFill>
                  <a:schemeClr val="bg1"/>
                </a:solidFill>
                <a:latin typeface="Baskerville Old Face" panose="02020602080505020303" pitchFamily="18" charset="0"/>
              </a:rPr>
              <a:t> </a:t>
            </a:r>
          </a:p>
          <a:p>
            <a:pPr algn="l"/>
            <a:r>
              <a:rPr lang="fi-FI" sz="3600">
                <a:solidFill>
                  <a:schemeClr val="bg1"/>
                </a:solidFill>
                <a:latin typeface="Baskerville Old Face" panose="02020602080505020303" pitchFamily="18" charset="0"/>
              </a:rPr>
              <a:t>• </a:t>
            </a:r>
            <a:r>
              <a:rPr lang="fi-FI" sz="3600">
                <a:solidFill>
                  <a:schemeClr val="bg1"/>
                </a:solidFill>
                <a:latin typeface="Baskerville Old Face" panose="02020602080505020303" pitchFamily="18" charset="0"/>
                <a:hlinkClick r:id="rId8"/>
              </a:rPr>
              <a:t>https://fi.m.wikipedia.org/wiki/Kreikan_talous</a:t>
            </a:r>
            <a:r>
              <a:rPr lang="fi-FI" sz="3600">
                <a:solidFill>
                  <a:schemeClr val="bg1"/>
                </a:solidFill>
                <a:latin typeface="Baskerville Old Face" panose="02020602080505020303" pitchFamily="18" charset="0"/>
              </a:rPr>
              <a:t> </a:t>
            </a:r>
          </a:p>
          <a:p>
            <a:pPr algn="l"/>
            <a:r>
              <a:rPr lang="fi-FI" sz="3600">
                <a:solidFill>
                  <a:schemeClr val="bg1"/>
                </a:solidFill>
                <a:latin typeface="Baskerville Old Face" panose="02020602080505020303" pitchFamily="18" charset="0"/>
              </a:rPr>
              <a:t>• </a:t>
            </a:r>
            <a:r>
              <a:rPr lang="fi-FI" sz="3600">
                <a:solidFill>
                  <a:schemeClr val="bg1"/>
                </a:solidFill>
                <a:latin typeface="Baskerville Old Face" panose="02020602080505020303" pitchFamily="18" charset="0"/>
                <a:hlinkClick r:id="rId9"/>
              </a:rPr>
              <a:t>https://peda.net/p/Helmi%20Sara-aho/kasvunkansio/lv-2016-17/historia/antiikin-kreikka/kreikan-jumalia</a:t>
            </a:r>
            <a:r>
              <a:rPr lang="fi-FI" sz="3600">
                <a:solidFill>
                  <a:schemeClr val="bg1"/>
                </a:solidFill>
                <a:latin typeface="Baskerville Old Face" panose="02020602080505020303" pitchFamily="18" charset="0"/>
              </a:rPr>
              <a:t>  •</a:t>
            </a:r>
            <a:r>
              <a:rPr lang="fi-FI" sz="3600">
                <a:solidFill>
                  <a:schemeClr val="bg1"/>
                </a:solidFill>
                <a:latin typeface="Baskerville Old Face" panose="02020602080505020303" pitchFamily="18" charset="0"/>
                <a:hlinkClick r:id="rId10"/>
              </a:rPr>
              <a:t>https://fi.m.wikipedia.org/wiki/Kreikan_el%C3%A4imist%C3%B6</a:t>
            </a:r>
            <a:r>
              <a:rPr lang="fi-FI" sz="3600">
                <a:solidFill>
                  <a:schemeClr val="bg1"/>
                </a:solidFill>
                <a:latin typeface="Baskerville Old Face" panose="02020602080505020303" pitchFamily="18" charset="0"/>
              </a:rPr>
              <a:t> </a:t>
            </a:r>
          </a:p>
          <a:p>
            <a:pPr algn="l"/>
            <a:r>
              <a:rPr lang="fi-FI" sz="3600">
                <a:solidFill>
                  <a:schemeClr val="bg1"/>
                </a:solidFill>
                <a:latin typeface="Baskerville Old Face" panose="02020602080505020303" pitchFamily="18" charset="0"/>
              </a:rPr>
              <a:t>• </a:t>
            </a:r>
            <a:r>
              <a:rPr lang="fi-FI" sz="3600">
                <a:solidFill>
                  <a:schemeClr val="bg1"/>
                </a:solidFill>
                <a:latin typeface="Baskerville Old Face" panose="02020602080505020303" pitchFamily="18" charset="0"/>
                <a:hlinkClick r:id="rId11"/>
              </a:rPr>
              <a:t>https://fi.m.wikipedia.org/wiki/Kreikan_vaakuna</a:t>
            </a:r>
            <a:r>
              <a:rPr lang="fi-FI" sz="3600">
                <a:solidFill>
                  <a:schemeClr val="bg1"/>
                </a:solidFill>
                <a:latin typeface="Baskerville Old Face" panose="02020602080505020303" pitchFamily="18" charset="0"/>
              </a:rPr>
              <a:t> </a:t>
            </a:r>
          </a:p>
          <a:p>
            <a:pPr algn="l"/>
            <a:r>
              <a:rPr lang="fi-FI" sz="3600">
                <a:solidFill>
                  <a:schemeClr val="bg1"/>
                </a:solidFill>
                <a:latin typeface="Baskerville Old Face" panose="02020602080505020303" pitchFamily="18" charset="0"/>
              </a:rPr>
              <a:t>• </a:t>
            </a:r>
            <a:r>
              <a:rPr lang="fi-FI" sz="3600">
                <a:solidFill>
                  <a:schemeClr val="bg1"/>
                </a:solidFill>
                <a:latin typeface="Baskerville Old Face" panose="02020602080505020303" pitchFamily="18" charset="0"/>
                <a:hlinkClick r:id="rId12"/>
              </a:rPr>
              <a:t>https://fi.m.wikipedia.org/wiki/Kreikan_lippu</a:t>
            </a:r>
            <a:r>
              <a:rPr lang="fi-FI" sz="3600">
                <a:solidFill>
                  <a:schemeClr val="bg1"/>
                </a:solidFill>
                <a:latin typeface="Baskerville Old Face" panose="02020602080505020303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70034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4">
            <a:extLst>
              <a:ext uri="{FF2B5EF4-FFF2-40B4-BE49-F238E27FC236}">
                <a16:creationId xmlns:a16="http://schemas.microsoft.com/office/drawing/2014/main" id="{DB6A4F6C-5286-9F42-91FA-72DF3DD352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3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6" name="Kuva 6">
            <a:extLst>
              <a:ext uri="{FF2B5EF4-FFF2-40B4-BE49-F238E27FC236}">
                <a16:creationId xmlns:a16="http://schemas.microsoft.com/office/drawing/2014/main" id="{69CBA634-BA28-DD4B-896E-5678042E39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05" y="1718139"/>
            <a:ext cx="5474788" cy="50138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kstiruutu 7">
            <a:extLst>
              <a:ext uri="{FF2B5EF4-FFF2-40B4-BE49-F238E27FC236}">
                <a16:creationId xmlns:a16="http://schemas.microsoft.com/office/drawing/2014/main" id="{831B7A32-4EB5-DB42-BC1A-1E7DDD28464E}"/>
              </a:ext>
            </a:extLst>
          </p:cNvPr>
          <p:cNvSpPr txBox="1"/>
          <p:nvPr/>
        </p:nvSpPr>
        <p:spPr>
          <a:xfrm>
            <a:off x="4720856" y="0"/>
            <a:ext cx="350165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i-FI" sz="8800" u="sng">
                <a:solidFill>
                  <a:schemeClr val="bg1"/>
                </a:solidFill>
                <a:latin typeface="Baskerville Old Face" panose="02020602080505020303" pitchFamily="18" charset="0"/>
              </a:rPr>
              <a:t>Sijainti</a:t>
            </a:r>
          </a:p>
        </p:txBody>
      </p:sp>
    </p:spTree>
    <p:extLst>
      <p:ext uri="{BB962C8B-B14F-4D97-AF65-F5344CB8AC3E}">
        <p14:creationId xmlns:p14="http://schemas.microsoft.com/office/powerpoint/2010/main" val="458209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F432086-12AF-7F40-94B1-943378AF3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Kuva 4">
            <a:extLst>
              <a:ext uri="{FF2B5EF4-FFF2-40B4-BE49-F238E27FC236}">
                <a16:creationId xmlns:a16="http://schemas.microsoft.com/office/drawing/2014/main" id="{A6ECEDEF-B082-BC41-B6B6-9B4DC541AB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9"/>
          <a:stretch/>
        </p:blipFill>
        <p:spPr>
          <a:xfrm>
            <a:off x="0" y="0"/>
            <a:ext cx="12192000" cy="7646643"/>
          </a:xfr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1B12BB9B-1E4E-4941-9011-9C07AC4286B5}"/>
              </a:ext>
            </a:extLst>
          </p:cNvPr>
          <p:cNvSpPr txBox="1"/>
          <p:nvPr/>
        </p:nvSpPr>
        <p:spPr>
          <a:xfrm>
            <a:off x="129935" y="1566995"/>
            <a:ext cx="79244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i-FI" sz="3600">
                <a:solidFill>
                  <a:schemeClr val="bg1"/>
                </a:solidFill>
                <a:latin typeface="Baskerville Old Face" panose="02020602080505020303" pitchFamily="18" charset="0"/>
              </a:rPr>
              <a:t>• Presidentti on Katerína Sakellaropoúlou</a:t>
            </a:r>
          </a:p>
          <a:p>
            <a:pPr algn="l"/>
            <a:r>
              <a:rPr lang="fi-FI" sz="3600">
                <a:solidFill>
                  <a:schemeClr val="bg1"/>
                </a:solidFill>
                <a:latin typeface="Baskerville Old Face" panose="02020602080505020303" pitchFamily="18" charset="0"/>
              </a:rPr>
              <a:t>• Pääministeri on Kyriákos Mitsotákis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252BCAF3-01D5-3943-9234-CE1BC8469A93}"/>
              </a:ext>
            </a:extLst>
          </p:cNvPr>
          <p:cNvSpPr txBox="1"/>
          <p:nvPr/>
        </p:nvSpPr>
        <p:spPr>
          <a:xfrm>
            <a:off x="129935" y="0"/>
            <a:ext cx="382216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i-FI" sz="8800" u="sng">
                <a:solidFill>
                  <a:schemeClr val="bg1"/>
                </a:solidFill>
                <a:latin typeface="Baskerville Old Face" panose="02020602080505020303" pitchFamily="18" charset="0"/>
              </a:rPr>
              <a:t>Hallitus</a:t>
            </a:r>
          </a:p>
        </p:txBody>
      </p:sp>
      <p:pic>
        <p:nvPicPr>
          <p:cNvPr id="3" name="Kuva 4">
            <a:extLst>
              <a:ext uri="{FF2B5EF4-FFF2-40B4-BE49-F238E27FC236}">
                <a16:creationId xmlns:a16="http://schemas.microsoft.com/office/drawing/2014/main" id="{0D76D85E-A224-F047-9E28-1FAB83C0C2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842" y="2866639"/>
            <a:ext cx="3163004" cy="44471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Kuva 8">
            <a:extLst>
              <a:ext uri="{FF2B5EF4-FFF2-40B4-BE49-F238E27FC236}">
                <a16:creationId xmlns:a16="http://schemas.microsoft.com/office/drawing/2014/main" id="{8CF1A5F6-D539-8C4F-B1E9-4023181542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35" y="2891421"/>
            <a:ext cx="3431972" cy="44223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Kuva 10">
            <a:extLst>
              <a:ext uri="{FF2B5EF4-FFF2-40B4-BE49-F238E27FC236}">
                <a16:creationId xmlns:a16="http://schemas.microsoft.com/office/drawing/2014/main" id="{E2D6B8A1-8BE6-CE41-A7CC-0448A0FFEB1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11"/>
          <a:stretch/>
        </p:blipFill>
        <p:spPr>
          <a:xfrm>
            <a:off x="6984781" y="2866638"/>
            <a:ext cx="5077284" cy="44471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79057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1D8932D-8A7D-504C-9907-3289D4B18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Kuva 4">
            <a:extLst>
              <a:ext uri="{FF2B5EF4-FFF2-40B4-BE49-F238E27FC236}">
                <a16:creationId xmlns:a16="http://schemas.microsoft.com/office/drawing/2014/main" id="{65606733-073B-344A-848A-7881017CE6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D35A3780-E2F1-AE45-8F5F-4F6D9A5C5B05}"/>
              </a:ext>
            </a:extLst>
          </p:cNvPr>
          <p:cNvSpPr txBox="1"/>
          <p:nvPr/>
        </p:nvSpPr>
        <p:spPr>
          <a:xfrm>
            <a:off x="4614839" y="0"/>
            <a:ext cx="401556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i-FI" sz="8800" u="sng">
                <a:solidFill>
                  <a:schemeClr val="bg1"/>
                </a:solidFill>
                <a:latin typeface="Baskerville Old Face" panose="02020602080505020303" pitchFamily="18" charset="0"/>
              </a:rPr>
              <a:t>Historia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9FADA342-4F9C-3E41-BC1B-954428DCCA3A}"/>
              </a:ext>
            </a:extLst>
          </p:cNvPr>
          <p:cNvSpPr txBox="1"/>
          <p:nvPr/>
        </p:nvSpPr>
        <p:spPr>
          <a:xfrm>
            <a:off x="154249" y="4395849"/>
            <a:ext cx="1203775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i-FI" sz="3600">
                <a:solidFill>
                  <a:schemeClr val="bg1"/>
                </a:solidFill>
                <a:latin typeface="Baskerville Old Face" panose="02020602080505020303" pitchFamily="18" charset="0"/>
              </a:rPr>
              <a:t>• Kreikka jaetaan yhdeksään historiallis-maantieteelliseen alueeseen</a:t>
            </a:r>
          </a:p>
          <a:p>
            <a:pPr algn="l"/>
            <a:r>
              <a:rPr lang="fi-FI" sz="3600">
                <a:solidFill>
                  <a:schemeClr val="bg1"/>
                </a:solidFill>
                <a:latin typeface="Baskerville Old Face" panose="02020602080505020303" pitchFamily="18" charset="0"/>
              </a:rPr>
              <a:t>• Nämä ovat Keski-Kreikka, Peloponnesos, Thessalia, Epeiros, Makedonia, Traakia, Egeanmeren saaret, Jooniansaaret ja Kreeta</a:t>
            </a:r>
          </a:p>
        </p:txBody>
      </p:sp>
      <p:pic>
        <p:nvPicPr>
          <p:cNvPr id="8" name="Kuva 8">
            <a:extLst>
              <a:ext uri="{FF2B5EF4-FFF2-40B4-BE49-F238E27FC236}">
                <a16:creationId xmlns:a16="http://schemas.microsoft.com/office/drawing/2014/main" id="{6B608B4C-F858-4942-ABD2-B8F9E56A98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1420" y="175581"/>
            <a:ext cx="2522742" cy="40446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Kuva 10">
            <a:extLst>
              <a:ext uri="{FF2B5EF4-FFF2-40B4-BE49-F238E27FC236}">
                <a16:creationId xmlns:a16="http://schemas.microsoft.com/office/drawing/2014/main" id="{4B6671A2-E3E6-3F4B-83F8-C8923C1A74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495" y="1488651"/>
            <a:ext cx="4196907" cy="27979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Kuva 8">
            <a:extLst>
              <a:ext uri="{FF2B5EF4-FFF2-40B4-BE49-F238E27FC236}">
                <a16:creationId xmlns:a16="http://schemas.microsoft.com/office/drawing/2014/main" id="{F075C589-6036-6B44-86CF-EBD4D05F5A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49" y="557552"/>
            <a:ext cx="4097225" cy="3509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12864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DAA906D-955C-D64A-8BB0-B4592494A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Kuva 4">
            <a:extLst>
              <a:ext uri="{FF2B5EF4-FFF2-40B4-BE49-F238E27FC236}">
                <a16:creationId xmlns:a16="http://schemas.microsoft.com/office/drawing/2014/main" id="{C9E33C48-210D-9243-95D0-9C0A620860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68"/>
          <a:stretch/>
        </p:blipFill>
        <p:spPr>
          <a:xfrm>
            <a:off x="0" y="0"/>
            <a:ext cx="12192000" cy="6858001"/>
          </a:xfr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2452EFAB-7C8C-6C42-B3E5-8706B685BC5E}"/>
              </a:ext>
            </a:extLst>
          </p:cNvPr>
          <p:cNvSpPr txBox="1"/>
          <p:nvPr/>
        </p:nvSpPr>
        <p:spPr>
          <a:xfrm>
            <a:off x="4407430" y="-121172"/>
            <a:ext cx="38117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i-FI" sz="8800" u="sng">
                <a:solidFill>
                  <a:schemeClr val="bg1"/>
                </a:solidFill>
                <a:latin typeface="Baskerville Old Face" panose="02020602080505020303" pitchFamily="18" charset="0"/>
              </a:rPr>
              <a:t>Rannat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4A060AA2-0D7B-D443-9E29-3C58DF3674F5}"/>
              </a:ext>
            </a:extLst>
          </p:cNvPr>
          <p:cNvSpPr txBox="1"/>
          <p:nvPr/>
        </p:nvSpPr>
        <p:spPr>
          <a:xfrm>
            <a:off x="3660092" y="1410267"/>
            <a:ext cx="40928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i-FI" sz="3600">
                <a:solidFill>
                  <a:schemeClr val="bg1"/>
                </a:solidFill>
                <a:latin typeface="Baskerville Old Face" panose="02020602080505020303" pitchFamily="18" charset="0"/>
              </a:rPr>
              <a:t>• Kreikassa ja sen saaristossa on paljon kauniita rantoja</a:t>
            </a:r>
          </a:p>
          <a:p>
            <a:pPr algn="l"/>
            <a:r>
              <a:rPr lang="fi-FI" sz="3600">
                <a:solidFill>
                  <a:schemeClr val="bg1"/>
                </a:solidFill>
                <a:latin typeface="Baskerville Old Face" panose="02020602080505020303" pitchFamily="18" charset="0"/>
              </a:rPr>
              <a:t>• Tässä niistä pari</a:t>
            </a: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7BEFC89E-EC24-DA48-B3C2-7DBF6FA45C48}"/>
              </a:ext>
            </a:extLst>
          </p:cNvPr>
          <p:cNvSpPr txBox="1"/>
          <p:nvPr/>
        </p:nvSpPr>
        <p:spPr>
          <a:xfrm>
            <a:off x="322658" y="2427551"/>
            <a:ext cx="28349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i-FI" sz="3600">
                <a:solidFill>
                  <a:schemeClr val="bg1"/>
                </a:solidFill>
                <a:latin typeface="Baskerville Old Face" panose="02020602080505020303" pitchFamily="18" charset="0"/>
              </a:rPr>
              <a:t>Red Beach, Santorini</a:t>
            </a: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CC05B4BE-919C-6641-9BB4-EE679198D281}"/>
              </a:ext>
            </a:extLst>
          </p:cNvPr>
          <p:cNvSpPr txBox="1"/>
          <p:nvPr/>
        </p:nvSpPr>
        <p:spPr>
          <a:xfrm>
            <a:off x="4247437" y="5994875"/>
            <a:ext cx="3696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i-FI" sz="3600">
                <a:solidFill>
                  <a:schemeClr val="bg1"/>
                </a:solidFill>
                <a:latin typeface="Baskerville Old Face" panose="02020602080505020303" pitchFamily="18" charset="0"/>
              </a:rPr>
              <a:t>Elafonissi, Kreeta</a:t>
            </a:r>
          </a:p>
        </p:txBody>
      </p:sp>
      <p:pic>
        <p:nvPicPr>
          <p:cNvPr id="13" name="Kuva 7">
            <a:extLst>
              <a:ext uri="{FF2B5EF4-FFF2-40B4-BE49-F238E27FC236}">
                <a16:creationId xmlns:a16="http://schemas.microsoft.com/office/drawing/2014/main" id="{67E6290E-59E8-9E4B-A9FD-3FADBCA900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298" y="3785994"/>
            <a:ext cx="3225344" cy="20883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Kuva 8">
            <a:extLst>
              <a:ext uri="{FF2B5EF4-FFF2-40B4-BE49-F238E27FC236}">
                <a16:creationId xmlns:a16="http://schemas.microsoft.com/office/drawing/2014/main" id="{A2096EA5-C6F2-F943-BB77-F6B01C5B7D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30" y="223401"/>
            <a:ext cx="3196632" cy="20829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Kuva 17">
            <a:extLst>
              <a:ext uri="{FF2B5EF4-FFF2-40B4-BE49-F238E27FC236}">
                <a16:creationId xmlns:a16="http://schemas.microsoft.com/office/drawing/2014/main" id="{1E00C822-763D-6640-8D72-B30494A72E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202" y="223401"/>
            <a:ext cx="3794471" cy="20570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Kuva 19">
            <a:extLst>
              <a:ext uri="{FF2B5EF4-FFF2-40B4-BE49-F238E27FC236}">
                <a16:creationId xmlns:a16="http://schemas.microsoft.com/office/drawing/2014/main" id="{535BE725-3D3A-B940-A68E-18EE09D24F5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9" t="5349" r="9174" b="6128"/>
          <a:stretch/>
        </p:blipFill>
        <p:spPr>
          <a:xfrm>
            <a:off x="231729" y="3785995"/>
            <a:ext cx="3196633" cy="20883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Kuva 21">
            <a:extLst>
              <a:ext uri="{FF2B5EF4-FFF2-40B4-BE49-F238E27FC236}">
                <a16:creationId xmlns:a16="http://schemas.microsoft.com/office/drawing/2014/main" id="{53965B54-F779-B341-A70D-564F2A7D10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366" y="3252952"/>
            <a:ext cx="3794307" cy="2649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3" name="Tekstiruutu 22">
            <a:extLst>
              <a:ext uri="{FF2B5EF4-FFF2-40B4-BE49-F238E27FC236}">
                <a16:creationId xmlns:a16="http://schemas.microsoft.com/office/drawing/2014/main" id="{A38EEED5-C0FD-3240-8849-4FC5F566F817}"/>
              </a:ext>
            </a:extLst>
          </p:cNvPr>
          <p:cNvSpPr txBox="1"/>
          <p:nvPr/>
        </p:nvSpPr>
        <p:spPr>
          <a:xfrm>
            <a:off x="7818475" y="2393880"/>
            <a:ext cx="4469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i-FI" sz="3600">
                <a:solidFill>
                  <a:schemeClr val="bg1"/>
                </a:solidFill>
                <a:latin typeface="Baskerville Old Face" panose="02020602080505020303" pitchFamily="18" charset="0"/>
              </a:rPr>
              <a:t>Lalaria Beach, Skiathos</a:t>
            </a:r>
          </a:p>
        </p:txBody>
      </p:sp>
      <p:sp>
        <p:nvSpPr>
          <p:cNvPr id="24" name="Tekstiruutu 23">
            <a:extLst>
              <a:ext uri="{FF2B5EF4-FFF2-40B4-BE49-F238E27FC236}">
                <a16:creationId xmlns:a16="http://schemas.microsoft.com/office/drawing/2014/main" id="{66BAD147-B9E3-754F-B862-973106E727B2}"/>
              </a:ext>
            </a:extLst>
          </p:cNvPr>
          <p:cNvSpPr txBox="1"/>
          <p:nvPr/>
        </p:nvSpPr>
        <p:spPr>
          <a:xfrm>
            <a:off x="231729" y="5785859"/>
            <a:ext cx="42990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i-FI" sz="3600">
                <a:solidFill>
                  <a:schemeClr val="bg1"/>
                </a:solidFill>
                <a:latin typeface="Baskerville Old Face" panose="02020602080505020303" pitchFamily="18" charset="0"/>
              </a:rPr>
              <a:t>Voidokilia Beach, Messenia</a:t>
            </a:r>
          </a:p>
        </p:txBody>
      </p:sp>
      <p:sp>
        <p:nvSpPr>
          <p:cNvPr id="25" name="Tekstiruutu 24">
            <a:extLst>
              <a:ext uri="{FF2B5EF4-FFF2-40B4-BE49-F238E27FC236}">
                <a16:creationId xmlns:a16="http://schemas.microsoft.com/office/drawing/2014/main" id="{A8E921E9-E950-5047-93C2-9A225E192D42}"/>
              </a:ext>
            </a:extLst>
          </p:cNvPr>
          <p:cNvSpPr txBox="1"/>
          <p:nvPr/>
        </p:nvSpPr>
        <p:spPr>
          <a:xfrm>
            <a:off x="5261344" y="2470297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fi-FI"/>
          </a:p>
        </p:txBody>
      </p:sp>
      <p:sp>
        <p:nvSpPr>
          <p:cNvPr id="26" name="Tekstiruutu 25">
            <a:extLst>
              <a:ext uri="{FF2B5EF4-FFF2-40B4-BE49-F238E27FC236}">
                <a16:creationId xmlns:a16="http://schemas.microsoft.com/office/drawing/2014/main" id="{1489A9FA-5BA5-D84B-B516-DCDFAA238F05}"/>
              </a:ext>
            </a:extLst>
          </p:cNvPr>
          <p:cNvSpPr txBox="1"/>
          <p:nvPr/>
        </p:nvSpPr>
        <p:spPr>
          <a:xfrm>
            <a:off x="8359784" y="5788646"/>
            <a:ext cx="39053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i-FI" sz="3600">
                <a:solidFill>
                  <a:schemeClr val="bg1"/>
                </a:solidFill>
                <a:latin typeface="Baskerville Old Face" panose="02020602080505020303" pitchFamily="18" charset="0"/>
              </a:rPr>
              <a:t>Navagio Beach, Zakynthos </a:t>
            </a:r>
          </a:p>
        </p:txBody>
      </p:sp>
    </p:spTree>
    <p:extLst>
      <p:ext uri="{BB962C8B-B14F-4D97-AF65-F5344CB8AC3E}">
        <p14:creationId xmlns:p14="http://schemas.microsoft.com/office/powerpoint/2010/main" val="588101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/>
      <p:bldP spid="23" grpId="0"/>
      <p:bldP spid="24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6264C92-CA55-F643-A87B-F5D34491C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Kuva 4">
            <a:extLst>
              <a:ext uri="{FF2B5EF4-FFF2-40B4-BE49-F238E27FC236}">
                <a16:creationId xmlns:a16="http://schemas.microsoft.com/office/drawing/2014/main" id="{16850843-2CC5-A343-AEC1-7D84A88567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517"/>
          <a:stretch/>
        </p:blipFill>
        <p:spPr>
          <a:xfrm>
            <a:off x="0" y="-1"/>
            <a:ext cx="12192000" cy="6858001"/>
          </a:xfr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7F5CB8E1-E5CD-AC41-B485-5D42D0A70204}"/>
              </a:ext>
            </a:extLst>
          </p:cNvPr>
          <p:cNvSpPr txBox="1"/>
          <p:nvPr/>
        </p:nvSpPr>
        <p:spPr>
          <a:xfrm>
            <a:off x="4035056" y="-152401"/>
            <a:ext cx="41218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i-FI" sz="8800" u="sng">
                <a:solidFill>
                  <a:schemeClr val="bg1"/>
                </a:solidFill>
                <a:latin typeface="Baskerville Old Face" panose="02020602080505020303" pitchFamily="18" charset="0"/>
              </a:rPr>
              <a:t>Asunnot</a:t>
            </a:r>
          </a:p>
        </p:txBody>
      </p:sp>
      <p:pic>
        <p:nvPicPr>
          <p:cNvPr id="7" name="Kuva 7">
            <a:extLst>
              <a:ext uri="{FF2B5EF4-FFF2-40B4-BE49-F238E27FC236}">
                <a16:creationId xmlns:a16="http://schemas.microsoft.com/office/drawing/2014/main" id="{119B3326-88BD-C94F-BD35-7A2138B73D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5293" y="3939073"/>
            <a:ext cx="2989668" cy="22422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Kuva 9">
            <a:extLst>
              <a:ext uri="{FF2B5EF4-FFF2-40B4-BE49-F238E27FC236}">
                <a16:creationId xmlns:a16="http://schemas.microsoft.com/office/drawing/2014/main" id="{1D07A498-5EF0-E349-9381-DC80873405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78" y="212098"/>
            <a:ext cx="3321678" cy="38447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Kuva 11">
            <a:extLst>
              <a:ext uri="{FF2B5EF4-FFF2-40B4-BE49-F238E27FC236}">
                <a16:creationId xmlns:a16="http://schemas.microsoft.com/office/drawing/2014/main" id="{9DBBB623-5297-2544-A94D-BF6D63E947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356" y="3628957"/>
            <a:ext cx="4712690" cy="30006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Kuva 13">
            <a:extLst>
              <a:ext uri="{FF2B5EF4-FFF2-40B4-BE49-F238E27FC236}">
                <a16:creationId xmlns:a16="http://schemas.microsoft.com/office/drawing/2014/main" id="{2F662BDB-FF0B-054A-B137-7D8AA5F201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39" y="4445442"/>
            <a:ext cx="3169278" cy="21277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Kuva 15">
            <a:extLst>
              <a:ext uri="{FF2B5EF4-FFF2-40B4-BE49-F238E27FC236}">
                <a16:creationId xmlns:a16="http://schemas.microsoft.com/office/drawing/2014/main" id="{61C12394-5DD6-AB4E-866C-3E9178C59B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234" y="1215723"/>
            <a:ext cx="4440751" cy="21848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Kuva 17">
            <a:extLst>
              <a:ext uri="{FF2B5EF4-FFF2-40B4-BE49-F238E27FC236}">
                <a16:creationId xmlns:a16="http://schemas.microsoft.com/office/drawing/2014/main" id="{2F5A537A-07B4-8543-AF85-D77501F4B5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5075" y="179551"/>
            <a:ext cx="3321677" cy="32210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99561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3DA5208-062F-E541-883B-A7FCFB100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Kuva 4">
            <a:extLst>
              <a:ext uri="{FF2B5EF4-FFF2-40B4-BE49-F238E27FC236}">
                <a16:creationId xmlns:a16="http://schemas.microsoft.com/office/drawing/2014/main" id="{97F6E87A-2AB5-0044-B515-D88ABBB736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707"/>
            <a:ext cx="12192000" cy="6881707"/>
          </a:xfr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5A92DD56-0321-FA42-B661-72C3B69ED6A4}"/>
              </a:ext>
            </a:extLst>
          </p:cNvPr>
          <p:cNvSpPr txBox="1"/>
          <p:nvPr/>
        </p:nvSpPr>
        <p:spPr>
          <a:xfrm>
            <a:off x="973617" y="-23707"/>
            <a:ext cx="34219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i-FI" sz="8800" u="sng">
                <a:solidFill>
                  <a:schemeClr val="bg1"/>
                </a:solidFill>
                <a:latin typeface="Baskerville Old Face" panose="02020602080505020303" pitchFamily="18" charset="0"/>
              </a:rPr>
              <a:t>Ateena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C5147084-A64B-8043-ACE2-0593BD807F05}"/>
              </a:ext>
            </a:extLst>
          </p:cNvPr>
          <p:cNvSpPr txBox="1"/>
          <p:nvPr/>
        </p:nvSpPr>
        <p:spPr>
          <a:xfrm>
            <a:off x="251049" y="2021340"/>
            <a:ext cx="642383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i-FI" sz="3600">
                <a:solidFill>
                  <a:schemeClr val="bg1"/>
                </a:solidFill>
                <a:latin typeface="Baskerville Old Face" panose="02020602080505020303" pitchFamily="18" charset="0"/>
              </a:rPr>
              <a:t>• Suurin Kreikan kaupunki ja Kreikan pääkaupunki</a:t>
            </a:r>
          </a:p>
          <a:p>
            <a:pPr algn="l"/>
            <a:r>
              <a:rPr lang="fi-FI" sz="3600">
                <a:solidFill>
                  <a:schemeClr val="bg1"/>
                </a:solidFill>
                <a:latin typeface="Baskerville Old Face" panose="02020602080505020303" pitchFamily="18" charset="0"/>
              </a:rPr>
              <a:t>• Kreikan politiikan, talouden, yritysmaailman, teollisuuden ja kulttuurin keskus</a:t>
            </a:r>
          </a:p>
          <a:p>
            <a:pPr algn="l"/>
            <a:r>
              <a:rPr lang="fi-FI" sz="3600">
                <a:solidFill>
                  <a:schemeClr val="bg1"/>
                </a:solidFill>
                <a:latin typeface="Baskerville Old Face" panose="02020602080505020303" pitchFamily="18" charset="0"/>
              </a:rPr>
              <a:t>• Väkiluku on noin 664 046</a:t>
            </a:r>
          </a:p>
          <a:p>
            <a:pPr algn="l"/>
            <a:r>
              <a:rPr lang="fi-FI" sz="3600">
                <a:solidFill>
                  <a:schemeClr val="bg1"/>
                </a:solidFill>
                <a:latin typeface="Baskerville Old Face" panose="02020602080505020303" pitchFamily="18" charset="0"/>
              </a:rPr>
              <a:t>• Pinta-ala on noin 39km</a:t>
            </a:r>
            <a:r>
              <a:rPr lang="fi-FI" sz="3600" baseline="30000">
                <a:solidFill>
                  <a:schemeClr val="bg1"/>
                </a:solidFill>
                <a:latin typeface="Baskerville Old Face" panose="02020602080505020303" pitchFamily="18" charset="0"/>
              </a:rPr>
              <a:t>2</a:t>
            </a:r>
            <a:endParaRPr lang="fi-FI" sz="360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  <p:pic>
        <p:nvPicPr>
          <p:cNvPr id="8" name="Kuva 8">
            <a:extLst>
              <a:ext uri="{FF2B5EF4-FFF2-40B4-BE49-F238E27FC236}">
                <a16:creationId xmlns:a16="http://schemas.microsoft.com/office/drawing/2014/main" id="{976240FD-D350-B74B-A23E-FC8CCDE7DE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5885" y="3534017"/>
            <a:ext cx="4755116" cy="31181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Kuva 10">
            <a:extLst>
              <a:ext uri="{FF2B5EF4-FFF2-40B4-BE49-F238E27FC236}">
                <a16:creationId xmlns:a16="http://schemas.microsoft.com/office/drawing/2014/main" id="{A3408D11-F1FD-514A-AC33-ADECB6FD63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5885" y="205874"/>
            <a:ext cx="4755116" cy="31181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74708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57664BF-A741-F549-A59A-70BA23AE2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Kuva 4">
            <a:extLst>
              <a:ext uri="{FF2B5EF4-FFF2-40B4-BE49-F238E27FC236}">
                <a16:creationId xmlns:a16="http://schemas.microsoft.com/office/drawing/2014/main" id="{3EC8FF1A-8834-6042-8F10-E89EB3FF1F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895"/>
            <a:ext cx="12192000" cy="6866895"/>
          </a:xfrm>
        </p:spPr>
      </p:pic>
      <p:pic>
        <p:nvPicPr>
          <p:cNvPr id="6" name="Kuva 6">
            <a:extLst>
              <a:ext uri="{FF2B5EF4-FFF2-40B4-BE49-F238E27FC236}">
                <a16:creationId xmlns:a16="http://schemas.microsoft.com/office/drawing/2014/main" id="{499C3325-E25C-3442-9EFC-0C4CB931F6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40" y="4004929"/>
            <a:ext cx="4064000" cy="27093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Kuva 8">
            <a:extLst>
              <a:ext uri="{FF2B5EF4-FFF2-40B4-BE49-F238E27FC236}">
                <a16:creationId xmlns:a16="http://schemas.microsoft.com/office/drawing/2014/main" id="{276F2BA1-ED5A-7F47-84BC-DA0013B544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280" y="4004515"/>
            <a:ext cx="2658138" cy="27046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kstiruutu 9">
            <a:extLst>
              <a:ext uri="{FF2B5EF4-FFF2-40B4-BE49-F238E27FC236}">
                <a16:creationId xmlns:a16="http://schemas.microsoft.com/office/drawing/2014/main" id="{137121DD-8836-9044-B57D-E9A3B27438DD}"/>
              </a:ext>
            </a:extLst>
          </p:cNvPr>
          <p:cNvSpPr txBox="1"/>
          <p:nvPr/>
        </p:nvSpPr>
        <p:spPr>
          <a:xfrm>
            <a:off x="1991684" y="-87807"/>
            <a:ext cx="83385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i-FI" sz="8800" u="sng">
                <a:solidFill>
                  <a:schemeClr val="bg1"/>
                </a:solidFill>
                <a:latin typeface="Baskerville Old Face" panose="02020602080505020303" pitchFamily="18" charset="0"/>
              </a:rPr>
              <a:t>Lippu ja vaakuna</a:t>
            </a: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76D1A8F0-0293-A04E-ABE4-6BC3C8D9540F}"/>
              </a:ext>
            </a:extLst>
          </p:cNvPr>
          <p:cNvSpPr txBox="1"/>
          <p:nvPr/>
        </p:nvSpPr>
        <p:spPr>
          <a:xfrm>
            <a:off x="207334" y="1279831"/>
            <a:ext cx="1165328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i-FI" sz="3600" b="0" i="0">
                <a:solidFill>
                  <a:schemeClr val="bg1"/>
                </a:solidFill>
                <a:effectLst/>
                <a:latin typeface="Baskerville Old Face" panose="02020602080505020303" pitchFamily="18" charset="0"/>
              </a:rPr>
              <a:t>• Lippu on perustaltaan jaettu yhdeksään yhtä leveään raitaan, joista viisi on sinisiä ja neljä valkoisia </a:t>
            </a:r>
          </a:p>
          <a:p>
            <a:pPr algn="l"/>
            <a:r>
              <a:rPr lang="fi-FI" sz="3600">
                <a:solidFill>
                  <a:schemeClr val="bg1"/>
                </a:solidFill>
                <a:latin typeface="Baskerville Old Face" panose="02020602080505020303" pitchFamily="18" charset="0"/>
              </a:rPr>
              <a:t>• </a:t>
            </a:r>
            <a:r>
              <a:rPr lang="fi-FI" sz="3600" b="0" i="0">
                <a:solidFill>
                  <a:schemeClr val="bg1"/>
                </a:solidFill>
                <a:effectLst/>
                <a:latin typeface="Baskerville Old Face" panose="02020602080505020303" pitchFamily="18" charset="0"/>
              </a:rPr>
              <a:t>Tangon puoleisessa yläkulmassa on neliömäinen sininen kenttä, jossa on valkoinen tasaristi eli kreikkalainen risti</a:t>
            </a:r>
            <a:endParaRPr lang="fi-FI" sz="360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85D69A12-7CB9-4848-946B-88FE1B0278C0}"/>
              </a:ext>
            </a:extLst>
          </p:cNvPr>
          <p:cNvSpPr txBox="1"/>
          <p:nvPr/>
        </p:nvSpPr>
        <p:spPr>
          <a:xfrm>
            <a:off x="7074786" y="3925666"/>
            <a:ext cx="511721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i-FI" sz="3600">
                <a:solidFill>
                  <a:schemeClr val="bg1"/>
                </a:solidFill>
                <a:latin typeface="Baskerville Old Face" panose="02020602080505020303" pitchFamily="18" charset="0"/>
              </a:rPr>
              <a:t>• Kreikan vaakuna </a:t>
            </a:r>
            <a:r>
              <a:rPr lang="fi-FI" sz="3600" b="0" i="0">
                <a:solidFill>
                  <a:schemeClr val="bg1"/>
                </a:solidFill>
                <a:effectLst/>
                <a:latin typeface="Baskerville Old Face" panose="02020602080505020303" pitchFamily="18" charset="0"/>
              </a:rPr>
              <a:t>on Kreikan kansallistunnus</a:t>
            </a:r>
          </a:p>
          <a:p>
            <a:pPr algn="l"/>
            <a:r>
              <a:rPr lang="fi-FI" sz="3600">
                <a:solidFill>
                  <a:schemeClr val="bg1"/>
                </a:solidFill>
                <a:latin typeface="Baskerville Old Face" panose="02020602080505020303" pitchFamily="18" charset="0"/>
              </a:rPr>
              <a:t>• Se koostuu sinisestä kilvestä, jossa on kreikkalainen risti</a:t>
            </a:r>
          </a:p>
        </p:txBody>
      </p:sp>
    </p:spTree>
    <p:extLst>
      <p:ext uri="{BB962C8B-B14F-4D97-AF65-F5344CB8AC3E}">
        <p14:creationId xmlns:p14="http://schemas.microsoft.com/office/powerpoint/2010/main" val="649536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Laajakuva</PresentationFormat>
  <Slides>29</Slides>
  <Notes>0</Notes>
  <HiddenSlides>0</HiddenSlides>
  <ScaleCrop>false</ScaleCrop>
  <HeadingPairs>
    <vt:vector size="4" baseType="variant">
      <vt:variant>
        <vt:lpstr>Teema</vt:lpstr>
      </vt:variant>
      <vt:variant>
        <vt:i4>1</vt:i4>
      </vt:variant>
      <vt:variant>
        <vt:lpstr>Dian otsikot</vt:lpstr>
      </vt:variant>
      <vt:variant>
        <vt:i4>29</vt:i4>
      </vt:variant>
    </vt:vector>
  </HeadingPairs>
  <TitlesOfParts>
    <vt:vector size="30" baseType="lpstr">
      <vt:lpstr>Office-teema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Tuotanto</vt:lpstr>
      <vt:lpstr>Eläimet</vt:lpstr>
      <vt:lpstr>PowerPoint-esitys</vt:lpstr>
      <vt:lpstr>PowerPoint-esitys</vt:lpstr>
      <vt:lpstr>PowerPoint-esitys</vt:lpstr>
      <vt:lpstr>Jumalat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Siiri Ojamo</dc:creator>
  <cp:lastModifiedBy>Siiri Ojamo</cp:lastModifiedBy>
  <cp:revision>26</cp:revision>
  <dcterms:created xsi:type="dcterms:W3CDTF">2020-05-15T16:28:56Z</dcterms:created>
  <dcterms:modified xsi:type="dcterms:W3CDTF">2020-05-25T06:03:39Z</dcterms:modified>
</cp:coreProperties>
</file>