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42266B-B763-4353-BBE9-93F1639D92C1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DDF8B-12AA-4428-B7AB-D57EC9F7D6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6431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837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4392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24558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7690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22399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2705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98052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87544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3139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49720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9796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8434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47857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163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94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462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491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284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0338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6470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DDF8B-12AA-4428-B7AB-D57EC9F7D698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086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BEEBE99-7879-4C0D-BCA3-334C317B1C5D}" type="slidenum">
              <a:rPr lang="fi-FI"/>
              <a:pPr/>
              <a:t>‹#›</a:t>
            </a:fld>
            <a:endParaRPr lang="fi-FI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fi-FI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114F2-E9A8-4F86-9D18-60633B98B8AF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AE522-2D98-4CEA-AB7B-40DE0FFFF7B7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5044BE-C70E-4162-811B-923D2C1B0A24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ADB53-CF49-490D-90C7-F59E761BB835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A99366-9DF0-4FE5-A948-100784D5ED7C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63D328-46C4-408B-AE97-10C20F802A6E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FBA66-355A-422A-AD57-629DC39A431C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2E416-4B9D-43BC-8DAD-945EA9379019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A3E92-3B74-43B1-AEE4-748CCE5CC536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DABB0-E2D0-493B-BBFA-CE09C65F6865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fi-FI" sz="2400">
              <a:latin typeface="Times New Roman" pitchFamily="18" charset="0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fi-FI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195991-EA36-4829-9FE9-6A67C7A1D2EB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Injektioiden pistäminen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Carita </a:t>
            </a:r>
            <a:r>
              <a:rPr lang="fi-FI" dirty="0" smtClean="0"/>
              <a:t>Lepikonmäki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Lääkkeen vetäminen ampullista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Yhdistä neula ja ruisku taas ensin</a:t>
            </a:r>
          </a:p>
          <a:p>
            <a:r>
              <a:rPr lang="fi-FI"/>
              <a:t>Tarkista, että ampullin kaula on tyhjä nesteestä, saat sen pois, pyöräyttämällä ampullia sivusuunnassa (ampulli pystyasennossa)</a:t>
            </a:r>
          </a:p>
          <a:p>
            <a:r>
              <a:rPr lang="fi-FI"/>
              <a:t>Puhdista ampullia kaula puhdistusaineella käyttämällä taitosta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Lääkkeen vetäminen ampullista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/>
              <a:t>Katkaise ampullin kaula merkin kohdalta (värillinen piste)</a:t>
            </a:r>
          </a:p>
          <a:p>
            <a:pPr>
              <a:lnSpc>
                <a:spcPct val="90000"/>
              </a:lnSpc>
            </a:pPr>
            <a:r>
              <a:rPr lang="fi-FI"/>
              <a:t>Voit käyttää taitosta sormien ja ampullin välissä kaulaosassa</a:t>
            </a:r>
          </a:p>
          <a:p>
            <a:pPr>
              <a:lnSpc>
                <a:spcPct val="90000"/>
              </a:lnSpc>
            </a:pPr>
            <a:r>
              <a:rPr lang="fi-FI"/>
              <a:t>Irronnut ampullin yläosa suoraan pistäviin jätteisiin</a:t>
            </a:r>
          </a:p>
          <a:p>
            <a:pPr>
              <a:lnSpc>
                <a:spcPct val="90000"/>
              </a:lnSpc>
            </a:pPr>
            <a:r>
              <a:rPr lang="fi-FI"/>
              <a:t>Vedä tarvittava annos</a:t>
            </a:r>
          </a:p>
          <a:p>
            <a:pPr>
              <a:lnSpc>
                <a:spcPct val="90000"/>
              </a:lnSpc>
            </a:pPr>
            <a:r>
              <a:rPr lang="fi-FI"/>
              <a:t>Laita ampulli ja neula pistäviin jätteisiin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400"/>
              <a:t>Ilmakuplien ehkäiseminen ja poistaminen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i-FI"/>
              <a:t>(1)Työnnetään lagenulaan ilmaa annosta vastaava määrä</a:t>
            </a:r>
          </a:p>
          <a:p>
            <a:pPr>
              <a:buFont typeface="Wingdings" pitchFamily="2" charset="2"/>
              <a:buNone/>
            </a:pPr>
            <a:r>
              <a:rPr lang="fi-FI"/>
              <a:t>(2)Ruiskun kärki ylöspäin, naputellen ruiskua kuplat nousevat ylös, työnnetään mäntää, jotta vain neste ylimmäisenä ruiskussa ja kuplat poistuvat</a:t>
            </a:r>
          </a:p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Lääkkeenoton jälkeen vaihdetaan pistämistä varten tarkoitettu neula ruiskuun</a:t>
            </a:r>
          </a:p>
          <a:p>
            <a:r>
              <a:rPr lang="fi-FI"/>
              <a:t>Injektioneulan pituus määräytyy injektiokohteen kudoksen paksuuden mukaisesti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Valmis lääkeinjektio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Esim. insuliinikynä</a:t>
            </a:r>
          </a:p>
          <a:p>
            <a:r>
              <a:rPr lang="fi-FI" dirty="0"/>
              <a:t>Henkilökohtainen aina</a:t>
            </a:r>
          </a:p>
          <a:p>
            <a:r>
              <a:rPr lang="fi-FI" dirty="0"/>
              <a:t>Säiliömalli tai kertakäyttöinen insuliiniruisku</a:t>
            </a:r>
          </a:p>
          <a:p>
            <a:r>
              <a:rPr lang="fi-FI" dirty="0"/>
              <a:t>Neula </a:t>
            </a:r>
            <a:r>
              <a:rPr lang="fi-FI" dirty="0" smtClean="0"/>
              <a:t>vaihdetaan joka käyttökerran jälkeen</a:t>
            </a:r>
            <a:endParaRPr lang="fi-FI" dirty="0"/>
          </a:p>
          <a:p>
            <a:r>
              <a:rPr lang="fi-FI" dirty="0"/>
              <a:t>Sekoite- ja tai </a:t>
            </a:r>
            <a:r>
              <a:rPr lang="fi-FI" dirty="0" err="1"/>
              <a:t>pitkävaik</a:t>
            </a:r>
            <a:r>
              <a:rPr lang="fi-FI" dirty="0"/>
              <a:t>. </a:t>
            </a:r>
            <a:r>
              <a:rPr lang="fi-FI" dirty="0" err="1"/>
              <a:t>Ins</a:t>
            </a:r>
            <a:r>
              <a:rPr lang="fi-FI" dirty="0"/>
              <a:t> sekoitetaan kääntelemällä kynää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Valmis lääkeinjektio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600"/>
              <a:t>Ei ravistella kynää</a:t>
            </a:r>
          </a:p>
          <a:p>
            <a:r>
              <a:rPr lang="fi-FI" sz="2600"/>
              <a:t>Laita neula, paksuus ja pituus yksilöllinen</a:t>
            </a:r>
          </a:p>
          <a:p>
            <a:r>
              <a:rPr lang="fi-FI" sz="2600"/>
              <a:t>Lataa kynä annostuksen mukaan, tarkista annos, novon ja Lantuksen kynillä voi ”peruuttaa”</a:t>
            </a:r>
          </a:p>
          <a:p>
            <a:r>
              <a:rPr lang="fi-FI" sz="2600"/>
              <a:t>Aseta ladattu kynä pistopaikkaan 90 asteen kulmassa poimutettuun rasvakudokseen kohdepaikkaan, naksuta aine kudokseen hitaasti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Valmis lääkeinjektio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Vedä neula kudoksesta painamalla samalla </a:t>
            </a:r>
            <a:r>
              <a:rPr lang="fi-FI" dirty="0" smtClean="0"/>
              <a:t>kynän/ruiskun </a:t>
            </a:r>
            <a:r>
              <a:rPr lang="fi-FI" dirty="0"/>
              <a:t>päästä, jotta kaikki aineet menevät kohteeseen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S.C pistäminen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Tunnista oikea potilas, varmista oikea lääke ja annos ja aika.</a:t>
            </a:r>
          </a:p>
          <a:p>
            <a:r>
              <a:rPr lang="fi-FI"/>
              <a:t>Informoi potilasta, suojaa hänet (intimiteetti)</a:t>
            </a:r>
          </a:p>
          <a:p>
            <a:r>
              <a:rPr lang="fi-FI"/>
              <a:t>Desinfioi kädet</a:t>
            </a:r>
          </a:p>
          <a:p>
            <a:r>
              <a:rPr lang="fi-FI"/>
              <a:t>Pyyhkäise iho desinfektioaineella (ei tarvitse insuliinin pistossa) ja anna kuivua hetki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S.C pistäminen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Poimuta iho peukalolla ja etusormella, pistä kynäasennossa</a:t>
            </a:r>
          </a:p>
          <a:p>
            <a:r>
              <a:rPr lang="fi-FI"/>
              <a:t>Neulan koon mukaan joko 90 astetta tai 45 astetta pistokulma. 2/3 neulasta ihonalaiskudokseen (huomioi yksilöllinen rasvan määrä)</a:t>
            </a:r>
          </a:p>
          <a:p>
            <a:r>
              <a:rPr lang="fi-FI"/>
              <a:t>Insuliinikynän neula uppoaa kokonaan rasvaan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S.C pistäminen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Iho läpäistään nopeasti, ei hätiköiden</a:t>
            </a:r>
          </a:p>
          <a:p>
            <a:r>
              <a:rPr lang="fi-FI"/>
              <a:t>Tarkista, että neula ei ole verisuonessa, aspirointi = vedetään mäntää taaksepäin ja katsotaan , ettei verta nouse ruiskuun</a:t>
            </a:r>
          </a:p>
          <a:p>
            <a:r>
              <a:rPr lang="fi-FI"/>
              <a:t>Jos verta, niin keskeytetään lääkkeenanto ja vaihdetaan välineet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Ihonalaisen injektion antaminen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Subkutaanisti eli s.c</a:t>
            </a:r>
          </a:p>
          <a:p>
            <a:r>
              <a:rPr lang="fi-FI"/>
              <a:t>Lääkevaikutus alkaa viiveellä</a:t>
            </a:r>
          </a:p>
          <a:p>
            <a:r>
              <a:rPr lang="fi-FI"/>
              <a:t>Injektio rasvakudokseen ja kohteena vatsa, olkavarren ulkoreuna, reisi ja pakara</a:t>
            </a:r>
          </a:p>
          <a:p>
            <a:r>
              <a:rPr lang="fi-FI"/>
              <a:t>Vatsan alueelta alkaa vaikutus nopeimmin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S.C pistäminen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Injisoi lääke hitaasti, ohjeen mukaan</a:t>
            </a:r>
          </a:p>
          <a:p>
            <a:r>
              <a:rPr lang="fi-FI"/>
              <a:t>Vedä neula pois tasaisesti, paina pistokohtaa kevyesti taitoksella, laita tarv. laastari pistokohtaan</a:t>
            </a:r>
          </a:p>
          <a:p>
            <a:r>
              <a:rPr lang="fi-FI"/>
              <a:t>Kirjaa!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I.m pistäminen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dirty="0"/>
              <a:t>lihas rennoksi, mihin pistetään</a:t>
            </a:r>
          </a:p>
          <a:p>
            <a:pPr>
              <a:lnSpc>
                <a:spcPct val="90000"/>
              </a:lnSpc>
            </a:pPr>
            <a:r>
              <a:rPr lang="fi-FI" dirty="0"/>
              <a:t>Venytetään ihoa, ennen pistämistä, </a:t>
            </a:r>
            <a:r>
              <a:rPr lang="fi-FI" dirty="0" smtClean="0"/>
              <a:t>pistopaikasta (z-tekniikka)</a:t>
            </a:r>
            <a:endParaRPr lang="fi-FI" dirty="0"/>
          </a:p>
          <a:p>
            <a:pPr>
              <a:lnSpc>
                <a:spcPct val="90000"/>
              </a:lnSpc>
            </a:pPr>
            <a:r>
              <a:rPr lang="fi-FI" dirty="0"/>
              <a:t>Injektion antamisen jälkeen iho asettuu paikalleen venytyksen jälkeen ja aine pysyy lihaksessa</a:t>
            </a:r>
          </a:p>
          <a:p>
            <a:pPr>
              <a:lnSpc>
                <a:spcPct val="90000"/>
              </a:lnSpc>
            </a:pPr>
            <a:r>
              <a:rPr lang="fi-FI" dirty="0"/>
              <a:t>90 asteen kulmassa pisto ja ihoa venytetään koko ajan, kunnes neula on pois </a:t>
            </a:r>
            <a:r>
              <a:rPr lang="fi-FI" dirty="0" smtClean="0"/>
              <a:t>vedetty</a:t>
            </a:r>
          </a:p>
          <a:p>
            <a:pPr marL="0" indent="0">
              <a:lnSpc>
                <a:spcPct val="90000"/>
              </a:lnSpc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Lopuksi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Tarkkaile potilasta</a:t>
            </a:r>
          </a:p>
          <a:p>
            <a:r>
              <a:rPr lang="fi-FI" dirty="0" smtClean="0"/>
              <a:t>Kirjaa</a:t>
            </a:r>
          </a:p>
          <a:p>
            <a:r>
              <a:rPr lang="fi-FI" dirty="0" smtClean="0"/>
              <a:t>Siisti välineet (särmäjätteet erikseen) ja ympäristö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7907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s.c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Voi olla kivuliaampi pistää, kuin i.m</a:t>
            </a:r>
          </a:p>
          <a:p>
            <a:r>
              <a:rPr lang="fi-FI" u="sng"/>
              <a:t>Hepariini </a:t>
            </a:r>
            <a:r>
              <a:rPr lang="fi-FI"/>
              <a:t>(napapiikki) ja </a:t>
            </a:r>
            <a:r>
              <a:rPr lang="fi-FI" u="sng"/>
              <a:t>insuliini </a:t>
            </a:r>
            <a:r>
              <a:rPr lang="fi-FI"/>
              <a:t>(kynä, actrapidia neula+ruisku) </a:t>
            </a:r>
            <a:r>
              <a:rPr lang="fi-FI" u="sng"/>
              <a:t>tavallisimmat</a:t>
            </a:r>
          </a:p>
          <a:p>
            <a:r>
              <a:rPr lang="fi-FI"/>
              <a:t>2 ml injisoidaan korkeintaan s.c</a:t>
            </a:r>
          </a:p>
          <a:p>
            <a:endParaRPr lang="fi-FI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Yleisohjeita pistämisessä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Aseptinen anto, aina</a:t>
            </a:r>
          </a:p>
          <a:p>
            <a:r>
              <a:rPr lang="fi-FI"/>
              <a:t>Neula avaa infektioportin elimistöön</a:t>
            </a:r>
          </a:p>
          <a:p>
            <a:r>
              <a:rPr lang="fi-FI"/>
              <a:t>Lääkeaineen ja välineiden pysyminen steriileinä lääkkeen vetämisen ja pistämisen ajan</a:t>
            </a:r>
          </a:p>
          <a:p>
            <a:r>
              <a:rPr lang="fi-FI"/>
              <a:t>Neulan huolellinen käsittely ja hävittäminen asianmukaiseen paikkaan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179513"/>
          </a:xfrm>
        </p:spPr>
        <p:txBody>
          <a:bodyPr/>
          <a:lstStyle/>
          <a:p>
            <a:r>
              <a:rPr lang="fi-FI" sz="3400"/>
              <a:t>Lääke lagenulassa,ampullissa tai valmiissa annosruiskussa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73238"/>
            <a:ext cx="8001000" cy="4246562"/>
          </a:xfrm>
        </p:spPr>
        <p:txBody>
          <a:bodyPr/>
          <a:lstStyle/>
          <a:p>
            <a:r>
              <a:rPr lang="fi-FI"/>
              <a:t>Lagenula monikäyttöinen, kumitulpan puhdistus, suojakorkin asettaminen</a:t>
            </a:r>
          </a:p>
          <a:p>
            <a:r>
              <a:rPr lang="fi-FI"/>
              <a:t>Ampulli ja kerta-annosruisku kertakäyttöisiä, pistävien jätteiden keräysastiaan käytön jälkeen</a:t>
            </a:r>
          </a:p>
          <a:p>
            <a:r>
              <a:rPr lang="fi-FI"/>
              <a:t>insuliinikynä</a:t>
            </a:r>
          </a:p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400"/>
              <a:t>Lääke valmis tai injektiokuiva-aine,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i-FI" sz="3200"/>
              <a:t>joka sekoitetaan ohjeen mukaan </a:t>
            </a:r>
          </a:p>
          <a:p>
            <a:pPr>
              <a:buFont typeface="Wingdings" pitchFamily="2" charset="2"/>
              <a:buNone/>
            </a:pPr>
            <a:r>
              <a:rPr lang="fi-FI" sz="3200"/>
              <a:t>nesteeseen (aqua, nacl)</a:t>
            </a:r>
          </a:p>
          <a:p>
            <a:pPr>
              <a:buFont typeface="Wingdings" pitchFamily="2" charset="2"/>
              <a:buNone/>
            </a:pPr>
            <a:endParaRPr lang="fi-FI" sz="3200"/>
          </a:p>
          <a:p>
            <a:pPr>
              <a:buFont typeface="Wingdings" pitchFamily="2" charset="2"/>
              <a:buNone/>
            </a:pPr>
            <a:r>
              <a:rPr lang="fi-FI" sz="3200"/>
              <a:t>Lääke vedetään ruiskuun lääketilassa,</a:t>
            </a:r>
          </a:p>
          <a:p>
            <a:pPr>
              <a:buFont typeface="Wingdings" pitchFamily="2" charset="2"/>
              <a:buNone/>
            </a:pPr>
            <a:r>
              <a:rPr lang="fi-FI" sz="3200"/>
              <a:t>tai kotona hyvin valaistussa paikassa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400"/>
              <a:t>Lääkkeen vetäminen lagenulasta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Pyyhi kumitulppa puhdistusaineella (esim. klorhexidin)</a:t>
            </a:r>
          </a:p>
          <a:p>
            <a:r>
              <a:rPr lang="fi-FI"/>
              <a:t>Yhdistä lääkkeenottoneula ja ruisku steriilisti. Lävistä kumitulppa neulalla reippaasti.</a:t>
            </a:r>
          </a:p>
          <a:p>
            <a:r>
              <a:rPr lang="fi-FI"/>
              <a:t>Voit vetää samalla ilmaa ruiskuun vähän, jos ”tila sallii”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400"/>
              <a:t>Lääkkeen vetäminen lagenulasta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Suojakorkillinen </a:t>
            </a:r>
          </a:p>
          <a:p>
            <a:pPr>
              <a:buFont typeface="Wingdings" pitchFamily="2" charset="2"/>
              <a:buNone/>
            </a:pPr>
            <a:r>
              <a:rPr lang="fi-FI"/>
              <a:t>(= lääkkeenottokanyyli) lagenula: </a:t>
            </a:r>
          </a:p>
          <a:p>
            <a:pPr>
              <a:buFont typeface="Wingdings" pitchFamily="2" charset="2"/>
              <a:buNone/>
            </a:pPr>
            <a:endParaRPr lang="fi-FI"/>
          </a:p>
          <a:p>
            <a:pPr>
              <a:buFont typeface="Wingdings" pitchFamily="2" charset="2"/>
              <a:buNone/>
            </a:pPr>
            <a:r>
              <a:rPr lang="fi-FI"/>
              <a:t>avaa korkki steriilisti, yhdistä ruisku </a:t>
            </a:r>
          </a:p>
          <a:p>
            <a:pPr>
              <a:buFont typeface="Wingdings" pitchFamily="2" charset="2"/>
              <a:buNone/>
            </a:pPr>
            <a:r>
              <a:rPr lang="fi-FI"/>
              <a:t>lääkkeenottokanyyliin</a:t>
            </a:r>
          </a:p>
          <a:p>
            <a:pPr>
              <a:buFont typeface="Wingdings" pitchFamily="2" charset="2"/>
              <a:buNone/>
            </a:pP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400"/>
              <a:t>Lääkkeen vetäminen lagenulasta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/>
              <a:t>Laita lagenula ylösalaisin, älä kosketa liitoskohtia, vedä ruiskuun tarvittava määrä nestettä</a:t>
            </a:r>
          </a:p>
          <a:p>
            <a:pPr>
              <a:lnSpc>
                <a:spcPct val="90000"/>
              </a:lnSpc>
            </a:pPr>
            <a:r>
              <a:rPr lang="fi-FI"/>
              <a:t>Neulaa käytettäessä, vedä hiukan ilmaa lagenulasta, niin ei synny painetta poistettaessa neulaa lagenulasta (neste ei purskahda ulos)</a:t>
            </a:r>
          </a:p>
          <a:p>
            <a:pPr>
              <a:lnSpc>
                <a:spcPct val="90000"/>
              </a:lnSpc>
            </a:pPr>
            <a:r>
              <a:rPr lang="fi-FI"/>
              <a:t>Irrota neula tai ruisku lagenulasta</a:t>
            </a:r>
          </a:p>
          <a:p>
            <a:pPr>
              <a:lnSpc>
                <a:spcPct val="90000"/>
              </a:lnSpc>
            </a:pPr>
            <a:r>
              <a:rPr lang="fi-FI"/>
              <a:t>Sulje korkki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akaviiva">
  <a:themeElements>
    <a:clrScheme name="Vaakaviiva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Vaakaviiv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akaviiva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akaviiva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338</TotalTime>
  <Words>638</Words>
  <Application>Microsoft Office PowerPoint</Application>
  <PresentationFormat>Näytössä katseltava diaesitys (4:3)</PresentationFormat>
  <Paragraphs>116</Paragraphs>
  <Slides>22</Slides>
  <Notes>21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7" baseType="lpstr">
      <vt:lpstr>Calibri</vt:lpstr>
      <vt:lpstr>Times New Roman</vt:lpstr>
      <vt:lpstr>Verdana</vt:lpstr>
      <vt:lpstr>Wingdings</vt:lpstr>
      <vt:lpstr>Vaakaviiva</vt:lpstr>
      <vt:lpstr>Injektioiden pistäminen</vt:lpstr>
      <vt:lpstr>Ihonalaisen injektion antaminen</vt:lpstr>
      <vt:lpstr>s.c</vt:lpstr>
      <vt:lpstr>Yleisohjeita pistämisessä</vt:lpstr>
      <vt:lpstr>Lääke lagenulassa,ampullissa tai valmiissa annosruiskussa</vt:lpstr>
      <vt:lpstr>Lääke valmis tai injektiokuiva-aine,</vt:lpstr>
      <vt:lpstr>Lääkkeen vetäminen lagenulasta</vt:lpstr>
      <vt:lpstr>Lääkkeen vetäminen lagenulasta</vt:lpstr>
      <vt:lpstr>Lääkkeen vetäminen lagenulasta</vt:lpstr>
      <vt:lpstr>Lääkkeen vetäminen ampullista</vt:lpstr>
      <vt:lpstr>Lääkkeen vetäminen ampullista</vt:lpstr>
      <vt:lpstr>Ilmakuplien ehkäiseminen ja poistaminen</vt:lpstr>
      <vt:lpstr>PowerPoint-esitys</vt:lpstr>
      <vt:lpstr>Valmis lääkeinjektio</vt:lpstr>
      <vt:lpstr>Valmis lääkeinjektio</vt:lpstr>
      <vt:lpstr>Valmis lääkeinjektio</vt:lpstr>
      <vt:lpstr>S.C pistäminen</vt:lpstr>
      <vt:lpstr>S.C pistäminen</vt:lpstr>
      <vt:lpstr>S.C pistäminen</vt:lpstr>
      <vt:lpstr>S.C pistäminen</vt:lpstr>
      <vt:lpstr>I.m pistäminen</vt:lpstr>
      <vt:lpstr>Lopuksi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Injektioiden pistäminen</dc:title>
  <dc:creator>Lepikonmäki Carita</dc:creator>
  <cp:lastModifiedBy>Carita Lepikonmäki</cp:lastModifiedBy>
  <cp:revision>11</cp:revision>
  <dcterms:created xsi:type="dcterms:W3CDTF">2008-02-11T20:30:58Z</dcterms:created>
  <dcterms:modified xsi:type="dcterms:W3CDTF">2015-11-17T06:40:56Z</dcterms:modified>
</cp:coreProperties>
</file>