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8"/>
  </p:notes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2"/>
    <p:restoredTop sz="94720"/>
  </p:normalViewPr>
  <p:slideViewPr>
    <p:cSldViewPr snapToGrid="0">
      <p:cViewPr varScale="1">
        <p:scale>
          <a:sx n="171" d="100"/>
          <a:sy n="171" d="100"/>
        </p:scale>
        <p:origin x="168" y="10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2E833-06E4-4A46-8090-D0C8FB3D0D70}" type="datetimeFigureOut">
              <a:rPr lang="en-FI" smtClean="0"/>
              <a:t>23.1.2023</a:t>
            </a:fld>
            <a:endParaRPr lang="en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AAA1F8-C86B-4D4F-B52A-C639BE01CD9B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124675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E901A98E-B647-3245-B647-1113E3D293AD}" type="datetime1">
              <a:rPr lang="fi-FI" smtClean="0"/>
              <a:t>23.1.2023</a:t>
            </a:fld>
            <a:endParaRPr lang="en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040917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C87A9-6117-EA4D-96E4-29B024FABD41}" type="datetime1">
              <a:rPr lang="fi-FI" smtClean="0"/>
              <a:t>23.1.2023</a:t>
            </a:fld>
            <a:endParaRPr lang="en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021901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AC141-70ED-0242-A58D-DF4878399451}" type="datetime1">
              <a:rPr lang="fi-FI" smtClean="0"/>
              <a:t>23.1.2023</a:t>
            </a:fld>
            <a:endParaRPr lang="en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62406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A3F80-CDD0-954A-98F7-E54E9D0EFFAD}" type="datetime1">
              <a:rPr lang="fi-FI" smtClean="0"/>
              <a:t>23.1.2023</a:t>
            </a:fld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28183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B930C-F40E-CC42-8F1F-4AE454E22F1B}" type="datetime1">
              <a:rPr lang="fi-FI" smtClean="0"/>
              <a:t>23.1.2023</a:t>
            </a:fld>
            <a:endParaRPr lang="en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703488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5A42-B4CF-AA47-9795-ABA1C0A13F5B}" type="datetime1">
              <a:rPr lang="fi-FI" smtClean="0"/>
              <a:t>23.1.2023</a:t>
            </a:fld>
            <a:endParaRPr lang="en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89263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2011-2CEA-F048-A279-319C08B07139}" type="datetime1">
              <a:rPr lang="fi-FI" smtClean="0"/>
              <a:t>23.1.2023</a:t>
            </a:fld>
            <a:endParaRPr lang="en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109046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495A-E383-D243-A042-62802DA5DE97}" type="datetime1">
              <a:rPr lang="fi-FI" smtClean="0"/>
              <a:t>23.1.2023</a:t>
            </a:fld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282407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5D9E7-D398-FA45-8574-5E915DFD759E}" type="datetime1">
              <a:rPr lang="fi-FI" smtClean="0"/>
              <a:t>23.1.2023</a:t>
            </a:fld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04663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777B4-DEFE-9648-859F-24E2AB5E58A0}" type="datetime1">
              <a:rPr lang="fi-FI" smtClean="0"/>
              <a:t>23.1.2023</a:t>
            </a:fld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61708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9255-EC4B-AE4D-9884-317253A6F9EE}" type="datetime1">
              <a:rPr lang="fi-FI" smtClean="0"/>
              <a:t>23.1.2023</a:t>
            </a:fld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504685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8CCFE-5089-BF4D-9188-811720605DD0}" type="datetime1">
              <a:rPr lang="fi-FI" smtClean="0"/>
              <a:t>23.1.2023</a:t>
            </a:fld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036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0E22-53EC-3D43-BC15-40F19D9C5616}" type="datetime1">
              <a:rPr lang="fi-FI" smtClean="0"/>
              <a:t>23.1.2023</a:t>
            </a:fld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7784557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64E37-15D1-724E-93F9-CDA846D130EC}" type="datetime1">
              <a:rPr lang="fi-FI" smtClean="0"/>
              <a:t>23.1.2023</a:t>
            </a:fld>
            <a:endParaRPr lang="en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807523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58B7-FAD4-9A46-9642-BC4DBFCDF9F8}" type="datetime1">
              <a:rPr lang="fi-FI" smtClean="0"/>
              <a:t>23.1.2023</a:t>
            </a:fld>
            <a:endParaRPr lang="en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783526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8AF53-7919-A34B-ACCA-C48D05353C0C}" type="datetime1">
              <a:rPr lang="fi-FI" smtClean="0"/>
              <a:t>23.1.2023</a:t>
            </a:fld>
            <a:endParaRPr lang="en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524842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0E5CC-AB2D-4E4A-81EE-DBE098A4525B}" type="datetime1">
              <a:rPr lang="fi-FI" smtClean="0"/>
              <a:t>23.1.2023</a:t>
            </a:fld>
            <a:endParaRPr lang="en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784477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125EA-393F-EB4E-933B-D6D6778AA479}" type="datetime1">
              <a:rPr lang="fi-FI" smtClean="0"/>
              <a:t>23.1.2023</a:t>
            </a:fld>
            <a:endParaRPr lang="en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Atte Komppa, komppaat, atte.v.komppa@student.jyu.fi, 23.01.2023</a:t>
            </a:r>
            <a:endParaRPr lang="en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8A59C-AE13-194B-90D5-14AC403F9C32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9106638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://www.cerillion.com/Products/SaaS/Cerillion-Skyline" TargetMode="External"/><Relationship Id="rId4" Type="http://schemas.openxmlformats.org/officeDocument/2006/relationships/hyperlink" Target="https://www.flickr.com/photos/cerillion/43711943092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dpr.eu/what-is-gdpr/" TargetMode="External"/><Relationship Id="rId2" Type="http://schemas.openxmlformats.org/officeDocument/2006/relationships/hyperlink" Target="https://tietosuoja.fi/tietosuoj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A967818-899E-9476-4363-22F06752D0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0213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9A74A0-3453-38AB-1FFB-C730578C55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FI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TIETOSUOJA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C895EE-93C5-C675-1A4C-0DEA6C877B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FI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 Komppa, komppaat</a:t>
            </a:r>
          </a:p>
          <a:p>
            <a:r>
              <a:rPr lang="en-FI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23.1.2023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EA752D-40BF-8878-2112-F05689A12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 </a:t>
            </a:r>
            <a:r>
              <a:rPr lang="en-GB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Komppa</a:t>
            </a:r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komppaat</a:t>
            </a:r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atte.v.komppa@student.jyu.fi</a:t>
            </a:r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23.01.2023</a:t>
            </a:r>
            <a:endParaRPr lang="en-FI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A1584D-02D1-31D2-F06B-DD1D4F326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E208A59C-AE13-194B-90D5-14AC403F9C32}" type="slidenum">
              <a:rPr lang="en-FI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spcAft>
                  <a:spcPts val="600"/>
                </a:spcAft>
              </a:pPr>
              <a:t>1</a:t>
            </a:fld>
            <a:endParaRPr lang="en-FI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3266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3A8D8-53FB-D447-9FF5-56126B3DE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>
                <a:latin typeface="Arial" panose="020B0604020202020204" pitchFamily="34" charset="0"/>
                <a:cs typeface="Arial" panose="020B0604020202020204" pitchFamily="34" charset="0"/>
              </a:rPr>
              <a:t>MIKÄ TIETOSUOJA?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A96C2-B3B6-814E-1CD1-E91744892F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</a:rPr>
              <a:t>Tietosuoja on perusoikeus</a:t>
            </a:r>
          </a:p>
          <a:p>
            <a:pPr lvl="1"/>
            <a:r>
              <a:rPr lang="en-FI" sz="2800" dirty="0">
                <a:latin typeface="Arial" panose="020B0604020202020204" pitchFamily="34" charset="0"/>
                <a:cs typeface="Arial" panose="020B0604020202020204" pitchFamily="34" charset="0"/>
              </a:rPr>
              <a:t>Kuuluu jokaisen oikeuksiin</a:t>
            </a:r>
          </a:p>
          <a:p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</a:rPr>
              <a:t>Turvaa henkilötietojen oikeanlaisen käsittelyn</a:t>
            </a:r>
          </a:p>
          <a:p>
            <a:pPr lvl="1"/>
            <a:r>
              <a:rPr lang="en-FI" sz="2800" dirty="0">
                <a:latin typeface="Arial" panose="020B0604020202020204" pitchFamily="34" charset="0"/>
                <a:cs typeface="Arial" panose="020B0604020202020204" pitchFamily="34" charset="0"/>
              </a:rPr>
              <a:t>Henkilötietojen käsittelyn tulee perustua aina lakiin</a:t>
            </a:r>
          </a:p>
          <a:p>
            <a:pPr lvl="1"/>
            <a:r>
              <a:rPr lang="en-FI" sz="2800" dirty="0">
                <a:latin typeface="Arial" panose="020B0604020202020204" pitchFamily="34" charset="0"/>
                <a:cs typeface="Arial" panose="020B0604020202020204" pitchFamily="34" charset="0"/>
              </a:rPr>
              <a:t>Tietosuojalle on säädetty omia lakipykäliä</a:t>
            </a:r>
          </a:p>
          <a:p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</a:rPr>
              <a:t>Osoittaa milloin ja millä ehdoilla henkilötietoja voidaan käsitellä</a:t>
            </a:r>
          </a:p>
          <a:p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F7CF26-09E2-9736-80FE-230BD4986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Atte Komppa, komppaat, atte.v.komppa@student.jyu.fi, 23.01.2023</a:t>
            </a:r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0442A6-3A40-8830-9F25-05A1BDA6C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fld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443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75DE4-DE93-FB4E-FC22-8966E8D8F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>
                <a:latin typeface="Arial" panose="020B0604020202020204" pitchFamily="34" charset="0"/>
                <a:cs typeface="Arial" panose="020B0604020202020204" pitchFamily="34" charset="0"/>
              </a:rPr>
              <a:t>HENKILÖTIEDOT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62D35-D5AC-F5A1-8887-0925984C75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702420"/>
            <a:ext cx="9905999" cy="4111082"/>
          </a:xfrm>
        </p:spPr>
        <p:txBody>
          <a:bodyPr>
            <a:normAutofit lnSpcReduction="10000"/>
          </a:bodyPr>
          <a:lstStyle/>
          <a:p>
            <a:r>
              <a:rPr lang="en-FI" sz="2700" dirty="0">
                <a:latin typeface="Arial" panose="020B0604020202020204" pitchFamily="34" charset="0"/>
                <a:cs typeface="Arial" panose="020B0604020202020204" pitchFamily="34" charset="0"/>
              </a:rPr>
              <a:t>Henkilötiedoiksi lasketaan kaikki tiedot, joilla voidaan tunnistaa henkilö, esimerkiksi:</a:t>
            </a:r>
          </a:p>
          <a:p>
            <a:pPr lvl="1"/>
            <a:r>
              <a:rPr lang="en-FI" sz="2400" dirty="0">
                <a:latin typeface="Arial" panose="020B0604020202020204" pitchFamily="34" charset="0"/>
                <a:cs typeface="Arial" panose="020B0604020202020204" pitchFamily="34" charset="0"/>
              </a:rPr>
              <a:t>Nimi</a:t>
            </a:r>
          </a:p>
          <a:p>
            <a:pPr lvl="1"/>
            <a:r>
              <a:rPr lang="en-FI" sz="2400" dirty="0">
                <a:latin typeface="Arial" panose="020B0604020202020204" pitchFamily="34" charset="0"/>
                <a:cs typeface="Arial" panose="020B0604020202020204" pitchFamily="34" charset="0"/>
              </a:rPr>
              <a:t>Kotiosoite</a:t>
            </a:r>
          </a:p>
          <a:p>
            <a:pPr lvl="1"/>
            <a:r>
              <a:rPr lang="en-FI" sz="2400" dirty="0">
                <a:latin typeface="Arial" panose="020B0604020202020204" pitchFamily="34" charset="0"/>
                <a:cs typeface="Arial" panose="020B0604020202020204" pitchFamily="34" charset="0"/>
              </a:rPr>
              <a:t>Sähköpostiosoite</a:t>
            </a:r>
          </a:p>
          <a:p>
            <a:pPr lvl="1"/>
            <a:r>
              <a:rPr lang="en-FI" sz="2400" dirty="0">
                <a:latin typeface="Arial" panose="020B0604020202020204" pitchFamily="34" charset="0"/>
                <a:cs typeface="Arial" panose="020B0604020202020204" pitchFamily="34" charset="0"/>
              </a:rPr>
              <a:t>Potilastiedot</a:t>
            </a:r>
          </a:p>
          <a:p>
            <a:pPr lvl="1"/>
            <a:r>
              <a:rPr lang="en-FI" sz="2400" dirty="0">
                <a:latin typeface="Arial" panose="020B0604020202020204" pitchFamily="34" charset="0"/>
                <a:cs typeface="Arial" panose="020B0604020202020204" pitchFamily="34" charset="0"/>
              </a:rPr>
              <a:t>Paikannustiedot</a:t>
            </a:r>
          </a:p>
          <a:p>
            <a:r>
              <a:rPr lang="en-FI" sz="2700" dirty="0">
                <a:latin typeface="Arial" panose="020B0604020202020204" pitchFamily="34" charset="0"/>
                <a:cs typeface="Arial" panose="020B0604020202020204" pitchFamily="34" charset="0"/>
              </a:rPr>
              <a:t>Henkilötiedoiksi ei lasketa anonymisoituja tietoja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DADBA3-4DC1-FFB6-9215-C55F55B0D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Atte Komppa, komppaat, atte.v.komppa@student.jyu.fi, 23.01.2023</a:t>
            </a:r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E203BE-CFCA-C301-5E55-60CAF0CDE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fld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203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89E42-6288-E405-6257-527A901F6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>
                <a:latin typeface="Arial" panose="020B0604020202020204" pitchFamily="34" charset="0"/>
                <a:cs typeface="Arial" panose="020B0604020202020204" pitchFamily="34" charset="0"/>
              </a:rPr>
              <a:t>GDBR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14769-6741-447D-326D-1663705B6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</a:rPr>
              <a:t>GDBR </a:t>
            </a:r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General Data Protection Regulation</a:t>
            </a:r>
          </a:p>
          <a:p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EU:n lainsäädäntö tukemaan tietosuojaa</a:t>
            </a:r>
          </a:p>
          <a:p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Koskee kaikkia EU:n alueella asuvien henkilötietojen keräystä</a:t>
            </a:r>
          </a:p>
          <a:p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Määrittää milloin, miten ja kuinka kauan henkilötietoja saa säilyttää</a:t>
            </a:r>
          </a:p>
          <a:p>
            <a:pPr lvl="1"/>
            <a:r>
              <a:rPr lang="en-FI" sz="28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Jokaisella on oikeus myös peruuttaa omien tietojen säilytys GDBR:n nojalla milloin vain</a:t>
            </a:r>
          </a:p>
          <a:p>
            <a:endParaRPr lang="en-FI" dirty="0"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93F485-8582-CE8F-1383-C53269800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Atte Komppa, komppaat, atte.v.komppa@student.jyu.fi, 23.01.2023</a:t>
            </a:r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2A7542-1FC0-6665-B609-1FE60418A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fld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4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5" name="Rectangle 1034">
            <a:extLst>
              <a:ext uri="{FF2B5EF4-FFF2-40B4-BE49-F238E27FC236}">
                <a16:creationId xmlns:a16="http://schemas.microsoft.com/office/drawing/2014/main" id="{C2E4E997-8672-4FFD-B8EC-9932A8E47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7" name="Picture 2">
            <a:extLst>
              <a:ext uri="{FF2B5EF4-FFF2-40B4-BE49-F238E27FC236}">
                <a16:creationId xmlns:a16="http://schemas.microsoft.com/office/drawing/2014/main" id="{FE6BA9E6-1D9E-4D30-B528-D49FA1342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676A17-E8A8-AB98-0C43-2970BAE9C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3355549" cy="1478570"/>
          </a:xfrm>
        </p:spPr>
        <p:txBody>
          <a:bodyPr>
            <a:normAutofit/>
          </a:bodyPr>
          <a:lstStyle/>
          <a:p>
            <a:r>
              <a:rPr lang="en-FI" sz="3200" dirty="0">
                <a:latin typeface="Arial" panose="020B0604020202020204" pitchFamily="34" charset="0"/>
                <a:cs typeface="Arial" panose="020B0604020202020204" pitchFamily="34" charset="0"/>
              </a:rPr>
              <a:t>KUVA</a:t>
            </a:r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689314A5-CA8B-3D3D-D1AF-8050E2E7D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364" y="2978937"/>
            <a:ext cx="3912762" cy="8951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900" dirty="0">
                <a:hlinkClick r:id="rId4"/>
              </a:rPr>
              <a:t>Linkki kuvaan</a:t>
            </a:r>
            <a:endParaRPr lang="en-US" sz="900" dirty="0"/>
          </a:p>
          <a:p>
            <a:pPr marL="0" indent="0">
              <a:buNone/>
            </a:pPr>
            <a:r>
              <a:rPr lang="en-US" sz="900" dirty="0"/>
              <a:t>(</a:t>
            </a:r>
            <a:r>
              <a:rPr lang="en-US" sz="900" dirty="0">
                <a:hlinkClick r:id="rId4"/>
              </a:rPr>
              <a:t>https://www.flickr.com/photos/cerillion/43711943092</a:t>
            </a:r>
            <a:r>
              <a:rPr lang="en-US" sz="900" dirty="0"/>
              <a:t>)</a:t>
            </a:r>
          </a:p>
          <a:p>
            <a:pPr marL="0" indent="0">
              <a:buNone/>
            </a:pPr>
            <a:r>
              <a:rPr lang="en-US" sz="900" dirty="0"/>
              <a:t>Credits: </a:t>
            </a:r>
            <a:r>
              <a:rPr lang="en-GB" sz="900" b="0" i="0" u="none" strike="noStrike" dirty="0">
                <a:effectLst/>
                <a:latin typeface="Proxima Nova"/>
                <a:hlinkClick r:id="rId5"/>
              </a:rPr>
              <a:t>www.cerillion.com/Products/SaaS/Cerillion-Skyline</a:t>
            </a:r>
            <a:endParaRPr lang="en-US" sz="900" dirty="0"/>
          </a:p>
        </p:txBody>
      </p:sp>
      <p:pic>
        <p:nvPicPr>
          <p:cNvPr id="1026" name="Picture 2" descr="Data Protection and Privacy | Data security and Data Privacy… | Flickr">
            <a:extLst>
              <a:ext uri="{FF2B5EF4-FFF2-40B4-BE49-F238E27FC236}">
                <a16:creationId xmlns:a16="http://schemas.microsoft.com/office/drawing/2014/main" id="{E636B979-0BB1-66CB-A927-84EC4DA5E7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08" b="-2"/>
          <a:stretch/>
        </p:blipFill>
        <p:spPr bwMode="auto">
          <a:xfrm>
            <a:off x="4601737" y="475513"/>
            <a:ext cx="6950543" cy="5821888"/>
          </a:xfrm>
          <a:prstGeom prst="round2DiagRect">
            <a:avLst>
              <a:gd name="adj1" fmla="val 5608"/>
              <a:gd name="adj2" fmla="val 0"/>
            </a:avLst>
          </a:prstGeom>
          <a:noFill/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A6077E-C3EB-F0EF-9205-963DFA1D7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1411" y="6340473"/>
            <a:ext cx="623930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Atte Komppa, komppaat, atte.v.komppa@student.jyu.fi, 23.01.2023</a:t>
            </a:r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453E4DEE-E996-40F8-8635-0FF43D734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040" name="Rectangle 5">
              <a:extLst>
                <a:ext uri="{FF2B5EF4-FFF2-40B4-BE49-F238E27FC236}">
                  <a16:creationId xmlns:a16="http://schemas.microsoft.com/office/drawing/2014/main" id="{08BD1D3E-43CE-49EB-A424-0738950C64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41" name="Freeform 6">
              <a:extLst>
                <a:ext uri="{FF2B5EF4-FFF2-40B4-BE49-F238E27FC236}">
                  <a16:creationId xmlns:a16="http://schemas.microsoft.com/office/drawing/2014/main" id="{E9182037-E3FA-489A-95D5-29E424842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2" name="Freeform 7">
              <a:extLst>
                <a:ext uri="{FF2B5EF4-FFF2-40B4-BE49-F238E27FC236}">
                  <a16:creationId xmlns:a16="http://schemas.microsoft.com/office/drawing/2014/main" id="{E8864E76-AD7F-4BEE-B3F6-A78FA42AE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3" name="Freeform 8">
              <a:extLst>
                <a:ext uri="{FF2B5EF4-FFF2-40B4-BE49-F238E27FC236}">
                  <a16:creationId xmlns:a16="http://schemas.microsoft.com/office/drawing/2014/main" id="{8AD071B3-046D-4479-91FE-01E9AD7C8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4" name="Freeform 9">
              <a:extLst>
                <a:ext uri="{FF2B5EF4-FFF2-40B4-BE49-F238E27FC236}">
                  <a16:creationId xmlns:a16="http://schemas.microsoft.com/office/drawing/2014/main" id="{91D776F5-E902-4A4D-A75D-A46E063C9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5" name="Freeform 10">
              <a:extLst>
                <a:ext uri="{FF2B5EF4-FFF2-40B4-BE49-F238E27FC236}">
                  <a16:creationId xmlns:a16="http://schemas.microsoft.com/office/drawing/2014/main" id="{EBED8F24-A998-4952-AB68-E2074F074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6" name="Freeform 11">
              <a:extLst>
                <a:ext uri="{FF2B5EF4-FFF2-40B4-BE49-F238E27FC236}">
                  <a16:creationId xmlns:a16="http://schemas.microsoft.com/office/drawing/2014/main" id="{74D7A646-8CDC-49B3-9C44-3EF38DB426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7" name="Freeform 12">
              <a:extLst>
                <a:ext uri="{FF2B5EF4-FFF2-40B4-BE49-F238E27FC236}">
                  <a16:creationId xmlns:a16="http://schemas.microsoft.com/office/drawing/2014/main" id="{D4E99D14-E4F4-419B-9AAF-8D1CEAB28A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8" name="Freeform 13">
              <a:extLst>
                <a:ext uri="{FF2B5EF4-FFF2-40B4-BE49-F238E27FC236}">
                  <a16:creationId xmlns:a16="http://schemas.microsoft.com/office/drawing/2014/main" id="{377E106C-5445-4A52-9F7E-DA17387442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9" name="Freeform 14">
              <a:extLst>
                <a:ext uri="{FF2B5EF4-FFF2-40B4-BE49-F238E27FC236}">
                  <a16:creationId xmlns:a16="http://schemas.microsoft.com/office/drawing/2014/main" id="{752BFE96-D378-4BAE-A64B-F851A34C4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0" name="Freeform 15">
              <a:extLst>
                <a:ext uri="{FF2B5EF4-FFF2-40B4-BE49-F238E27FC236}">
                  <a16:creationId xmlns:a16="http://schemas.microsoft.com/office/drawing/2014/main" id="{B88FFB19-5A5E-4078-B467-9D4ABD21B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1" name="Line 16">
              <a:extLst>
                <a:ext uri="{FF2B5EF4-FFF2-40B4-BE49-F238E27FC236}">
                  <a16:creationId xmlns:a16="http://schemas.microsoft.com/office/drawing/2014/main" id="{11042975-3D19-4728-BCDA-D3F5CD633E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1052" name="Freeform 17">
              <a:extLst>
                <a:ext uri="{FF2B5EF4-FFF2-40B4-BE49-F238E27FC236}">
                  <a16:creationId xmlns:a16="http://schemas.microsoft.com/office/drawing/2014/main" id="{A28972BD-D2E1-4DCA-A907-2E3B6F6066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3" name="Freeform 18">
              <a:extLst>
                <a:ext uri="{FF2B5EF4-FFF2-40B4-BE49-F238E27FC236}">
                  <a16:creationId xmlns:a16="http://schemas.microsoft.com/office/drawing/2014/main" id="{1C806824-5C2D-4747-B038-69EE4074B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4" name="Freeform 19">
              <a:extLst>
                <a:ext uri="{FF2B5EF4-FFF2-40B4-BE49-F238E27FC236}">
                  <a16:creationId xmlns:a16="http://schemas.microsoft.com/office/drawing/2014/main" id="{3B33F710-16D7-4F48-BFCA-66C9CA235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5" name="Freeform 20">
              <a:extLst>
                <a:ext uri="{FF2B5EF4-FFF2-40B4-BE49-F238E27FC236}">
                  <a16:creationId xmlns:a16="http://schemas.microsoft.com/office/drawing/2014/main" id="{6C8C8ED4-90FA-4E97-AAF0-D5D51E6A9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6" name="Rectangle 21">
              <a:extLst>
                <a:ext uri="{FF2B5EF4-FFF2-40B4-BE49-F238E27FC236}">
                  <a16:creationId xmlns:a16="http://schemas.microsoft.com/office/drawing/2014/main" id="{6C5EB9C1-B25F-4172-8A96-5950ECC828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57" name="Freeform 22">
              <a:extLst>
                <a:ext uri="{FF2B5EF4-FFF2-40B4-BE49-F238E27FC236}">
                  <a16:creationId xmlns:a16="http://schemas.microsoft.com/office/drawing/2014/main" id="{097E6E8A-9373-4655-882B-21715CCE97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8" name="Freeform 23">
              <a:extLst>
                <a:ext uri="{FF2B5EF4-FFF2-40B4-BE49-F238E27FC236}">
                  <a16:creationId xmlns:a16="http://schemas.microsoft.com/office/drawing/2014/main" id="{EB8CC766-1206-4372-ACAF-8230AF4D54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9" name="Freeform 24">
              <a:extLst>
                <a:ext uri="{FF2B5EF4-FFF2-40B4-BE49-F238E27FC236}">
                  <a16:creationId xmlns:a16="http://schemas.microsoft.com/office/drawing/2014/main" id="{1C8E2511-2489-47B2-9C19-C410910DD9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0" name="Freeform 25">
              <a:extLst>
                <a:ext uri="{FF2B5EF4-FFF2-40B4-BE49-F238E27FC236}">
                  <a16:creationId xmlns:a16="http://schemas.microsoft.com/office/drawing/2014/main" id="{D7820196-0A47-47EF-832C-A688E897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1" name="Freeform 26">
              <a:extLst>
                <a:ext uri="{FF2B5EF4-FFF2-40B4-BE49-F238E27FC236}">
                  <a16:creationId xmlns:a16="http://schemas.microsoft.com/office/drawing/2014/main" id="{4982E0BF-34AE-48A3-AD6B-E0F3CD05DB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2" name="Freeform 27">
              <a:extLst>
                <a:ext uri="{FF2B5EF4-FFF2-40B4-BE49-F238E27FC236}">
                  <a16:creationId xmlns:a16="http://schemas.microsoft.com/office/drawing/2014/main" id="{CD34643B-9DF2-4310-8868-48252C339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3" name="Freeform 28">
              <a:extLst>
                <a:ext uri="{FF2B5EF4-FFF2-40B4-BE49-F238E27FC236}">
                  <a16:creationId xmlns:a16="http://schemas.microsoft.com/office/drawing/2014/main" id="{4E020C4E-AF64-44A8-B830-779541D8D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4" name="Freeform 29">
              <a:extLst>
                <a:ext uri="{FF2B5EF4-FFF2-40B4-BE49-F238E27FC236}">
                  <a16:creationId xmlns:a16="http://schemas.microsoft.com/office/drawing/2014/main" id="{D97BC3D3-B1B3-4825-9169-BBEF1DBCF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5" name="Freeform 30">
              <a:extLst>
                <a:ext uri="{FF2B5EF4-FFF2-40B4-BE49-F238E27FC236}">
                  <a16:creationId xmlns:a16="http://schemas.microsoft.com/office/drawing/2014/main" id="{A750DC4F-1DAF-470E-98C6-6C68DEB93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6" name="Freeform 31">
              <a:extLst>
                <a:ext uri="{FF2B5EF4-FFF2-40B4-BE49-F238E27FC236}">
                  <a16:creationId xmlns:a16="http://schemas.microsoft.com/office/drawing/2014/main" id="{2F99594A-5BBD-4E10-A818-8BE52B7D9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95A38B-112E-0FF1-FB55-5D4F1D9CF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76321" y="6340472"/>
            <a:ext cx="77108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E208A59C-AE13-194B-90D5-14AC403F9C32}" type="slidenum">
              <a:rPr lang="en-FI">
                <a:latin typeface="Arial" panose="020B0604020202020204" pitchFamily="34" charset="0"/>
                <a:cs typeface="Arial" panose="020B0604020202020204" pitchFamily="34" charset="0"/>
              </a:rPr>
              <a:pPr>
                <a:spcAft>
                  <a:spcPts val="600"/>
                </a:spcAft>
              </a:pPr>
              <a:t>5</a:t>
            </a:fld>
            <a:endParaRPr lang="en-FI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561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3B054-37D8-D2B0-D10C-4F7B061DF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>
                <a:latin typeface="Arial" panose="020B0604020202020204" pitchFamily="34" charset="0"/>
                <a:cs typeface="Arial" panose="020B0604020202020204" pitchFamily="34" charset="0"/>
              </a:rPr>
              <a:t>LÄHTEET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35F56-26CD-C260-A43E-C716B11EC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https://tietosuoja.fi/tietosuoja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https://gdpr.eu/what-is-gdpr/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F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83F837-41F6-F5ED-BC90-D16EA0F38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Atte Komppa, komppaat, atte.v.komppa@student.jyu.fi, 23.01.2023</a:t>
            </a:r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ACE147-DAF5-D4E7-4577-C5AB93169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8A59C-AE13-194B-90D5-14AC403F9C32}" type="slidenum">
              <a:rPr lang="en-FI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fld>
            <a:endParaRPr lang="en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0921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{40A5BA63-31D1-7743-A1EB-43B3FDEC9304}tf10001122</Template>
  <TotalTime>54</TotalTime>
  <Words>268</Words>
  <Application>Microsoft Macintosh PowerPoint</Application>
  <PresentationFormat>Widescreen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Proxima Nova</vt:lpstr>
      <vt:lpstr>Tw Cen MT</vt:lpstr>
      <vt:lpstr>Circuit</vt:lpstr>
      <vt:lpstr>TIETOSUOJA</vt:lpstr>
      <vt:lpstr>MIKÄ TIETOSUOJA?</vt:lpstr>
      <vt:lpstr>HENKILÖTIEDOT</vt:lpstr>
      <vt:lpstr>GDBR</vt:lpstr>
      <vt:lpstr>KUVA</vt:lpstr>
      <vt:lpstr>LÄHTEET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TIETOSUOJA</dc:title>
  <dc:creator>Atte Komppa</dc:creator>
  <cp:lastModifiedBy>Atte Komppa</cp:lastModifiedBy>
  <cp:revision>1</cp:revision>
  <dcterms:created xsi:type="dcterms:W3CDTF">2023-01-23T12:50:45Z</dcterms:created>
  <dcterms:modified xsi:type="dcterms:W3CDTF">2023-01-23T13:45:16Z</dcterms:modified>
</cp:coreProperties>
</file>