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5"/>
  </p:handoutMasterIdLst>
  <p:sldIdLst>
    <p:sldId id="256" r:id="rId2"/>
    <p:sldId id="267" r:id="rId3"/>
    <p:sldId id="268" r:id="rId4"/>
    <p:sldId id="279" r:id="rId5"/>
    <p:sldId id="269" r:id="rId6"/>
    <p:sldId id="270" r:id="rId7"/>
    <p:sldId id="272" r:id="rId8"/>
    <p:sldId id="273" r:id="rId9"/>
    <p:sldId id="271" r:id="rId10"/>
    <p:sldId id="274" r:id="rId11"/>
    <p:sldId id="275" r:id="rId12"/>
    <p:sldId id="276" r:id="rId13"/>
    <p:sldId id="277" r:id="rId14"/>
    <p:sldId id="278" r:id="rId15"/>
    <p:sldId id="257" r:id="rId16"/>
    <p:sldId id="258" r:id="rId17"/>
    <p:sldId id="259" r:id="rId18"/>
    <p:sldId id="266" r:id="rId19"/>
    <p:sldId id="260" r:id="rId20"/>
    <p:sldId id="261" r:id="rId21"/>
    <p:sldId id="262" r:id="rId22"/>
    <p:sldId id="263" r:id="rId23"/>
    <p:sldId id="264" r:id="rId24"/>
  </p:sldIdLst>
  <p:sldSz cx="9144000" cy="6858000" type="screen4x3"/>
  <p:notesSz cx="6797675" cy="9926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7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DDE2D8CD-19B2-48A3-816E-A6CB8EC19769}" type="datetimeFigureOut">
              <a:rPr lang="fi-FI" smtClean="0"/>
              <a:t>12.3.2017</a:t>
            </a:fld>
            <a:endParaRPr lang="fi-FI"/>
          </a:p>
        </p:txBody>
      </p:sp>
      <p:sp>
        <p:nvSpPr>
          <p:cNvPr id="4" name="Alatunnisteen paikkamerkki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981E9A6-E4C9-4313-82B4-5C7893CDB49A}" type="slidenum">
              <a:rPr lang="fi-FI" smtClean="0"/>
              <a:t>‹#›</a:t>
            </a:fld>
            <a:endParaRPr lang="fi-FI"/>
          </a:p>
        </p:txBody>
      </p:sp>
    </p:spTree>
    <p:extLst>
      <p:ext uri="{BB962C8B-B14F-4D97-AF65-F5344CB8AC3E}">
        <p14:creationId xmlns:p14="http://schemas.microsoft.com/office/powerpoint/2010/main" val="36007769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C069B6B0-1E80-42D9-ACAE-44586B175EF1}" type="datetimeFigureOut">
              <a:rPr lang="fi-FI" smtClean="0"/>
              <a:t>12.3.2017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6FD67E1-3E8A-4233-B7C4-EF2F310E7778}" type="slidenum">
              <a:rPr lang="fi-FI" smtClean="0"/>
              <a:t>‹#›</a:t>
            </a:fld>
            <a:endParaRPr lang="fi-FI"/>
          </a:p>
        </p:txBody>
      </p:sp>
    </p:spTree>
    <p:extLst>
      <p:ext uri="{BB962C8B-B14F-4D97-AF65-F5344CB8AC3E}">
        <p14:creationId xmlns:p14="http://schemas.microsoft.com/office/powerpoint/2010/main" val="831066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069B6B0-1E80-42D9-ACAE-44586B175EF1}" type="datetimeFigureOut">
              <a:rPr lang="fi-FI" smtClean="0"/>
              <a:t>12.3.2017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6FD67E1-3E8A-4233-B7C4-EF2F310E7778}" type="slidenum">
              <a:rPr lang="fi-FI" smtClean="0"/>
              <a:t>‹#›</a:t>
            </a:fld>
            <a:endParaRPr lang="fi-FI"/>
          </a:p>
        </p:txBody>
      </p:sp>
    </p:spTree>
    <p:extLst>
      <p:ext uri="{BB962C8B-B14F-4D97-AF65-F5344CB8AC3E}">
        <p14:creationId xmlns:p14="http://schemas.microsoft.com/office/powerpoint/2010/main" val="928737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069B6B0-1E80-42D9-ACAE-44586B175EF1}" type="datetimeFigureOut">
              <a:rPr lang="fi-FI" smtClean="0"/>
              <a:t>12.3.2017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6FD67E1-3E8A-4233-B7C4-EF2F310E7778}" type="slidenum">
              <a:rPr lang="fi-FI" smtClean="0"/>
              <a:t>‹#›</a:t>
            </a:fld>
            <a:endParaRPr lang="fi-FI"/>
          </a:p>
        </p:txBody>
      </p:sp>
    </p:spTree>
    <p:extLst>
      <p:ext uri="{BB962C8B-B14F-4D97-AF65-F5344CB8AC3E}">
        <p14:creationId xmlns:p14="http://schemas.microsoft.com/office/powerpoint/2010/main" val="3465285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069B6B0-1E80-42D9-ACAE-44586B175EF1}" type="datetimeFigureOut">
              <a:rPr lang="fi-FI" smtClean="0"/>
              <a:t>12.3.2017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6FD67E1-3E8A-4233-B7C4-EF2F310E7778}" type="slidenum">
              <a:rPr lang="fi-FI" smtClean="0"/>
              <a:t>‹#›</a:t>
            </a:fld>
            <a:endParaRPr lang="fi-FI"/>
          </a:p>
        </p:txBody>
      </p:sp>
    </p:spTree>
    <p:extLst>
      <p:ext uri="{BB962C8B-B14F-4D97-AF65-F5344CB8AC3E}">
        <p14:creationId xmlns:p14="http://schemas.microsoft.com/office/powerpoint/2010/main" val="3408921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C069B6B0-1E80-42D9-ACAE-44586B175EF1}" type="datetimeFigureOut">
              <a:rPr lang="fi-FI" smtClean="0"/>
              <a:t>12.3.2017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6FD67E1-3E8A-4233-B7C4-EF2F310E7778}" type="slidenum">
              <a:rPr lang="fi-FI" smtClean="0"/>
              <a:t>‹#›</a:t>
            </a:fld>
            <a:endParaRPr lang="fi-FI"/>
          </a:p>
        </p:txBody>
      </p:sp>
    </p:spTree>
    <p:extLst>
      <p:ext uri="{BB962C8B-B14F-4D97-AF65-F5344CB8AC3E}">
        <p14:creationId xmlns:p14="http://schemas.microsoft.com/office/powerpoint/2010/main" val="1163348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C069B6B0-1E80-42D9-ACAE-44586B175EF1}" type="datetimeFigureOut">
              <a:rPr lang="fi-FI" smtClean="0"/>
              <a:t>12.3.2017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6FD67E1-3E8A-4233-B7C4-EF2F310E7778}" type="slidenum">
              <a:rPr lang="fi-FI" smtClean="0"/>
              <a:t>‹#›</a:t>
            </a:fld>
            <a:endParaRPr lang="fi-FI"/>
          </a:p>
        </p:txBody>
      </p:sp>
    </p:spTree>
    <p:extLst>
      <p:ext uri="{BB962C8B-B14F-4D97-AF65-F5344CB8AC3E}">
        <p14:creationId xmlns:p14="http://schemas.microsoft.com/office/powerpoint/2010/main" val="2392475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C069B6B0-1E80-42D9-ACAE-44586B175EF1}" type="datetimeFigureOut">
              <a:rPr lang="fi-FI" smtClean="0"/>
              <a:t>12.3.2017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26FD67E1-3E8A-4233-B7C4-EF2F310E7778}" type="slidenum">
              <a:rPr lang="fi-FI" smtClean="0"/>
              <a:t>‹#›</a:t>
            </a:fld>
            <a:endParaRPr lang="fi-FI"/>
          </a:p>
        </p:txBody>
      </p:sp>
    </p:spTree>
    <p:extLst>
      <p:ext uri="{BB962C8B-B14F-4D97-AF65-F5344CB8AC3E}">
        <p14:creationId xmlns:p14="http://schemas.microsoft.com/office/powerpoint/2010/main" val="2595210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C069B6B0-1E80-42D9-ACAE-44586B175EF1}" type="datetimeFigureOut">
              <a:rPr lang="fi-FI" smtClean="0"/>
              <a:t>12.3.2017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26FD67E1-3E8A-4233-B7C4-EF2F310E7778}" type="slidenum">
              <a:rPr lang="fi-FI" smtClean="0"/>
              <a:t>‹#›</a:t>
            </a:fld>
            <a:endParaRPr lang="fi-FI"/>
          </a:p>
        </p:txBody>
      </p:sp>
    </p:spTree>
    <p:extLst>
      <p:ext uri="{BB962C8B-B14F-4D97-AF65-F5344CB8AC3E}">
        <p14:creationId xmlns:p14="http://schemas.microsoft.com/office/powerpoint/2010/main" val="2972735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069B6B0-1E80-42D9-ACAE-44586B175EF1}" type="datetimeFigureOut">
              <a:rPr lang="fi-FI" smtClean="0"/>
              <a:t>12.3.2017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26FD67E1-3E8A-4233-B7C4-EF2F310E7778}" type="slidenum">
              <a:rPr lang="fi-FI" smtClean="0"/>
              <a:t>‹#›</a:t>
            </a:fld>
            <a:endParaRPr lang="fi-FI"/>
          </a:p>
        </p:txBody>
      </p:sp>
    </p:spTree>
    <p:extLst>
      <p:ext uri="{BB962C8B-B14F-4D97-AF65-F5344CB8AC3E}">
        <p14:creationId xmlns:p14="http://schemas.microsoft.com/office/powerpoint/2010/main" val="1103110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069B6B0-1E80-42D9-ACAE-44586B175EF1}" type="datetimeFigureOut">
              <a:rPr lang="fi-FI" smtClean="0"/>
              <a:t>12.3.2017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6FD67E1-3E8A-4233-B7C4-EF2F310E7778}" type="slidenum">
              <a:rPr lang="fi-FI" smtClean="0"/>
              <a:t>‹#›</a:t>
            </a:fld>
            <a:endParaRPr lang="fi-FI"/>
          </a:p>
        </p:txBody>
      </p:sp>
    </p:spTree>
    <p:extLst>
      <p:ext uri="{BB962C8B-B14F-4D97-AF65-F5344CB8AC3E}">
        <p14:creationId xmlns:p14="http://schemas.microsoft.com/office/powerpoint/2010/main" val="3586036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069B6B0-1E80-42D9-ACAE-44586B175EF1}" type="datetimeFigureOut">
              <a:rPr lang="fi-FI" smtClean="0"/>
              <a:t>12.3.2017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26FD67E1-3E8A-4233-B7C4-EF2F310E7778}" type="slidenum">
              <a:rPr lang="fi-FI" smtClean="0"/>
              <a:t>‹#›</a:t>
            </a:fld>
            <a:endParaRPr lang="fi-FI"/>
          </a:p>
        </p:txBody>
      </p:sp>
    </p:spTree>
    <p:extLst>
      <p:ext uri="{BB962C8B-B14F-4D97-AF65-F5344CB8AC3E}">
        <p14:creationId xmlns:p14="http://schemas.microsoft.com/office/powerpoint/2010/main" val="49778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69B6B0-1E80-42D9-ACAE-44586B175EF1}" type="datetimeFigureOut">
              <a:rPr lang="fi-FI" smtClean="0"/>
              <a:t>12.3.2017</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FD67E1-3E8A-4233-B7C4-EF2F310E7778}" type="slidenum">
              <a:rPr lang="fi-FI" smtClean="0"/>
              <a:t>‹#›</a:t>
            </a:fld>
            <a:endParaRPr lang="fi-FI"/>
          </a:p>
        </p:txBody>
      </p:sp>
    </p:spTree>
    <p:extLst>
      <p:ext uri="{BB962C8B-B14F-4D97-AF65-F5344CB8AC3E}">
        <p14:creationId xmlns:p14="http://schemas.microsoft.com/office/powerpoint/2010/main" val="4124997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755576" y="-243408"/>
            <a:ext cx="7772400" cy="1470025"/>
          </a:xfrm>
        </p:spPr>
        <p:txBody>
          <a:bodyPr>
            <a:normAutofit/>
          </a:bodyPr>
          <a:lstStyle/>
          <a:p>
            <a:r>
              <a:rPr lang="fi-FI" sz="2400" dirty="0" smtClean="0"/>
              <a:t>Lasten näkövammaisuus</a:t>
            </a:r>
            <a:r>
              <a:rPr lang="fi-FI" sz="1200" dirty="0" smtClean="0"/>
              <a:t> </a:t>
            </a:r>
            <a:r>
              <a:rPr lang="fi-FI" sz="1600" dirty="0" smtClean="0"/>
              <a:t>Lähteet: Nurmi P.2004: Lapsi jolla on näkövamma (teoksessa  Pihlaja ja Viitala: Erityiskasvatus varhaislapsuudessa); Tarvonen, S. 2010: Näkövammaisen lapsen kehitys ja kasvun tukeminen/Näkövammaisten Keskusliitto ry</a:t>
            </a:r>
            <a:r>
              <a:rPr lang="fi-FI" sz="1600" dirty="0" smtClean="0"/>
              <a:t>.  </a:t>
            </a:r>
            <a:r>
              <a:rPr lang="fi-FI" sz="1600" b="1" dirty="0" smtClean="0"/>
              <a:t>Kuntoutumisen tukeminen s.84-89</a:t>
            </a:r>
            <a:endParaRPr lang="fi-FI" sz="1600" dirty="0"/>
          </a:p>
        </p:txBody>
      </p:sp>
      <p:sp>
        <p:nvSpPr>
          <p:cNvPr id="3" name="Alaotsikko 2"/>
          <p:cNvSpPr>
            <a:spLocks noGrp="1"/>
          </p:cNvSpPr>
          <p:nvPr>
            <p:ph type="subTitle" idx="1"/>
          </p:nvPr>
        </p:nvSpPr>
        <p:spPr>
          <a:xfrm>
            <a:off x="1331640" y="1052736"/>
            <a:ext cx="6400800" cy="1752600"/>
          </a:xfrm>
        </p:spPr>
        <p:txBody>
          <a:bodyPr>
            <a:noAutofit/>
          </a:bodyPr>
          <a:lstStyle/>
          <a:p>
            <a:r>
              <a:rPr lang="fi-FI" sz="2000" b="1" dirty="0" smtClean="0">
                <a:solidFill>
                  <a:schemeClr val="tx1"/>
                </a:solidFill>
              </a:rPr>
              <a:t>Näkemisen merkitys lapselle:</a:t>
            </a:r>
          </a:p>
          <a:p>
            <a:r>
              <a:rPr lang="fi-FI" sz="2000" b="1" dirty="0" smtClean="0">
                <a:solidFill>
                  <a:schemeClr val="tx1"/>
                </a:solidFill>
              </a:rPr>
              <a:t>- Näkeminen tekee ympäristöstä houkuttelevan, innostaa tutkimaan ja toimimaan ympäristön suuntautuvasti</a:t>
            </a:r>
          </a:p>
          <a:p>
            <a:pPr marL="342900" indent="-342900">
              <a:buFontTx/>
              <a:buChar char="-"/>
            </a:pPr>
            <a:r>
              <a:rPr lang="fi-FI" sz="2000" b="1" dirty="0" smtClean="0">
                <a:solidFill>
                  <a:schemeClr val="tx1"/>
                </a:solidFill>
              </a:rPr>
              <a:t>Näön avulla lapsi oppii havainnoimaan ympäristöään, tavoittelemaan esineitä, tarttumaan ja liikkumaan kohti niitä</a:t>
            </a:r>
          </a:p>
          <a:p>
            <a:pPr marL="342900" indent="-342900">
              <a:buFontTx/>
              <a:buChar char="-"/>
            </a:pPr>
            <a:r>
              <a:rPr lang="fi-FI" sz="2000" b="1" dirty="0" smtClean="0">
                <a:solidFill>
                  <a:schemeClr val="tx1"/>
                </a:solidFill>
              </a:rPr>
              <a:t>Näön kautta lapsi oppii hahmottamaan omaa kehoaan</a:t>
            </a:r>
          </a:p>
          <a:p>
            <a:pPr marL="342900" indent="-342900">
              <a:buFontTx/>
              <a:buChar char="-"/>
            </a:pPr>
            <a:r>
              <a:rPr lang="fi-FI" sz="2000" b="1" dirty="0" smtClean="0">
                <a:solidFill>
                  <a:schemeClr val="tx1"/>
                </a:solidFill>
              </a:rPr>
              <a:t>Seuratessaan ihmisten liikkeitä ympäristössä lapsi oppii  henkilöiden ja esineiden pysyvyyttä, ennakoimaan ja yhdistelemään syy-seuraussuhteita</a:t>
            </a:r>
          </a:p>
          <a:p>
            <a:pPr marL="342900" indent="-342900">
              <a:buFontTx/>
              <a:buChar char="-"/>
            </a:pPr>
            <a:r>
              <a:rPr lang="fi-FI" sz="2000" b="1" dirty="0" smtClean="0">
                <a:solidFill>
                  <a:schemeClr val="tx1"/>
                </a:solidFill>
              </a:rPr>
              <a:t>Näön avulla lapsi harjoittelee silmä-käden yhteistyötä</a:t>
            </a:r>
          </a:p>
          <a:p>
            <a:pPr marL="342900" indent="-342900">
              <a:buFontTx/>
              <a:buChar char="-"/>
            </a:pPr>
            <a:r>
              <a:rPr lang="fi-FI" sz="2000" b="1" dirty="0" smtClean="0">
                <a:solidFill>
                  <a:schemeClr val="tx1"/>
                </a:solidFill>
              </a:rPr>
              <a:t>Seuratessaan  toisten toimintaa lapsi oppii  päivittäisiä toimintoja ja ilmaisemaan havaintojaan sekä itseään</a:t>
            </a:r>
          </a:p>
          <a:p>
            <a:pPr marL="342900" indent="-342900">
              <a:buFontTx/>
              <a:buChar char="-"/>
            </a:pPr>
            <a:r>
              <a:rPr lang="fi-FI" sz="2000" b="1" dirty="0" smtClean="0">
                <a:solidFill>
                  <a:schemeClr val="tx1"/>
                </a:solidFill>
              </a:rPr>
              <a:t>Näön avulla lapsi saa kuvan ympäristöstä ja tekee tarkkoja, yksityiskohtaisia havaintoja  kohteista</a:t>
            </a:r>
          </a:p>
          <a:p>
            <a:pPr marL="342900" indent="-342900">
              <a:buFontTx/>
              <a:buChar char="-"/>
            </a:pPr>
            <a:endParaRPr lang="fi-FI" sz="2000" b="1" dirty="0"/>
          </a:p>
          <a:p>
            <a:pPr marL="342900" indent="-342900">
              <a:buFontTx/>
              <a:buChar char="-"/>
            </a:pPr>
            <a:endParaRPr lang="fi-FI" sz="2000" b="1" dirty="0"/>
          </a:p>
        </p:txBody>
      </p:sp>
    </p:spTree>
    <p:extLst>
      <p:ext uri="{BB962C8B-B14F-4D97-AF65-F5344CB8AC3E}">
        <p14:creationId xmlns:p14="http://schemas.microsoft.com/office/powerpoint/2010/main" val="2931586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243408"/>
            <a:ext cx="8229600" cy="1143000"/>
          </a:xfrm>
        </p:spPr>
        <p:txBody>
          <a:bodyPr>
            <a:normAutofit/>
          </a:bodyPr>
          <a:lstStyle/>
          <a:p>
            <a:r>
              <a:rPr lang="fi-FI" sz="3200" b="1" dirty="0" smtClean="0"/>
              <a:t>Kontrastiherkkyys </a:t>
            </a:r>
            <a:r>
              <a:rPr lang="fi-FI" sz="1800" dirty="0" smtClean="0"/>
              <a:t>(lähde: A. </a:t>
            </a:r>
            <a:r>
              <a:rPr lang="fi-FI" sz="1800" dirty="0" err="1" smtClean="0"/>
              <a:t>Tyynysniemi</a:t>
            </a:r>
            <a:r>
              <a:rPr lang="fi-FI" sz="1800" dirty="0" smtClean="0"/>
              <a:t>)</a:t>
            </a:r>
            <a:endParaRPr lang="fi-FI" sz="3200" b="1" dirty="0"/>
          </a:p>
        </p:txBody>
      </p:sp>
      <p:sp>
        <p:nvSpPr>
          <p:cNvPr id="3" name="Sisällön paikkamerkki 2"/>
          <p:cNvSpPr>
            <a:spLocks noGrp="1"/>
          </p:cNvSpPr>
          <p:nvPr>
            <p:ph idx="1"/>
          </p:nvPr>
        </p:nvSpPr>
        <p:spPr>
          <a:xfrm>
            <a:off x="467544" y="620688"/>
            <a:ext cx="8229600" cy="4525963"/>
          </a:xfrm>
        </p:spPr>
        <p:txBody>
          <a:bodyPr>
            <a:noAutofit/>
          </a:bodyPr>
          <a:lstStyle/>
          <a:p>
            <a:r>
              <a:rPr lang="fi-FI" sz="2000" dirty="0" smtClean="0"/>
              <a:t>Näköjärjestelmän kyky erottaa vierekkäisten pintojen vähäisiä sävyeroja</a:t>
            </a:r>
          </a:p>
          <a:p>
            <a:r>
              <a:rPr lang="fi-FI" sz="2000" dirty="0" smtClean="0"/>
              <a:t>Muuttuu useissa silmäsairauksissa aikaisemmin kuin näöntarkkuus</a:t>
            </a:r>
          </a:p>
          <a:p>
            <a:r>
              <a:rPr lang="fi-FI" sz="2000" dirty="0" smtClean="0"/>
              <a:t>Kuvaa näöntarkkuutta paremmin näkökykyä jokapäiväisessä toiminnassa -&gt; tarvitaan jokapäiväisessä elämässä</a:t>
            </a:r>
          </a:p>
          <a:p>
            <a:r>
              <a:rPr lang="fi-FI" sz="2800" b="1" dirty="0" smtClean="0"/>
              <a:t>-&gt; valaistus</a:t>
            </a:r>
          </a:p>
          <a:p>
            <a:r>
              <a:rPr lang="fi-FI" sz="2800" b="1" dirty="0" smtClean="0"/>
              <a:t>-&gt; lelut/kirjat</a:t>
            </a:r>
          </a:p>
          <a:p>
            <a:r>
              <a:rPr lang="fi-FI" sz="2800" b="1" dirty="0" smtClean="0"/>
              <a:t>-&gt; askartelumateriaalit, värit/kynät</a:t>
            </a:r>
          </a:p>
          <a:p>
            <a:r>
              <a:rPr lang="fi-FI" sz="2800" b="1" dirty="0" smtClean="0"/>
              <a:t>-&gt; toisistaan erottuvat värisävyt; hämärässä   erottaminen vaikeaa</a:t>
            </a:r>
          </a:p>
          <a:p>
            <a:r>
              <a:rPr lang="fi-FI" sz="2800" b="1" dirty="0" smtClean="0"/>
              <a:t>-&gt; ruokailutilanteet</a:t>
            </a:r>
          </a:p>
          <a:p>
            <a:r>
              <a:rPr lang="fi-FI" sz="2800" b="1" dirty="0" smtClean="0"/>
              <a:t>-&gt; ulkona pinta- ja tasoerot voivat olla vaikeita</a:t>
            </a:r>
          </a:p>
          <a:p>
            <a:r>
              <a:rPr lang="fi-FI" sz="2800" b="1" dirty="0" smtClean="0"/>
              <a:t>-&gt; kolmiulotteisuus häviää</a:t>
            </a:r>
          </a:p>
          <a:p>
            <a:r>
              <a:rPr lang="fi-FI" sz="2800" b="1" dirty="0" smtClean="0"/>
              <a:t>-&gt; ihmisten tunnistaminen, ilmeet</a:t>
            </a:r>
            <a:endParaRPr lang="fi-FI" sz="2800" b="1" dirty="0"/>
          </a:p>
        </p:txBody>
      </p:sp>
    </p:spTree>
    <p:extLst>
      <p:ext uri="{BB962C8B-B14F-4D97-AF65-F5344CB8AC3E}">
        <p14:creationId xmlns:p14="http://schemas.microsoft.com/office/powerpoint/2010/main" val="414619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15416"/>
            <a:ext cx="8229600" cy="1143000"/>
          </a:xfrm>
        </p:spPr>
        <p:txBody>
          <a:bodyPr>
            <a:normAutofit/>
          </a:bodyPr>
          <a:lstStyle/>
          <a:p>
            <a:r>
              <a:rPr lang="fi-FI" sz="3200" b="1" dirty="0" smtClean="0"/>
              <a:t>Värinäkö</a:t>
            </a:r>
            <a:endParaRPr lang="fi-FI" sz="3200" b="1" dirty="0"/>
          </a:p>
        </p:txBody>
      </p:sp>
      <p:sp>
        <p:nvSpPr>
          <p:cNvPr id="3" name="Sisällön paikkamerkki 2"/>
          <p:cNvSpPr>
            <a:spLocks noGrp="1"/>
          </p:cNvSpPr>
          <p:nvPr>
            <p:ph idx="1"/>
          </p:nvPr>
        </p:nvSpPr>
        <p:spPr>
          <a:xfrm>
            <a:off x="395536" y="548680"/>
            <a:ext cx="8229600" cy="4525963"/>
          </a:xfrm>
        </p:spPr>
        <p:txBody>
          <a:bodyPr>
            <a:noAutofit/>
          </a:bodyPr>
          <a:lstStyle/>
          <a:p>
            <a:r>
              <a:rPr lang="fi-FI" sz="2000" dirty="0" smtClean="0"/>
              <a:t>Ilmaisee silmien kykyä erottaa värisävyjä, eri vaaleusasteitakin</a:t>
            </a:r>
          </a:p>
          <a:p>
            <a:r>
              <a:rPr lang="fi-FI" sz="2000" dirty="0" smtClean="0"/>
              <a:t>Tappisolut ovat erikoistuneet värien näkemiseen (punainen, vihreä, sininen); tapit vaativat kohtalaisen paljon valoa toimiakseen</a:t>
            </a:r>
            <a:endParaRPr lang="fi-FI" sz="2000" dirty="0"/>
          </a:p>
          <a:p>
            <a:r>
              <a:rPr lang="fi-FI" sz="2000" dirty="0" smtClean="0"/>
              <a:t>Täydellinen värisokeus: vain harmaan tummuusasteet erottuvat; värisokeus ja heikko värien erottamiskyky ovat eri asia; tavallisimmin värinäön </a:t>
            </a:r>
            <a:r>
              <a:rPr lang="fi-FI" sz="2000" dirty="0"/>
              <a:t>ongelmat ovat </a:t>
            </a:r>
            <a:r>
              <a:rPr lang="fi-FI" sz="2000" dirty="0" smtClean="0"/>
              <a:t>synnynnäisiä</a:t>
            </a:r>
          </a:p>
          <a:p>
            <a:r>
              <a:rPr lang="fi-FI" sz="2000" dirty="0" smtClean="0"/>
              <a:t>Lapsi näkee kaikkia värejä puolen vuoden iässä; löytää parin väreille ja nimeää vähintään yhden värin n. 2-v.; nimeää päävärit n. 3-vuotiaana </a:t>
            </a:r>
            <a:endParaRPr lang="fi-FI" sz="2000" dirty="0"/>
          </a:p>
          <a:p>
            <a:endParaRPr lang="fi-FI" sz="2000" dirty="0" smtClean="0"/>
          </a:p>
          <a:p>
            <a:r>
              <a:rPr lang="fi-FI" sz="2400" b="1" dirty="0" smtClean="0"/>
              <a:t>-&gt; kirkkaat värit ja häikäisemätön valaistus helpottavat tilannetta</a:t>
            </a:r>
          </a:p>
          <a:p>
            <a:r>
              <a:rPr lang="fi-FI" sz="2400" b="1" dirty="0" smtClean="0"/>
              <a:t>-&gt;</a:t>
            </a:r>
            <a:r>
              <a:rPr lang="fi-FI" sz="2400" b="1" dirty="0"/>
              <a:t> väreihin perustuvat tehtävät, värisävyjen merkityksen </a:t>
            </a:r>
            <a:r>
              <a:rPr lang="fi-FI" sz="2400" b="1" dirty="0" smtClean="0"/>
              <a:t>erottaminen</a:t>
            </a:r>
          </a:p>
          <a:p>
            <a:r>
              <a:rPr lang="fi-FI" sz="2400" b="1" dirty="0" smtClean="0"/>
              <a:t>-&gt; ympäristön hahmottaminen</a:t>
            </a:r>
          </a:p>
          <a:p>
            <a:r>
              <a:rPr lang="fi-FI" sz="2400" b="1" dirty="0" smtClean="0"/>
              <a:t>-&gt; valaistuksen vaihtelu vaikeuttaa tilannetta</a:t>
            </a:r>
          </a:p>
          <a:p>
            <a:r>
              <a:rPr lang="fi-FI" sz="2400" b="1" dirty="0" smtClean="0"/>
              <a:t> -&gt; pelitilanteet sisällä ja ulkona </a:t>
            </a:r>
            <a:endParaRPr lang="fi-FI" sz="2400" b="1" dirty="0"/>
          </a:p>
        </p:txBody>
      </p:sp>
    </p:spTree>
    <p:extLst>
      <p:ext uri="{BB962C8B-B14F-4D97-AF65-F5344CB8AC3E}">
        <p14:creationId xmlns:p14="http://schemas.microsoft.com/office/powerpoint/2010/main" val="3419865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243408"/>
            <a:ext cx="8229600" cy="1143000"/>
          </a:xfrm>
        </p:spPr>
        <p:txBody>
          <a:bodyPr>
            <a:normAutofit/>
          </a:bodyPr>
          <a:lstStyle/>
          <a:p>
            <a:r>
              <a:rPr lang="fi-FI" sz="3200" b="1" dirty="0" smtClean="0"/>
              <a:t>Näkökentät</a:t>
            </a:r>
            <a:endParaRPr lang="fi-FI" sz="3200" b="1" dirty="0"/>
          </a:p>
        </p:txBody>
      </p:sp>
      <p:sp>
        <p:nvSpPr>
          <p:cNvPr id="3" name="Sisällön paikkamerkki 2"/>
          <p:cNvSpPr>
            <a:spLocks noGrp="1"/>
          </p:cNvSpPr>
          <p:nvPr>
            <p:ph idx="1"/>
          </p:nvPr>
        </p:nvSpPr>
        <p:spPr>
          <a:xfrm>
            <a:off x="467544" y="548680"/>
            <a:ext cx="8229600" cy="4525963"/>
          </a:xfrm>
        </p:spPr>
        <p:txBody>
          <a:bodyPr>
            <a:noAutofit/>
          </a:bodyPr>
          <a:lstStyle/>
          <a:p>
            <a:r>
              <a:rPr lang="fi-FI" sz="2400" dirty="0" smtClean="0"/>
              <a:t>Näkökenttä on alue, joka voidaan nähdä katsottaessa suoraan eteenpäin silmiä liikuttamatta</a:t>
            </a:r>
          </a:p>
          <a:p>
            <a:r>
              <a:rPr lang="fi-FI" sz="2400" dirty="0" smtClean="0"/>
              <a:t>Lukemisessa käytetään keskeistä tarkan näön aluetta (tappisolut)</a:t>
            </a:r>
          </a:p>
          <a:p>
            <a:r>
              <a:rPr lang="fi-FI" sz="2400" dirty="0" smtClean="0"/>
              <a:t>Liikkumisessa, käytännön askareissa ja hämärässä käytetään näkökentän äärialueita (sauvasolut)</a:t>
            </a:r>
          </a:p>
          <a:p>
            <a:r>
              <a:rPr lang="fi-FI" sz="2400" b="1" dirty="0" smtClean="0"/>
              <a:t>Näkökentän puutos -&gt; </a:t>
            </a:r>
            <a:r>
              <a:rPr lang="fi-FI" sz="2400" dirty="0" smtClean="0"/>
              <a:t>vaikeudet tarkassa näkemisessä, lukemisessa; liikkuminen onnistuu paremmin; näkee paremmin kun katsoo ”ohi” kuin suoraan</a:t>
            </a:r>
          </a:p>
          <a:p>
            <a:r>
              <a:rPr lang="fi-FI" sz="2400" b="1" dirty="0" smtClean="0"/>
              <a:t>Putkikenttä -&gt; </a:t>
            </a:r>
            <a:r>
              <a:rPr lang="fi-FI" sz="2400" dirty="0" smtClean="0"/>
              <a:t>verkkokalvon perinnöllinen </a:t>
            </a:r>
            <a:r>
              <a:rPr lang="fi-FI" sz="2400" dirty="0" err="1" smtClean="0"/>
              <a:t>rappauma</a:t>
            </a:r>
            <a:r>
              <a:rPr lang="fi-FI" sz="2400" dirty="0" smtClean="0"/>
              <a:t>, lukeminen onnistuu hyvin; liikkuminen tuottaa vaikeuksia hämärässä</a:t>
            </a:r>
          </a:p>
          <a:p>
            <a:r>
              <a:rPr lang="fi-FI" sz="2400" b="1" dirty="0" smtClean="0"/>
              <a:t>Näkökentän puolipuutos -&gt; </a:t>
            </a:r>
            <a:r>
              <a:rPr lang="fi-FI" sz="2400" dirty="0" smtClean="0"/>
              <a:t>voivat olla aivoperäisiä </a:t>
            </a:r>
            <a:r>
              <a:rPr lang="fi-FI" sz="2400" dirty="0" err="1" smtClean="0"/>
              <a:t>esim.kallovammat</a:t>
            </a:r>
            <a:r>
              <a:rPr lang="fi-FI" sz="2400" dirty="0" smtClean="0"/>
              <a:t>, aivoverenkiertohäiriöt, aivokasvaimet; lukeminen hankalaa, koska rivin alku vaikea löytää; voi ilmetä läiskäisenä alueena kentän eri osissa esim. diabetes, </a:t>
            </a:r>
            <a:r>
              <a:rPr lang="fi-FI" sz="2400" dirty="0" err="1" smtClean="0"/>
              <a:t>glaucoma</a:t>
            </a:r>
            <a:endParaRPr lang="fi-FI" sz="2400" b="1" dirty="0" smtClean="0"/>
          </a:p>
          <a:p>
            <a:endParaRPr lang="fi-FI" sz="2400" dirty="0"/>
          </a:p>
        </p:txBody>
      </p:sp>
    </p:spTree>
    <p:extLst>
      <p:ext uri="{BB962C8B-B14F-4D97-AF65-F5344CB8AC3E}">
        <p14:creationId xmlns:p14="http://schemas.microsoft.com/office/powerpoint/2010/main" val="4155039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395536"/>
            <a:ext cx="8229600" cy="1143000"/>
          </a:xfrm>
        </p:spPr>
        <p:txBody>
          <a:bodyPr>
            <a:normAutofit/>
          </a:bodyPr>
          <a:lstStyle/>
          <a:p>
            <a:r>
              <a:rPr lang="fi-FI" sz="3200" b="1" dirty="0" smtClean="0"/>
              <a:t>Silmien yhteis- ja syvyysnäkö</a:t>
            </a:r>
            <a:endParaRPr lang="fi-FI" sz="3200" b="1" dirty="0"/>
          </a:p>
        </p:txBody>
      </p:sp>
      <p:sp>
        <p:nvSpPr>
          <p:cNvPr id="3" name="Sisällön paikkamerkki 2"/>
          <p:cNvSpPr>
            <a:spLocks noGrp="1"/>
          </p:cNvSpPr>
          <p:nvPr>
            <p:ph idx="1"/>
          </p:nvPr>
        </p:nvSpPr>
        <p:spPr>
          <a:xfrm>
            <a:off x="467544" y="260648"/>
            <a:ext cx="8229600" cy="4525963"/>
          </a:xfrm>
        </p:spPr>
        <p:txBody>
          <a:bodyPr>
            <a:noAutofit/>
          </a:bodyPr>
          <a:lstStyle/>
          <a:p>
            <a:r>
              <a:rPr lang="fi-FI" sz="2000" b="1" dirty="0" smtClean="0"/>
              <a:t>Silmien yhteis- eli syvyysnäkö</a:t>
            </a:r>
          </a:p>
          <a:p>
            <a:r>
              <a:rPr lang="fi-FI" sz="2000" dirty="0" smtClean="0"/>
              <a:t>Vaikka meillä on kaksi silmää, näemme aivoissa tapahtuvan prosessin seurauksena yhden kuvan (syvyys eli stereonäkö), joka muodostuu silmien kuvien erilaisuudesta; stereonäöllä arvioidaan etäisyyksiä ja kohteiden suhteita</a:t>
            </a:r>
          </a:p>
          <a:p>
            <a:r>
              <a:rPr lang="fi-FI" sz="2000" b="1" dirty="0" smtClean="0"/>
              <a:t>Silmien liikkeet ja yhteisliikkeet</a:t>
            </a:r>
          </a:p>
          <a:p>
            <a:r>
              <a:rPr lang="fi-FI" sz="2000" dirty="0" smtClean="0"/>
              <a:t>Fiksaatio = silmät kohdistuvat samaan kohdistuspisteeseen</a:t>
            </a:r>
          </a:p>
          <a:p>
            <a:r>
              <a:rPr lang="fi-FI" sz="2000" dirty="0" err="1" smtClean="0"/>
              <a:t>Sakkaadit</a:t>
            </a:r>
            <a:r>
              <a:rPr lang="fi-FI" sz="2000" dirty="0" smtClean="0"/>
              <a:t> = katse siirtyy nopeasti fiksaatiopisteestä toiseen (lukeminen)</a:t>
            </a:r>
          </a:p>
          <a:p>
            <a:r>
              <a:rPr lang="fi-FI" sz="2000" dirty="0" err="1" smtClean="0"/>
              <a:t>Nystagmus</a:t>
            </a:r>
            <a:r>
              <a:rPr lang="fi-FI" sz="2000" dirty="0" smtClean="0"/>
              <a:t> = silmän nopeat tahattomat liikkeet (</a:t>
            </a:r>
            <a:r>
              <a:rPr lang="fi-FI" sz="2000" dirty="0" err="1" smtClean="0"/>
              <a:t>silmänvärve</a:t>
            </a:r>
            <a:r>
              <a:rPr lang="fi-FI" sz="2000" dirty="0" smtClean="0"/>
              <a:t>)</a:t>
            </a:r>
          </a:p>
          <a:p>
            <a:r>
              <a:rPr lang="fi-FI" sz="2000" dirty="0" smtClean="0"/>
              <a:t>Karsastus = silmien katselusuunnat eivät ole yhteneväisiä, yhteisnäkö puuttuu</a:t>
            </a:r>
          </a:p>
          <a:p>
            <a:r>
              <a:rPr lang="fi-FI" sz="2000" b="1" dirty="0" err="1" smtClean="0"/>
              <a:t>Akkomodaatio</a:t>
            </a:r>
            <a:endParaRPr lang="fi-FI" sz="2000" b="1" dirty="0" smtClean="0"/>
          </a:p>
          <a:p>
            <a:r>
              <a:rPr lang="fi-FI" sz="2000" dirty="0" smtClean="0"/>
              <a:t>Silmien mukautuminen eri etäisyyksille</a:t>
            </a:r>
          </a:p>
          <a:p>
            <a:r>
              <a:rPr lang="fi-FI" sz="2000" dirty="0" smtClean="0"/>
              <a:t>Silmän sisäinen linssi muuttaa muotoaan ja taittovoimaansa eri etäisyydelle katsottaessa</a:t>
            </a:r>
          </a:p>
          <a:p>
            <a:r>
              <a:rPr lang="fi-FI" sz="2000" dirty="0" smtClean="0"/>
              <a:t>Heikkenee ikääntyessä</a:t>
            </a:r>
          </a:p>
          <a:p>
            <a:r>
              <a:rPr lang="fi-FI" sz="2000" dirty="0" smtClean="0"/>
              <a:t>Erilaisissa näkövammoissa saattaa olla heikko lapsesta lähtien, </a:t>
            </a:r>
            <a:r>
              <a:rPr lang="fi-FI" sz="2000" dirty="0" err="1" smtClean="0"/>
              <a:t>afakiassa</a:t>
            </a:r>
            <a:r>
              <a:rPr lang="fi-FI" sz="2000" dirty="0" smtClean="0"/>
              <a:t> puuttuu kokonaan</a:t>
            </a:r>
            <a:endParaRPr lang="fi-FI" sz="2000" dirty="0"/>
          </a:p>
        </p:txBody>
      </p:sp>
    </p:spTree>
    <p:extLst>
      <p:ext uri="{BB962C8B-B14F-4D97-AF65-F5344CB8AC3E}">
        <p14:creationId xmlns:p14="http://schemas.microsoft.com/office/powerpoint/2010/main" val="3717689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143000"/>
            <a:ext cx="8229600" cy="1143000"/>
          </a:xfrm>
        </p:spPr>
        <p:txBody>
          <a:bodyPr/>
          <a:lstStyle/>
          <a:p>
            <a:endParaRPr lang="fi-FI" dirty="0"/>
          </a:p>
        </p:txBody>
      </p:sp>
      <p:sp>
        <p:nvSpPr>
          <p:cNvPr id="3" name="Sisällön paikkamerkki 2"/>
          <p:cNvSpPr>
            <a:spLocks noGrp="1"/>
          </p:cNvSpPr>
          <p:nvPr>
            <p:ph idx="1"/>
          </p:nvPr>
        </p:nvSpPr>
        <p:spPr>
          <a:xfrm>
            <a:off x="467544" y="116632"/>
            <a:ext cx="8229600" cy="4525963"/>
          </a:xfrm>
        </p:spPr>
        <p:txBody>
          <a:bodyPr>
            <a:noAutofit/>
          </a:bodyPr>
          <a:lstStyle/>
          <a:p>
            <a:r>
              <a:rPr lang="fi-FI" sz="2000" b="1" dirty="0" smtClean="0"/>
              <a:t>Valontarve, valo- ja hämäräadaptaatio</a:t>
            </a:r>
          </a:p>
          <a:p>
            <a:r>
              <a:rPr lang="fi-FI" sz="2000" dirty="0" smtClean="0"/>
              <a:t>Hämärään sopeutumisessa tarvitaan hyvin toimivia silmänpohjan sauvasoluja</a:t>
            </a:r>
          </a:p>
          <a:p>
            <a:r>
              <a:rPr lang="fi-FI" sz="2000" dirty="0" smtClean="0"/>
              <a:t>Silmien mukautuminen valaistustason vaihteluun (laskuun) kestää tavallista kauemmin tai sitä ei tapahdu lainkaan -&gt; näkeminen ja toimiminen alhaisessa valaistuksessa on vaivalloista</a:t>
            </a:r>
          </a:p>
          <a:p>
            <a:r>
              <a:rPr lang="fi-FI" sz="2000" b="1" dirty="0" smtClean="0"/>
              <a:t>Häikäisy ja alentunut valoadaptaatio</a:t>
            </a:r>
          </a:p>
          <a:p>
            <a:r>
              <a:rPr lang="fi-FI" sz="2000" dirty="0" smtClean="0"/>
              <a:t>Häikäisyä voidaan vähentää säätelemällä valaistusolosuhteita</a:t>
            </a:r>
          </a:p>
          <a:p>
            <a:r>
              <a:rPr lang="fi-FI" sz="2000" dirty="0" smtClean="0"/>
              <a:t>Suodatinlasit</a:t>
            </a:r>
          </a:p>
          <a:p>
            <a:r>
              <a:rPr lang="fi-FI" sz="2000" dirty="0" smtClean="0"/>
              <a:t>Häikäisyn poistaminen parantaa näöntarkkuutta, kontrasteja, yksityiskohtien erotuskykyä, katselu vaivatonta ja miellyttävää; siirtymiset sisältä ulos ja päinvastoin</a:t>
            </a:r>
          </a:p>
          <a:p>
            <a:r>
              <a:rPr lang="fi-FI" sz="2000" b="1" dirty="0" smtClean="0"/>
              <a:t>Hämäränäkeminen arjessa</a:t>
            </a:r>
          </a:p>
          <a:p>
            <a:r>
              <a:rPr lang="fi-FI" sz="2000" dirty="0" smtClean="0"/>
              <a:t>Lapsen toiminnan taso voi muuttua valaistuksen laskiessa/muuttuessa</a:t>
            </a:r>
          </a:p>
          <a:p>
            <a:r>
              <a:rPr lang="fi-FI" sz="2000" dirty="0" smtClean="0"/>
              <a:t>Lelujen/tavaroiden löytämisessä ongelmia</a:t>
            </a:r>
          </a:p>
          <a:p>
            <a:r>
              <a:rPr lang="fi-FI" sz="2000" dirty="0" smtClean="0"/>
              <a:t>Ympäristön hahmottaminen vaikeutuu</a:t>
            </a:r>
          </a:p>
          <a:p>
            <a:r>
              <a:rPr lang="fi-FI" sz="2000" dirty="0" smtClean="0"/>
              <a:t>Vuodenaikojen vaihtelut, säätilat</a:t>
            </a:r>
          </a:p>
          <a:p>
            <a:r>
              <a:rPr lang="fi-FI" sz="2000" dirty="0" smtClean="0"/>
              <a:t>Sosiaaliset tilanteet, leikit iltahämärissä</a:t>
            </a:r>
          </a:p>
          <a:p>
            <a:endParaRPr lang="fi-FI" sz="2000" dirty="0" smtClean="0"/>
          </a:p>
          <a:p>
            <a:endParaRPr lang="fi-FI" sz="2000" dirty="0"/>
          </a:p>
        </p:txBody>
      </p:sp>
    </p:spTree>
    <p:extLst>
      <p:ext uri="{BB962C8B-B14F-4D97-AF65-F5344CB8AC3E}">
        <p14:creationId xmlns:p14="http://schemas.microsoft.com/office/powerpoint/2010/main" val="1374180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15416"/>
            <a:ext cx="8229600" cy="1143000"/>
          </a:xfrm>
        </p:spPr>
        <p:txBody>
          <a:bodyPr>
            <a:normAutofit/>
          </a:bodyPr>
          <a:lstStyle/>
          <a:p>
            <a:r>
              <a:rPr lang="fi-FI" sz="2400" dirty="0" smtClean="0"/>
              <a:t>Tavallisimmat vaikeudet näkemisen eri osa-alueilla</a:t>
            </a:r>
            <a:endParaRPr lang="fi-FI" sz="2400" dirty="0"/>
          </a:p>
        </p:txBody>
      </p:sp>
      <p:sp>
        <p:nvSpPr>
          <p:cNvPr id="3" name="Sisällön paikkamerkki 2"/>
          <p:cNvSpPr>
            <a:spLocks noGrp="1"/>
          </p:cNvSpPr>
          <p:nvPr>
            <p:ph idx="1"/>
          </p:nvPr>
        </p:nvSpPr>
        <p:spPr>
          <a:xfrm>
            <a:off x="467544" y="548680"/>
            <a:ext cx="8229600" cy="4525963"/>
          </a:xfrm>
        </p:spPr>
        <p:txBody>
          <a:bodyPr>
            <a:noAutofit/>
          </a:bodyPr>
          <a:lstStyle/>
          <a:p>
            <a:r>
              <a:rPr lang="fi-FI" sz="2000" b="1" dirty="0" smtClean="0"/>
              <a:t>Alentunut näöntarkkuus </a:t>
            </a:r>
            <a:r>
              <a:rPr lang="fi-FI" sz="2000" dirty="0" smtClean="0"/>
              <a:t>(esineet lähellä silmiä, vaikeus nähdä ja kiinnostua kohteen yksityiskohdista)</a:t>
            </a:r>
          </a:p>
          <a:p>
            <a:r>
              <a:rPr lang="fi-FI" sz="2000" b="1" dirty="0" smtClean="0"/>
              <a:t>Näkökenttäpuutokset </a:t>
            </a:r>
            <a:r>
              <a:rPr lang="fi-FI" sz="2000" dirty="0" smtClean="0"/>
              <a:t>(sopivan katselukentän etsiminen pään asennoilla)</a:t>
            </a:r>
          </a:p>
          <a:p>
            <a:r>
              <a:rPr lang="fi-FI" sz="2000" b="1" dirty="0" smtClean="0"/>
              <a:t>Mukautuminen valaistuksen muutoksiin vaikeaa, häikäistymisherkkyys </a:t>
            </a:r>
            <a:r>
              <a:rPr lang="fi-FI" sz="2000" dirty="0" smtClean="0"/>
              <a:t>yleistä monilla heikkonäköisillä lapsilla (vaikea nähdä ja hahmottaa, siristely ja silmien kiinni pitäminen voimakkaassa valossa)</a:t>
            </a:r>
          </a:p>
          <a:p>
            <a:r>
              <a:rPr lang="fi-FI" sz="2000" b="1" dirty="0" smtClean="0"/>
              <a:t>Silmälihasten toimintavaikeudet hankaloittavat katseen kohdistamista ja liikkuvan kohteen seuraamista</a:t>
            </a:r>
          </a:p>
          <a:p>
            <a:r>
              <a:rPr lang="fi-FI" sz="2000" dirty="0" smtClean="0"/>
              <a:t>Synnynnäiset näköviat aiheuttavat usein </a:t>
            </a:r>
            <a:r>
              <a:rPr lang="fi-FI" sz="2000" b="1" dirty="0" smtClean="0"/>
              <a:t>ns. silmän </a:t>
            </a:r>
            <a:r>
              <a:rPr lang="fi-FI" sz="2000" b="1" dirty="0" err="1" smtClean="0"/>
              <a:t>värveliikettä</a:t>
            </a:r>
            <a:r>
              <a:rPr lang="fi-FI" sz="2000" b="1" dirty="0" smtClean="0"/>
              <a:t> </a:t>
            </a:r>
            <a:r>
              <a:rPr lang="fi-FI" sz="2000" dirty="0" smtClean="0"/>
              <a:t>(hallitsematonta vaaka- tai pystysuoraa liikettä, joka vaikeuttaa katseen kohdistamista)</a:t>
            </a:r>
          </a:p>
          <a:p>
            <a:r>
              <a:rPr lang="fi-FI" sz="2000" dirty="0" smtClean="0"/>
              <a:t>Jotkut näönkäytön viat </a:t>
            </a:r>
            <a:r>
              <a:rPr lang="fi-FI" sz="2000" b="1" dirty="0" smtClean="0"/>
              <a:t>vaikeuttavat silmän mukautumista eri etäisyyksille</a:t>
            </a:r>
          </a:p>
          <a:p>
            <a:r>
              <a:rPr lang="fi-FI" sz="2000" b="1" dirty="0" smtClean="0"/>
              <a:t>Ongelmia voi esiintyä yhdellä tai useammalla alueella</a:t>
            </a:r>
            <a:endParaRPr lang="fi-FI" sz="2000" b="1" dirty="0"/>
          </a:p>
        </p:txBody>
      </p:sp>
    </p:spTree>
    <p:extLst>
      <p:ext uri="{BB962C8B-B14F-4D97-AF65-F5344CB8AC3E}">
        <p14:creationId xmlns:p14="http://schemas.microsoft.com/office/powerpoint/2010/main" val="865075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15416"/>
            <a:ext cx="8229600" cy="1143000"/>
          </a:xfrm>
        </p:spPr>
        <p:txBody>
          <a:bodyPr>
            <a:normAutofit/>
          </a:bodyPr>
          <a:lstStyle/>
          <a:p>
            <a:r>
              <a:rPr lang="fi-FI" sz="2400" dirty="0" smtClean="0"/>
              <a:t>Näönkäytön arviointi ja kuntoutus</a:t>
            </a:r>
            <a:endParaRPr lang="fi-FI" sz="2400" dirty="0"/>
          </a:p>
        </p:txBody>
      </p:sp>
      <p:sp>
        <p:nvSpPr>
          <p:cNvPr id="3" name="Sisällön paikkamerkki 2"/>
          <p:cNvSpPr>
            <a:spLocks noGrp="1"/>
          </p:cNvSpPr>
          <p:nvPr>
            <p:ph idx="1"/>
          </p:nvPr>
        </p:nvSpPr>
        <p:spPr>
          <a:xfrm>
            <a:off x="467544" y="404664"/>
            <a:ext cx="8229600" cy="4525963"/>
          </a:xfrm>
        </p:spPr>
        <p:txBody>
          <a:bodyPr>
            <a:noAutofit/>
          </a:bodyPr>
          <a:lstStyle/>
          <a:p>
            <a:r>
              <a:rPr lang="fi-FI" sz="1800" dirty="0" smtClean="0"/>
              <a:t>Mitä varhaisemmassa vaiheessa lapsen </a:t>
            </a:r>
            <a:r>
              <a:rPr lang="fi-FI" sz="1800" b="1" dirty="0" smtClean="0"/>
              <a:t>näkemisen laatuun kiinnitetään huomiota, sitä paremmat mahdollisuudet lapsella on oppia käyttämään rajoittunutta näköään tehokkaammin.</a:t>
            </a:r>
          </a:p>
          <a:p>
            <a:r>
              <a:rPr lang="fi-FI" sz="1800" dirty="0" smtClean="0"/>
              <a:t>Kun lapsen näönkäytön kehityksessä havaitaan viiveitä tai poikkeavuutta (vino päänasento, katsoo läheltä, välttelee joitakin asioita tai on passiivinen, häikäistyy voimakkaasti tai hänen silmänsä ”seilaavat” voimakkaasti) on syytä </a:t>
            </a:r>
            <a:r>
              <a:rPr lang="fi-FI" sz="1800" b="1" dirty="0" smtClean="0"/>
              <a:t>keskustella asiasta lapsen vanhempien kanssa ja ohjata heitä ottamaan asia esiin neuvolassa -&gt; tarvittaessa lapsi ohjataan jatkotutkimuksiin keskussairaalan silmätautien poliklinikalle.</a:t>
            </a:r>
          </a:p>
          <a:p>
            <a:r>
              <a:rPr lang="fi-FI" sz="1800" b="1" dirty="0" smtClean="0"/>
              <a:t>Vanhempien ja päivähoidon henkilöstön havainnot </a:t>
            </a:r>
            <a:r>
              <a:rPr lang="fi-FI" sz="1800" dirty="0" smtClean="0"/>
              <a:t>lapsen toiminnallisesta näönkäytöstä arjen tilanteissa ovat arvokasta tietoa silmälääkärille:</a:t>
            </a:r>
          </a:p>
          <a:p>
            <a:r>
              <a:rPr lang="fi-FI" sz="2000" b="1" dirty="0" smtClean="0"/>
              <a:t>- miten lapsi käyttää näköään ruokailu-, leikki-, opetus-, ulkoilutilanteissa?</a:t>
            </a:r>
          </a:p>
          <a:p>
            <a:r>
              <a:rPr lang="fi-FI" sz="2000" b="1" dirty="0" smtClean="0"/>
              <a:t>- miten lapsi liikkuu näönvaraisesti sisällä ja ulkona, törmäileekö hän?</a:t>
            </a:r>
          </a:p>
          <a:p>
            <a:r>
              <a:rPr lang="fi-FI" sz="2000" b="1" dirty="0" smtClean="0"/>
              <a:t>- miten lapsi käyttää näköään kommunikaatiotilanteissa: katsooko silmiin, vastaako ilmeisiin ja eleisiin, ottaako mallia toisista lapsista?</a:t>
            </a:r>
          </a:p>
          <a:p>
            <a:r>
              <a:rPr lang="fi-FI" sz="2000" b="1" dirty="0" smtClean="0"/>
              <a:t>- minkälaiset kuvat häntä kiinnostavat, miten hän ilmaisee näkemäänsä ?</a:t>
            </a:r>
          </a:p>
          <a:p>
            <a:r>
              <a:rPr lang="fi-FI" sz="1800" b="1" dirty="0" smtClean="0"/>
              <a:t>Näönkäytön havainnointi on erittäin tärkeää monivammaisten lasten kohdalla heidän kokonaiskehityksensä kannalta </a:t>
            </a:r>
            <a:r>
              <a:rPr lang="fi-FI" sz="1800" dirty="0" smtClean="0"/>
              <a:t>-&gt; voi olla lapsen ainoa kommunikointikanava, jolloin näön aktivoiminen on tärkeää.</a:t>
            </a:r>
            <a:endParaRPr lang="fi-FI" sz="1800" dirty="0"/>
          </a:p>
        </p:txBody>
      </p:sp>
    </p:spTree>
    <p:extLst>
      <p:ext uri="{BB962C8B-B14F-4D97-AF65-F5344CB8AC3E}">
        <p14:creationId xmlns:p14="http://schemas.microsoft.com/office/powerpoint/2010/main" val="2398517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99392"/>
            <a:ext cx="8229600" cy="1143000"/>
          </a:xfrm>
        </p:spPr>
        <p:txBody>
          <a:bodyPr>
            <a:normAutofit/>
          </a:bodyPr>
          <a:lstStyle/>
          <a:p>
            <a:r>
              <a:rPr lang="fi-FI" sz="3200" dirty="0" smtClean="0"/>
              <a:t>Näkökyvyn kuntoutus</a:t>
            </a:r>
            <a:endParaRPr lang="fi-FI" sz="3200" dirty="0"/>
          </a:p>
        </p:txBody>
      </p:sp>
      <p:sp>
        <p:nvSpPr>
          <p:cNvPr id="3" name="Sisällön paikkamerkki 2"/>
          <p:cNvSpPr>
            <a:spLocks noGrp="1"/>
          </p:cNvSpPr>
          <p:nvPr>
            <p:ph idx="1"/>
          </p:nvPr>
        </p:nvSpPr>
        <p:spPr>
          <a:xfrm>
            <a:off x="539552" y="836712"/>
            <a:ext cx="8229600" cy="4525963"/>
          </a:xfrm>
        </p:spPr>
        <p:txBody>
          <a:bodyPr>
            <a:noAutofit/>
          </a:bodyPr>
          <a:lstStyle/>
          <a:p>
            <a:r>
              <a:rPr lang="fi-FI" sz="2000" b="1" dirty="0" smtClean="0"/>
              <a:t>Näkövamma voidaan määritellä toiminnallisin kriteerein, jolloin tarkastellaan lapsen kommunikaatiota, orientaatiota, liikkumistaitoa, tarkkaa lähityöskentelyä ja itsenäisen elämän taitoja.</a:t>
            </a:r>
          </a:p>
          <a:p>
            <a:r>
              <a:rPr lang="fi-FI" sz="2000" b="1" dirty="0" smtClean="0"/>
              <a:t>Näkövammaisten ryhmään kuuluvat sekä heikkonäköiset että täysin sokeat.</a:t>
            </a:r>
          </a:p>
          <a:p>
            <a:r>
              <a:rPr lang="fi-FI" sz="2000" b="1" dirty="0" smtClean="0"/>
              <a:t>Kuntoutus:</a:t>
            </a:r>
          </a:p>
          <a:p>
            <a:r>
              <a:rPr lang="fi-FI" sz="2000" dirty="0" smtClean="0"/>
              <a:t>Jokaisessa keskussairaalassa on </a:t>
            </a:r>
            <a:r>
              <a:rPr lang="fi-FI" sz="2000" b="1" dirty="0" smtClean="0"/>
              <a:t>kuntoutusohjaaja</a:t>
            </a:r>
            <a:r>
              <a:rPr lang="fi-FI" sz="2000" dirty="0" smtClean="0"/>
              <a:t>, joka vastaa näkövammaisten lasten kuntoutusohjauksesta</a:t>
            </a:r>
          </a:p>
          <a:p>
            <a:r>
              <a:rPr lang="fi-FI" sz="2000" b="1" dirty="0" smtClean="0"/>
              <a:t>Kuntoutusryhmään </a:t>
            </a:r>
            <a:r>
              <a:rPr lang="fi-FI" sz="2000" dirty="0" smtClean="0"/>
              <a:t>kuuluu lisäksi silmälääkäri sekä mahdollisesti näönkäytön- tai liikkumistaidonohjaaja ja kokonaiskuntoutusta suunniteltaessa lastenneurologinen työryhmä -&gt; jokaiselle lapselle laaditaan kuntoutussuunnitelma </a:t>
            </a:r>
          </a:p>
          <a:p>
            <a:r>
              <a:rPr lang="fi-FI" sz="2000" b="1" dirty="0" smtClean="0"/>
              <a:t>Kuntoutusohjaaja </a:t>
            </a:r>
            <a:r>
              <a:rPr lang="fi-FI" sz="2000" dirty="0" smtClean="0"/>
              <a:t>tekee koti- ja päiväkotikäyntejä ohjaten lapsen kokonaiskehityksen ja oppimisen tukemista; sopeutumisvalmennuskurssit  täydentävät kuntoutusohjausta</a:t>
            </a:r>
          </a:p>
        </p:txBody>
      </p:sp>
    </p:spTree>
    <p:extLst>
      <p:ext uri="{BB962C8B-B14F-4D97-AF65-F5344CB8AC3E}">
        <p14:creationId xmlns:p14="http://schemas.microsoft.com/office/powerpoint/2010/main" val="1562343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243408"/>
            <a:ext cx="8229600" cy="1143000"/>
          </a:xfrm>
        </p:spPr>
        <p:txBody>
          <a:bodyPr>
            <a:normAutofit/>
          </a:bodyPr>
          <a:lstStyle/>
          <a:p>
            <a:r>
              <a:rPr lang="fi-FI" sz="2400" dirty="0" smtClean="0"/>
              <a:t>Näkökyvyn kuntoutus</a:t>
            </a:r>
            <a:endParaRPr lang="fi-FI" sz="2400" dirty="0"/>
          </a:p>
        </p:txBody>
      </p:sp>
      <p:sp>
        <p:nvSpPr>
          <p:cNvPr id="3" name="Sisällön paikkamerkki 2"/>
          <p:cNvSpPr>
            <a:spLocks noGrp="1"/>
          </p:cNvSpPr>
          <p:nvPr>
            <p:ph idx="1"/>
          </p:nvPr>
        </p:nvSpPr>
        <p:spPr>
          <a:xfrm>
            <a:off x="467544" y="548680"/>
            <a:ext cx="8229600" cy="4525963"/>
          </a:xfrm>
        </p:spPr>
        <p:txBody>
          <a:bodyPr>
            <a:noAutofit/>
          </a:bodyPr>
          <a:lstStyle/>
          <a:p>
            <a:r>
              <a:rPr lang="fi-FI" sz="2000" b="1" dirty="0" smtClean="0"/>
              <a:t>Kokonaiskehityksen tukeminen:</a:t>
            </a:r>
          </a:p>
          <a:p>
            <a:r>
              <a:rPr lang="fi-FI" sz="2000" b="1" dirty="0" smtClean="0"/>
              <a:t>Näkövammaisten lasten kokonaiskuntoutusohjelma LAKU 0-6-vuotiaille vaikeasti näkövammaisille lapsille suunniteltu kehityksen arviointi- ja opetusohjelma</a:t>
            </a:r>
            <a:r>
              <a:rPr lang="fi-FI" sz="2000" dirty="0" smtClean="0"/>
              <a:t>. Esimerkki </a:t>
            </a:r>
            <a:r>
              <a:rPr lang="fi-FI" sz="2000" b="1" dirty="0" smtClean="0"/>
              <a:t>taidon opettelemisesta</a:t>
            </a:r>
            <a:r>
              <a:rPr lang="fi-FI" sz="2000" dirty="0" smtClean="0"/>
              <a:t>:</a:t>
            </a:r>
          </a:p>
          <a:p>
            <a:r>
              <a:rPr lang="fi-FI" sz="2000" dirty="0" smtClean="0"/>
              <a:t>1. Pidä lasta aluksi kädestä ja rohkaise häntä juoksemaan kanssasi. Vähennä kädestä pitämistä käyttämällä lyhyttä köyttä tai huivia, josta lapsi voi pitää kiinni. Harjoittelupaikka on tasainen ja avoin, ettei lapsen tarvitse pelätä törmäämistä.</a:t>
            </a:r>
          </a:p>
          <a:p>
            <a:r>
              <a:rPr lang="fi-FI" sz="2000" dirty="0" smtClean="0"/>
              <a:t>2. harjoituskeppi, työntökärry tms.</a:t>
            </a:r>
          </a:p>
          <a:p>
            <a:r>
              <a:rPr lang="fi-FI" sz="2000" dirty="0" smtClean="0"/>
              <a:t>3. Pyydä lasta juoksemaan äänilähteen luokse.</a:t>
            </a:r>
          </a:p>
          <a:p>
            <a:r>
              <a:rPr lang="fi-FI" sz="2000" dirty="0" smtClean="0"/>
              <a:t>4. Harjoitelkaa lapsen kanssa varpailla ja kantapäillä kävelyä. Auttaa lasta </a:t>
            </a:r>
            <a:r>
              <a:rPr lang="fi-FI" sz="2000" dirty="0" err="1" smtClean="0"/>
              <a:t>lasta</a:t>
            </a:r>
            <a:r>
              <a:rPr lang="fi-FI" sz="2000" dirty="0" smtClean="0"/>
              <a:t> oppimaan joustavampaan juoksuun.</a:t>
            </a:r>
          </a:p>
          <a:p>
            <a:endParaRPr lang="fi-FI" sz="2000" dirty="0" smtClean="0"/>
          </a:p>
          <a:p>
            <a:r>
              <a:rPr lang="fi-FI" sz="2000" dirty="0" err="1" smtClean="0"/>
              <a:t>LAKU:ssa</a:t>
            </a:r>
            <a:r>
              <a:rPr lang="fi-FI" sz="2000" dirty="0" smtClean="0"/>
              <a:t> on myös näkökyvyn kehitykseen liittyvä osio, jota voi käyttää, kun huoli lapsen näönkäytössä olevista lievistä puutteista.</a:t>
            </a:r>
          </a:p>
          <a:p>
            <a:r>
              <a:rPr lang="fi-FI" sz="2000" b="1" dirty="0" smtClean="0"/>
              <a:t>Terapioita:</a:t>
            </a:r>
            <a:r>
              <a:rPr lang="fi-FI" sz="2000" dirty="0" smtClean="0"/>
              <a:t> </a:t>
            </a:r>
            <a:r>
              <a:rPr lang="fi-FI" sz="2000" dirty="0" err="1" smtClean="0"/>
              <a:t>fysio-</a:t>
            </a:r>
            <a:r>
              <a:rPr lang="fi-FI" sz="2000" dirty="0" smtClean="0"/>
              <a:t>, toiminta-, puhe-, musiikkiterapia, neuropsykologinen kuntoutus</a:t>
            </a:r>
            <a:endParaRPr lang="fi-FI" sz="2000" dirty="0"/>
          </a:p>
        </p:txBody>
      </p:sp>
    </p:spTree>
    <p:extLst>
      <p:ext uri="{BB962C8B-B14F-4D97-AF65-F5344CB8AC3E}">
        <p14:creationId xmlns:p14="http://schemas.microsoft.com/office/powerpoint/2010/main" val="35909657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15416"/>
            <a:ext cx="8229600" cy="1143000"/>
          </a:xfrm>
        </p:spPr>
        <p:txBody>
          <a:bodyPr>
            <a:normAutofit/>
          </a:bodyPr>
          <a:lstStyle/>
          <a:p>
            <a:r>
              <a:rPr lang="fi-FI" sz="2400" dirty="0" smtClean="0"/>
              <a:t>Alle 3-vuotiaat</a:t>
            </a:r>
            <a:endParaRPr lang="fi-FI" sz="2400" dirty="0"/>
          </a:p>
        </p:txBody>
      </p:sp>
      <p:sp>
        <p:nvSpPr>
          <p:cNvPr id="3" name="Sisällön paikkamerkki 2"/>
          <p:cNvSpPr>
            <a:spLocks noGrp="1"/>
          </p:cNvSpPr>
          <p:nvPr>
            <p:ph idx="1"/>
          </p:nvPr>
        </p:nvSpPr>
        <p:spPr>
          <a:xfrm>
            <a:off x="467544" y="476672"/>
            <a:ext cx="8229600" cy="4525963"/>
          </a:xfrm>
        </p:spPr>
        <p:txBody>
          <a:bodyPr>
            <a:noAutofit/>
          </a:bodyPr>
          <a:lstStyle/>
          <a:p>
            <a:r>
              <a:rPr lang="fi-FI" sz="1400" b="1" dirty="0" smtClean="0"/>
              <a:t>Varhaisen vuorovaikutuksen merkitys erittäin tärkeää </a:t>
            </a:r>
            <a:r>
              <a:rPr lang="fi-FI" sz="1400" dirty="0" smtClean="0"/>
              <a:t>-&gt; vastavuoroisen vuorovaikutuksen syntyminen vaatii kaikkien aistien herkistymistä -&gt; vauvahieronta, sylihoito, koskettelu, laulaminen, loruilu, puhaltelu, </a:t>
            </a:r>
            <a:r>
              <a:rPr lang="fi-FI" sz="1400" dirty="0" err="1" smtClean="0"/>
              <a:t>ota-anna</a:t>
            </a:r>
            <a:r>
              <a:rPr lang="fi-FI" sz="1400" dirty="0" smtClean="0"/>
              <a:t> - leikit</a:t>
            </a:r>
          </a:p>
          <a:p>
            <a:r>
              <a:rPr lang="fi-FI" sz="1400" dirty="0" smtClean="0"/>
              <a:t>Tärkeää </a:t>
            </a:r>
            <a:r>
              <a:rPr lang="fi-FI" sz="1400" b="1" dirty="0" smtClean="0"/>
              <a:t>reagoida ja pyrkiä ymmärtämään lapsen  pienetkin kontaktiyritykset</a:t>
            </a:r>
          </a:p>
          <a:p>
            <a:r>
              <a:rPr lang="fi-FI" sz="1400" dirty="0" smtClean="0"/>
              <a:t>Jos lapsella hiukankin näkökykyä -&gt; </a:t>
            </a:r>
            <a:r>
              <a:rPr lang="fi-FI" sz="1400" b="1" dirty="0" smtClean="0"/>
              <a:t>houkutellaan kirkkailla väreillä, kontrasteilla ja valoilla käyttämään näköään; käsistä ohjaamalla autetaan lasta tutkimaan ja ottamaan kontaktia</a:t>
            </a:r>
          </a:p>
          <a:p>
            <a:r>
              <a:rPr lang="fi-FI" sz="1400" dirty="0" smtClean="0"/>
              <a:t>Sokeus/puutteellinen näönkäyttö vaikuttavat liikkeelle lähtemiseen ja lisäävät arkuutta </a:t>
            </a:r>
            <a:r>
              <a:rPr lang="fi-FI" sz="1400" b="1" dirty="0" smtClean="0"/>
              <a:t>-&gt; motivoidaan lasta ryömimään, konttaamaan, tarttumaan käyttäen kirkkaita ja voimakaskontrastisia leluja, valoja, erilaisia koskettelupintoja, tuoksuja, ääniä ja puhetta.</a:t>
            </a:r>
          </a:p>
          <a:p>
            <a:r>
              <a:rPr lang="fi-FI" sz="1400" dirty="0" smtClean="0"/>
              <a:t>Ohjataan lasta </a:t>
            </a:r>
            <a:r>
              <a:rPr lang="fi-FI" sz="1400" b="1" dirty="0" smtClean="0"/>
              <a:t>fyysisesti löytämään ja oppimaan erilaiset liikeradat, kiertoliikkeet, suoja-asennot; oman kehon hahmottaminen auttaa ympärillä olevan tilan hahmottamisessa, samoin tavaroiden samoilla paikoilla pitäminen</a:t>
            </a:r>
          </a:p>
          <a:p>
            <a:r>
              <a:rPr lang="fi-FI" sz="1400" b="1" dirty="0" smtClean="0"/>
              <a:t>Fysioterapia </a:t>
            </a:r>
            <a:r>
              <a:rPr lang="fi-FI" sz="1400" dirty="0" smtClean="0"/>
              <a:t>tukee ja rohkaisee liikunnallisten taitojen kehittymistä -&gt; </a:t>
            </a:r>
            <a:r>
              <a:rPr lang="fi-FI" sz="1400" b="1" dirty="0" smtClean="0"/>
              <a:t>jatkuu pitkään vielä kävelemään oppimisenkin jälkeen (kiipeäminen, portaissa käveleminen, hyppiminen, juokseminen)</a:t>
            </a:r>
          </a:p>
          <a:p>
            <a:r>
              <a:rPr lang="fi-FI" sz="1400" b="1" dirty="0" smtClean="0"/>
              <a:t>Olemassa olevan näön aktivoiminen </a:t>
            </a:r>
            <a:r>
              <a:rPr lang="fi-FI" sz="1400" dirty="0" smtClean="0"/>
              <a:t>-&gt; leikeissä, arjen päivittäisissä tilanteissa</a:t>
            </a:r>
          </a:p>
          <a:p>
            <a:r>
              <a:rPr lang="fi-FI" sz="1400" dirty="0" smtClean="0"/>
              <a:t>Lasta </a:t>
            </a:r>
            <a:r>
              <a:rPr lang="fi-FI" sz="1400" b="1" dirty="0" smtClean="0"/>
              <a:t>houkutellaan käyttämään eri aistejaan </a:t>
            </a:r>
            <a:r>
              <a:rPr lang="fi-FI" sz="1400" dirty="0" smtClean="0"/>
              <a:t>-&gt; tunto- ja kuuloaisti herkistyvät ja vahvistuvat lapsen oppiessa käyttämään niitä -&gt; </a:t>
            </a:r>
            <a:r>
              <a:rPr lang="fi-FI" sz="1400" b="1" dirty="0" smtClean="0"/>
              <a:t>käsien ohjaaminen keskiviivaan ja esineiden tutkimiseen, ”käsi käden päällä” –menetelmä, kuuntelemisen harjoitteleminen ja äänien merkityksen ymmärtämisen opetteleminen (häly- ja taustaäänen minimoiminen), aikuinen toimii tulkkina kertomassa mitä ollaan tekemässä, mitä tutkitaan, miltä se tuntuu, minkälaisia ääniä kuuluu ja mitä ne merkitsevät jne. (selkeä puhe, nimeäminen, kuvailu, toistaminen)</a:t>
            </a:r>
          </a:p>
          <a:p>
            <a:r>
              <a:rPr lang="fi-FI" sz="1400" b="1" dirty="0" err="1" smtClean="0"/>
              <a:t>Blindismi</a:t>
            </a:r>
            <a:r>
              <a:rPr lang="fi-FI" sz="1400" b="1" dirty="0" smtClean="0"/>
              <a:t> (maneerit</a:t>
            </a:r>
            <a:r>
              <a:rPr lang="fi-FI" sz="1400" dirty="0" smtClean="0"/>
              <a:t>) -&gt; silmien painaminen, heijaaminen, </a:t>
            </a:r>
            <a:r>
              <a:rPr lang="fi-FI" sz="1400" dirty="0" err="1" smtClean="0"/>
              <a:t>viputus</a:t>
            </a:r>
            <a:r>
              <a:rPr lang="fi-FI" sz="1400" dirty="0" smtClean="0"/>
              <a:t>, käsien huiskuttelu, pyöriminen, paikallaan hyppiminen, valoihin tuijottaminen, toimintaan juuttuminen, sanojen toistaminen -&gt; varhainen puuttuminen -&gt; </a:t>
            </a:r>
            <a:r>
              <a:rPr lang="fi-FI" sz="1400" b="1" dirty="0" smtClean="0"/>
              <a:t>mielenkiinnon houkuttelu muualle, mielekkään tekemisen tarjoaminen, pysäyttäminen</a:t>
            </a:r>
            <a:r>
              <a:rPr lang="fi-FI" sz="1400" dirty="0" smtClean="0"/>
              <a:t> (niin ettei lapselle tule maneereista huomionhakukeinoa) </a:t>
            </a:r>
          </a:p>
          <a:p>
            <a:endParaRPr lang="fi-FI" sz="1400" dirty="0"/>
          </a:p>
        </p:txBody>
      </p:sp>
    </p:spTree>
    <p:extLst>
      <p:ext uri="{BB962C8B-B14F-4D97-AF65-F5344CB8AC3E}">
        <p14:creationId xmlns:p14="http://schemas.microsoft.com/office/powerpoint/2010/main" val="3282087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0"/>
            <a:ext cx="8229600" cy="1143000"/>
          </a:xfrm>
        </p:spPr>
        <p:txBody>
          <a:bodyPr>
            <a:normAutofit/>
          </a:bodyPr>
          <a:lstStyle/>
          <a:p>
            <a:r>
              <a:rPr lang="fi-FI" sz="3600" b="1" dirty="0" smtClean="0"/>
              <a:t>Lukumäärät</a:t>
            </a:r>
            <a:r>
              <a:rPr lang="fi-FI" sz="2400" b="1" dirty="0" smtClean="0"/>
              <a:t> </a:t>
            </a:r>
            <a:r>
              <a:rPr lang="fi-FI" sz="2400" dirty="0" smtClean="0"/>
              <a:t>(lähde: Annika </a:t>
            </a:r>
            <a:r>
              <a:rPr lang="fi-FI" sz="2400" dirty="0" err="1" smtClean="0"/>
              <a:t>Tyynysniemi</a:t>
            </a:r>
            <a:r>
              <a:rPr lang="fi-FI" sz="2400" dirty="0" smtClean="0"/>
              <a:t> / lasten aluesihteeri Näkövammaisten keskusliitto)</a:t>
            </a:r>
            <a:endParaRPr lang="fi-FI" sz="2400" b="1" dirty="0"/>
          </a:p>
        </p:txBody>
      </p:sp>
      <p:sp>
        <p:nvSpPr>
          <p:cNvPr id="3" name="Sisällön paikkamerkki 2"/>
          <p:cNvSpPr>
            <a:spLocks noGrp="1"/>
          </p:cNvSpPr>
          <p:nvPr>
            <p:ph idx="1"/>
          </p:nvPr>
        </p:nvSpPr>
        <p:spPr>
          <a:xfrm>
            <a:off x="539552" y="1124744"/>
            <a:ext cx="8229600" cy="4525963"/>
          </a:xfrm>
        </p:spPr>
        <p:txBody>
          <a:bodyPr>
            <a:normAutofit/>
          </a:bodyPr>
          <a:lstStyle/>
          <a:p>
            <a:r>
              <a:rPr lang="fi-FI" sz="3600" dirty="0" smtClean="0"/>
              <a:t>Vuodessa syntyy noin 70 lasta</a:t>
            </a:r>
          </a:p>
          <a:p>
            <a:r>
              <a:rPr lang="fi-FI" sz="3600" dirty="0" smtClean="0"/>
              <a:t>Näkövammarekisterissä 0 – 17- </a:t>
            </a:r>
            <a:r>
              <a:rPr lang="fi-FI" sz="3600" dirty="0" err="1" smtClean="0"/>
              <a:t>vuotiaita</a:t>
            </a:r>
            <a:r>
              <a:rPr lang="fi-FI" sz="3600" dirty="0" smtClean="0"/>
              <a:t> on 793 lasta</a:t>
            </a:r>
          </a:p>
          <a:p>
            <a:r>
              <a:rPr lang="fi-FI" sz="3600" dirty="0" smtClean="0"/>
              <a:t>1/3 on sokeita</a:t>
            </a:r>
          </a:p>
          <a:p>
            <a:r>
              <a:rPr lang="fi-FI" sz="3600" dirty="0" smtClean="0"/>
              <a:t>Loput eriasteisesti heikkonäköisiä</a:t>
            </a:r>
          </a:p>
          <a:p>
            <a:r>
              <a:rPr lang="fi-FI" sz="3600" dirty="0" smtClean="0"/>
              <a:t>Yli 60%:lla on muita liitännäisvammoja tai sairauksia</a:t>
            </a:r>
          </a:p>
          <a:p>
            <a:endParaRPr lang="fi-FI" sz="3600" dirty="0"/>
          </a:p>
        </p:txBody>
      </p:sp>
    </p:spTree>
    <p:extLst>
      <p:ext uri="{BB962C8B-B14F-4D97-AF65-F5344CB8AC3E}">
        <p14:creationId xmlns:p14="http://schemas.microsoft.com/office/powerpoint/2010/main" val="2302027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87424"/>
            <a:ext cx="8229600" cy="1143000"/>
          </a:xfrm>
        </p:spPr>
        <p:txBody>
          <a:bodyPr>
            <a:normAutofit/>
          </a:bodyPr>
          <a:lstStyle/>
          <a:p>
            <a:r>
              <a:rPr lang="fi-FI" sz="2400" dirty="0" smtClean="0"/>
              <a:t>Leikki-ikäiset</a:t>
            </a:r>
            <a:endParaRPr lang="fi-FI" sz="2400" dirty="0"/>
          </a:p>
        </p:txBody>
      </p:sp>
      <p:sp>
        <p:nvSpPr>
          <p:cNvPr id="3" name="Sisällön paikkamerkki 2"/>
          <p:cNvSpPr>
            <a:spLocks noGrp="1"/>
          </p:cNvSpPr>
          <p:nvPr>
            <p:ph idx="1"/>
          </p:nvPr>
        </p:nvSpPr>
        <p:spPr>
          <a:xfrm>
            <a:off x="467544" y="332656"/>
            <a:ext cx="8229600" cy="4525963"/>
          </a:xfrm>
        </p:spPr>
        <p:txBody>
          <a:bodyPr>
            <a:noAutofit/>
          </a:bodyPr>
          <a:lstStyle/>
          <a:p>
            <a:r>
              <a:rPr lang="fi-FI" sz="1600" b="1" dirty="0" smtClean="0"/>
              <a:t>Ruokailu: </a:t>
            </a:r>
            <a:r>
              <a:rPr lang="fi-FI" sz="1600" dirty="0" smtClean="0"/>
              <a:t>tärkeää lapsen </a:t>
            </a:r>
            <a:r>
              <a:rPr lang="fi-FI" sz="1600" b="1" dirty="0" smtClean="0"/>
              <a:t>saada käsin ja suullaan kosketella ruoka-aineita ja niiden koostumusta, haistella tuoksuja ja tutustua makuihin</a:t>
            </a:r>
            <a:r>
              <a:rPr lang="fi-FI" sz="1600" dirty="0" smtClean="0"/>
              <a:t>; tärkeää </a:t>
            </a:r>
            <a:r>
              <a:rPr lang="fi-FI" sz="1600" b="1" dirty="0" smtClean="0"/>
              <a:t>saada valita </a:t>
            </a:r>
            <a:r>
              <a:rPr lang="fi-FI" sz="1600" dirty="0" smtClean="0"/>
              <a:t>minkä jäätelön tai mehun valitsee ja miten saa itse avattua esim. paperikääreen; tarvitaan paljon harjoitusta (sormin syömistä, lusikan käytön harjoittelua); </a:t>
            </a:r>
            <a:r>
              <a:rPr lang="fi-FI" sz="1600" b="1" dirty="0" smtClean="0"/>
              <a:t>liukueste ruokailuvälineiden alla, tukeva istuma-asento, pöydän sopiva korkeus, ohjataan takaapäin käsistä ruokailuvälineiden käyttöä, aikaa ruokailuun, kontrastit, onnistumisen iloa</a:t>
            </a:r>
          </a:p>
          <a:p>
            <a:r>
              <a:rPr lang="fi-FI" sz="1600" b="1" dirty="0" smtClean="0"/>
              <a:t>Pukeminen, peseytyminen, wc-toiminnot: </a:t>
            </a:r>
            <a:r>
              <a:rPr lang="fi-FI" sz="1600" dirty="0" smtClean="0"/>
              <a:t>opeteltavat taidot pilkotaan </a:t>
            </a:r>
            <a:r>
              <a:rPr lang="fi-FI" sz="1600" b="1" dirty="0" smtClean="0"/>
              <a:t>osatavoitteisiin </a:t>
            </a:r>
            <a:r>
              <a:rPr lang="fi-FI" sz="1600" dirty="0" smtClean="0"/>
              <a:t>-&gt; vaatteiden asettaminen oikeinpäin esille, selkeät ja pysyvät säilytyspaikat, hienomotoristen taitojen harjoittelemiseen aikaa, omatoimisuustaitojen tukeminen, valinnat, iloa oppimisesta; veteen totutteleminen/siedättäminen, uiminen (hallin kaikuun totutteleminen)</a:t>
            </a:r>
          </a:p>
          <a:p>
            <a:r>
              <a:rPr lang="fi-FI" sz="1600" b="1" dirty="0" smtClean="0"/>
              <a:t>Kyky liikkua itsenäisesti: </a:t>
            </a:r>
            <a:r>
              <a:rPr lang="fi-FI" sz="1600" dirty="0" smtClean="0"/>
              <a:t>rohkaisu ja motivointi </a:t>
            </a:r>
            <a:r>
              <a:rPr lang="fi-FI" sz="1600" b="1" dirty="0" smtClean="0"/>
              <a:t>lähteä liikkeelle</a:t>
            </a:r>
            <a:r>
              <a:rPr lang="fi-FI" sz="1600" dirty="0" smtClean="0"/>
              <a:t>; äänivihjeet, maamerkit ja pysyvä ympäristö helpottavat suunnistamista (aluksi seinänviertä ja huonekaluja pitkin), ovien merkitseminen kirkkailla väreillä/kohomerkeillä; pihalla maaston muodot, laatoitukset, aidat ym. antavat suuntaa, turvallisuus. Aluksi liikkumisen apuna työnnettävää pyörää tai leikkikalua, myöhemmin valkoinen keppi käyttöön. </a:t>
            </a:r>
            <a:r>
              <a:rPr lang="fi-FI" sz="1600" b="1" dirty="0" smtClean="0"/>
              <a:t>Tärkeää harjoitella leikin kautta kehon hahmotusta, perusliikuntavalmiuksia, tilakäsitteitä ja aistien käyttöä. Liikkumistaidon ohjaus aloitetaan viimeistään esiopetusiässä.</a:t>
            </a:r>
          </a:p>
          <a:p>
            <a:r>
              <a:rPr lang="fi-FI" sz="1600" b="1" dirty="0" smtClean="0"/>
              <a:t>Leikki: </a:t>
            </a:r>
            <a:r>
              <a:rPr lang="fi-FI" sz="1600" dirty="0" smtClean="0"/>
              <a:t>näkövammainen lapsi innostuu leikkimään äänen perusteella; myös </a:t>
            </a:r>
            <a:r>
              <a:rPr lang="fi-FI" sz="1600" b="1" dirty="0" smtClean="0"/>
              <a:t>esineen kirkkaat valot, värit sekä liike voivat kiinnostaa. Mielikuvitus-, kuuntelu- ja liikuntaleikit </a:t>
            </a:r>
            <a:r>
              <a:rPr lang="fi-FI" sz="1600" dirty="0" smtClean="0"/>
              <a:t>-&gt; mielikuvitusleikit  etenevät  puheen, toiminnan, ääniefektien kautta. Leikki saattaa olla vähäeleistä, jolloin toisten lasten on hankala osallistua leikkiin -&gt; </a:t>
            </a:r>
            <a:r>
              <a:rPr lang="fi-FI" sz="1600" b="1" dirty="0" smtClean="0"/>
              <a:t>aikuinen sanoittaa lapsen leikkiä ja tukee vuorovaikutusta toisten lasten kanssa; näkövammaisen lapsen tärkeä tietää, miten muut leikkivät, millaisilla leluilla</a:t>
            </a:r>
            <a:r>
              <a:rPr lang="fi-FI" sz="1600" dirty="0" smtClean="0"/>
              <a:t> jne. Mieluisia liikuntaleikkejä ovat: paikoillaan tapahtuvat leikit (trampoliinilla hyppely, keinuminen); heikkonäköistä lasta helpottavat joukkuepaidat, välineiden kirkas väri, kulkuset pallon sisällä, selkeät merkit ja rajat; </a:t>
            </a:r>
            <a:r>
              <a:rPr lang="fi-FI" sz="1600" b="1" dirty="0" smtClean="0"/>
              <a:t>keholeikit: </a:t>
            </a:r>
            <a:r>
              <a:rPr lang="fi-FI" sz="1600" dirty="0" smtClean="0"/>
              <a:t>peuhuleikit, sylileikit, hieromiset, pikkumökit, tunnelit, kaikulauta</a:t>
            </a:r>
            <a:endParaRPr lang="fi-FI" sz="1600" b="1" dirty="0"/>
          </a:p>
        </p:txBody>
      </p:sp>
    </p:spTree>
    <p:extLst>
      <p:ext uri="{BB962C8B-B14F-4D97-AF65-F5344CB8AC3E}">
        <p14:creationId xmlns:p14="http://schemas.microsoft.com/office/powerpoint/2010/main" val="2571209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39552" y="-315416"/>
            <a:ext cx="8229600" cy="1143000"/>
          </a:xfrm>
        </p:spPr>
        <p:txBody>
          <a:bodyPr>
            <a:normAutofit/>
          </a:bodyPr>
          <a:lstStyle/>
          <a:p>
            <a:r>
              <a:rPr lang="fi-FI" sz="2400" dirty="0" smtClean="0"/>
              <a:t>Näkövammainen lapsi päivähoidossa</a:t>
            </a:r>
            <a:endParaRPr lang="fi-FI" sz="2400" dirty="0"/>
          </a:p>
        </p:txBody>
      </p:sp>
      <p:sp>
        <p:nvSpPr>
          <p:cNvPr id="3" name="Sisällön paikkamerkki 2"/>
          <p:cNvSpPr>
            <a:spLocks noGrp="1"/>
          </p:cNvSpPr>
          <p:nvPr>
            <p:ph idx="1"/>
          </p:nvPr>
        </p:nvSpPr>
        <p:spPr>
          <a:xfrm>
            <a:off x="467544" y="548680"/>
            <a:ext cx="8229600" cy="4536504"/>
          </a:xfrm>
        </p:spPr>
        <p:txBody>
          <a:bodyPr>
            <a:noAutofit/>
          </a:bodyPr>
          <a:lstStyle/>
          <a:p>
            <a:r>
              <a:rPr lang="fi-FI" sz="1600" dirty="0" smtClean="0"/>
              <a:t>Päivähoitopaikka valitaan yksilöllisesti lapsen ja perheen tarpeet huomioiden; </a:t>
            </a:r>
            <a:r>
              <a:rPr lang="fi-FI" sz="1600" b="1" dirty="0" smtClean="0"/>
              <a:t>aloituksen huolellinen suunnittelu, henkilökunnan perehdytys hyvissä ajoin sekä terapeuttien ja kuntoutusohjaajan mukana olo jo suunnitteluvaiheessa </a:t>
            </a:r>
            <a:r>
              <a:rPr lang="fi-FI" sz="1600" dirty="0" smtClean="0"/>
              <a:t>(ohjeistusta esim. Jyväskylän näkövammaisten koulusta, Näkövammaisten Keskusliitosta) -&gt; </a:t>
            </a:r>
            <a:r>
              <a:rPr lang="fi-FI" sz="1600" b="1" dirty="0" smtClean="0"/>
              <a:t>pieni ryhmä usein turvallisempi ja rauhallisempi  aloitusvaiheessa</a:t>
            </a:r>
            <a:r>
              <a:rPr lang="fi-FI" sz="1600" dirty="0" smtClean="0"/>
              <a:t> (äänten määrä voi aluksi rasittaa lasta, koska havainnoi ja hahmottaa ympäristöään kuuntelemalla); </a:t>
            </a:r>
            <a:r>
              <a:rPr lang="fi-FI" sz="1600" b="1" dirty="0" smtClean="0"/>
              <a:t>lapsi selviytyy isommassakin ryhmässä henkilökohtaisen avustajan tukemana</a:t>
            </a:r>
          </a:p>
          <a:p>
            <a:r>
              <a:rPr lang="fi-FI" sz="1600" b="1" dirty="0" smtClean="0"/>
              <a:t>Avustaja</a:t>
            </a:r>
            <a:r>
              <a:rPr lang="fi-FI" sz="1600" dirty="0" smtClean="0"/>
              <a:t> -&gt; tukee ja ohjaa yhteisiin toimintoihin ja leikkeihin sekä muokkaa materiaaleja ja välineitä näkövammaiselle lapselle tarkoituksenmukaisiksi</a:t>
            </a:r>
          </a:p>
          <a:p>
            <a:r>
              <a:rPr lang="fi-FI" sz="1600" b="1" dirty="0" smtClean="0"/>
              <a:t>Tiloihin tutustuminen on erittäin tärkeää jo ennen hoidon aloittamista; oman paikan valitseminen rivin reunasta ja sen merkitseminen eri tiloissa </a:t>
            </a:r>
            <a:r>
              <a:rPr lang="fi-FI" sz="1600" dirty="0" smtClean="0"/>
              <a:t>(naulakko, wc, ruokapöytä, aamupiiripaikka); </a:t>
            </a:r>
            <a:r>
              <a:rPr lang="fi-FI" sz="1600" b="1" dirty="0" smtClean="0"/>
              <a:t>valaistuksen ja sen suuntaamisen huomioiminen; mistä löytää kiinnostavat lelut ja kirjat </a:t>
            </a:r>
            <a:r>
              <a:rPr lang="fi-FI" sz="1600" dirty="0" smtClean="0"/>
              <a:t>(</a:t>
            </a:r>
            <a:r>
              <a:rPr lang="fi-FI" sz="1600" dirty="0" err="1" smtClean="0"/>
              <a:t>Celia</a:t>
            </a:r>
            <a:r>
              <a:rPr lang="fi-FI" sz="1600" dirty="0" smtClean="0"/>
              <a:t> lainaa koskettelukirjoja myös päiväkodeille)</a:t>
            </a:r>
          </a:p>
          <a:p>
            <a:r>
              <a:rPr lang="fi-FI" sz="1600" b="1" dirty="0" smtClean="0"/>
              <a:t>Apuvälineiden sijoittaminen siten, että niiden käyttäminen on helppoa </a:t>
            </a:r>
            <a:r>
              <a:rPr lang="fi-FI" sz="1600" dirty="0" smtClean="0"/>
              <a:t>(kohotaso, kohdevalo, </a:t>
            </a:r>
            <a:r>
              <a:rPr lang="fi-FI" sz="1600" dirty="0" err="1" smtClean="0"/>
              <a:t>luku-tv</a:t>
            </a:r>
            <a:r>
              <a:rPr lang="fi-FI" sz="1600" dirty="0" smtClean="0"/>
              <a:t>), </a:t>
            </a:r>
            <a:r>
              <a:rPr lang="fi-FI" sz="1600" b="1" dirty="0" smtClean="0"/>
              <a:t>esine- ja kuvakommunikaatio </a:t>
            </a:r>
            <a:r>
              <a:rPr lang="fi-FI" sz="1600" dirty="0" smtClean="0"/>
              <a:t>(päivästruktuuri, oikea kuvakoko, mustavalko- vai värikuva)</a:t>
            </a:r>
          </a:p>
          <a:p>
            <a:r>
              <a:rPr lang="fi-FI" sz="1600" dirty="0" smtClean="0"/>
              <a:t>Näkövammaisen lapsen tärkeää </a:t>
            </a:r>
            <a:r>
              <a:rPr lang="fi-FI" sz="1600" b="1" dirty="0" smtClean="0"/>
              <a:t>kuulla paikalla olevien lasten nimet heidän itsensä kertomana </a:t>
            </a:r>
            <a:r>
              <a:rPr lang="fi-FI" sz="1600" dirty="0" smtClean="0"/>
              <a:t>(oppii tunnistamaan kaverinsa); </a:t>
            </a:r>
            <a:r>
              <a:rPr lang="fi-FI" sz="1600" b="1" dirty="0" smtClean="0"/>
              <a:t>ryhmäleikeissä esineitä ja kuulo- sekä tuntoaistiin perustuvia toimintoja; selkeät kuvat</a:t>
            </a:r>
            <a:r>
              <a:rPr lang="fi-FI" sz="1600" dirty="0" smtClean="0"/>
              <a:t> (mitä näet kuvassa -&gt; saadaan selville mitä lapsi hahmottaa)</a:t>
            </a:r>
          </a:p>
          <a:p>
            <a:r>
              <a:rPr lang="fi-FI" sz="1600" dirty="0" smtClean="0"/>
              <a:t>Päivähoidon </a:t>
            </a:r>
            <a:r>
              <a:rPr lang="fi-FI" sz="1600" b="1" dirty="0" smtClean="0"/>
              <a:t>kuntoutussuunnitelman pohjana vaikeasti näkövammaisen lapsen kohdalla käyttää </a:t>
            </a:r>
            <a:r>
              <a:rPr lang="fi-FI" sz="1600" b="1" dirty="0" err="1" smtClean="0"/>
              <a:t>LAKU-kuntoutusohjelmaa</a:t>
            </a:r>
            <a:r>
              <a:rPr lang="fi-FI" sz="1600" b="1" dirty="0" smtClean="0"/>
              <a:t>; </a:t>
            </a:r>
            <a:r>
              <a:rPr lang="fi-FI" sz="1600" b="1" dirty="0" err="1" smtClean="0"/>
              <a:t>moniammatillinen</a:t>
            </a:r>
            <a:r>
              <a:rPr lang="fi-FI" sz="1600" b="1" dirty="0" smtClean="0"/>
              <a:t> yhteistyö</a:t>
            </a:r>
            <a:endParaRPr lang="fi-FI" sz="1600" b="1" dirty="0"/>
          </a:p>
        </p:txBody>
      </p:sp>
    </p:spTree>
    <p:extLst>
      <p:ext uri="{BB962C8B-B14F-4D97-AF65-F5344CB8AC3E}">
        <p14:creationId xmlns:p14="http://schemas.microsoft.com/office/powerpoint/2010/main" val="2192713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15416"/>
            <a:ext cx="8229600" cy="1143000"/>
          </a:xfrm>
        </p:spPr>
        <p:txBody>
          <a:bodyPr>
            <a:normAutofit/>
          </a:bodyPr>
          <a:lstStyle/>
          <a:p>
            <a:r>
              <a:rPr lang="fi-FI" sz="2400" dirty="0" smtClean="0"/>
              <a:t>Esiopetus</a:t>
            </a:r>
            <a:endParaRPr lang="fi-FI" sz="2400" dirty="0"/>
          </a:p>
        </p:txBody>
      </p:sp>
      <p:sp>
        <p:nvSpPr>
          <p:cNvPr id="3" name="Sisällön paikkamerkki 2"/>
          <p:cNvSpPr>
            <a:spLocks noGrp="1"/>
          </p:cNvSpPr>
          <p:nvPr>
            <p:ph idx="1"/>
          </p:nvPr>
        </p:nvSpPr>
        <p:spPr>
          <a:xfrm>
            <a:off x="467544" y="548680"/>
            <a:ext cx="8229600" cy="4525963"/>
          </a:xfrm>
        </p:spPr>
        <p:txBody>
          <a:bodyPr>
            <a:noAutofit/>
          </a:bodyPr>
          <a:lstStyle/>
          <a:p>
            <a:r>
              <a:rPr lang="fi-FI" sz="1800" dirty="0" smtClean="0"/>
              <a:t>Näkövammaiset lapset kuuluvat </a:t>
            </a:r>
            <a:r>
              <a:rPr lang="fi-FI" sz="1800" b="1" dirty="0" smtClean="0"/>
              <a:t>usein pidennetyn oppivelvollisuuden piiriin </a:t>
            </a:r>
            <a:r>
              <a:rPr lang="fi-FI" sz="1800" dirty="0" smtClean="0"/>
              <a:t>-&gt; oikeus vapaaehtoiseen esiopetukseen jo 5-vuotiaana; asiantuntijalausunnon pidennetystä oppivelvollisuudesta antaa silmälääkäri tai lastenneurologi</a:t>
            </a:r>
          </a:p>
          <a:p>
            <a:r>
              <a:rPr lang="fi-FI" sz="1800" dirty="0" smtClean="0"/>
              <a:t>Esiopetus voidaan toteuttaa </a:t>
            </a:r>
            <a:r>
              <a:rPr lang="fi-FI" sz="1800" b="1" dirty="0" smtClean="0"/>
              <a:t>päivähoitopaikassa tai koulun yhteydessä toimivassa esiopetusryhmässä</a:t>
            </a:r>
          </a:p>
          <a:p>
            <a:r>
              <a:rPr lang="fi-FI" sz="1800" dirty="0" smtClean="0"/>
              <a:t>Esiopetussuunnitelman perusteet ovat samat kuin muillakin lapsilla, mutta opetusmateriaalit ja –menetelmät ovat yksilöllisiä -&gt; </a:t>
            </a:r>
            <a:r>
              <a:rPr lang="fi-FI" sz="1800" b="1" dirty="0" smtClean="0"/>
              <a:t>erityinen tuki ja HOJKS</a:t>
            </a:r>
          </a:p>
          <a:p>
            <a:r>
              <a:rPr lang="fi-FI" sz="1800" dirty="0" smtClean="0"/>
              <a:t>Ensimmäisen </a:t>
            </a:r>
            <a:r>
              <a:rPr lang="fi-FI" sz="1800" b="1" dirty="0" smtClean="0"/>
              <a:t>oppivelvollisuusvuoden aikana arvioidaan käyttääkö lapsi lukemaan ja kirjoittamaan oppimisessaan mustatekstiä vai pistetekniikkaa vai molempia</a:t>
            </a:r>
            <a:r>
              <a:rPr lang="fi-FI" sz="1800" dirty="0" smtClean="0"/>
              <a:t>; heikkonäköiselle lapselle etsitään </a:t>
            </a:r>
            <a:r>
              <a:rPr lang="fi-FI" sz="1800" b="1" dirty="0" smtClean="0"/>
              <a:t>sopivat kuva- ja kirjainkoot ja lisäksi kokeillaan optisia apuvälineitä</a:t>
            </a:r>
            <a:r>
              <a:rPr lang="fi-FI" sz="1800" dirty="0" smtClean="0"/>
              <a:t> (esim. suurennuslasi, lukukivi, kiikarit, </a:t>
            </a:r>
            <a:r>
              <a:rPr lang="fi-FI" sz="1800" dirty="0" err="1" smtClean="0"/>
              <a:t>luku-tv</a:t>
            </a:r>
            <a:r>
              <a:rPr lang="fi-FI" sz="1800" dirty="0" smtClean="0"/>
              <a:t>, tietokoneavusteiset oppimisohjelmat ja harjoitellaan niiden käyttöä)</a:t>
            </a:r>
          </a:p>
          <a:p>
            <a:r>
              <a:rPr lang="fi-FI" sz="1800" dirty="0" smtClean="0"/>
              <a:t>Em. koulun aloittamiseen liittyviä valmiuksia harjoitellaan </a:t>
            </a:r>
            <a:r>
              <a:rPr lang="fi-FI" sz="1800" b="1" dirty="0" smtClean="0"/>
              <a:t>Näkövammaisten Keskusliiton </a:t>
            </a:r>
            <a:r>
              <a:rPr lang="fi-FI" sz="1800" b="1" dirty="0" err="1" smtClean="0"/>
              <a:t>eskarikursseilla</a:t>
            </a:r>
            <a:r>
              <a:rPr lang="fi-FI" sz="1800" b="1" dirty="0" smtClean="0"/>
              <a:t> tai Jyväskylän näkövammaisten koulun esiasteen tilapäisen opetuksen jaksolla yhdessä vanhempien kanssa sekä </a:t>
            </a:r>
            <a:r>
              <a:rPr lang="fi-FI" sz="1800" b="1" dirty="0" err="1" smtClean="0"/>
              <a:t>eskariopettajille</a:t>
            </a:r>
            <a:r>
              <a:rPr lang="fi-FI" sz="1800" b="1" dirty="0" smtClean="0"/>
              <a:t> ja avustajille perehdytyskoulutusta </a:t>
            </a:r>
          </a:p>
          <a:p>
            <a:r>
              <a:rPr lang="fi-FI" sz="1800" b="1" dirty="0" smtClean="0"/>
              <a:t>Vertaisryhmissä</a:t>
            </a:r>
            <a:r>
              <a:rPr lang="fi-FI" sz="1800" dirty="0" smtClean="0"/>
              <a:t> ikäisiään kaverisuhteita ja mahdollisuus pohtia yhdessä vammaisuuteen liittyviä asioita, </a:t>
            </a:r>
            <a:r>
              <a:rPr lang="fi-FI" sz="1800" b="1" dirty="0" smtClean="0"/>
              <a:t>oma identiteetti vahvistuu</a:t>
            </a:r>
            <a:endParaRPr lang="fi-FI" sz="1800" b="1" dirty="0"/>
          </a:p>
        </p:txBody>
      </p:sp>
    </p:spTree>
    <p:extLst>
      <p:ext uri="{BB962C8B-B14F-4D97-AF65-F5344CB8AC3E}">
        <p14:creationId xmlns:p14="http://schemas.microsoft.com/office/powerpoint/2010/main" val="34929325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15416"/>
            <a:ext cx="8229600" cy="1143000"/>
          </a:xfrm>
        </p:spPr>
        <p:txBody>
          <a:bodyPr>
            <a:normAutofit/>
          </a:bodyPr>
          <a:lstStyle/>
          <a:p>
            <a:r>
              <a:rPr lang="fi-FI" sz="2400" dirty="0" smtClean="0"/>
              <a:t>Kuinka toimit näkövammaisen lapsen kanssa</a:t>
            </a:r>
            <a:endParaRPr lang="fi-FI" sz="2400" dirty="0"/>
          </a:p>
        </p:txBody>
      </p:sp>
      <p:sp>
        <p:nvSpPr>
          <p:cNvPr id="3" name="Sisällön paikkamerkki 2"/>
          <p:cNvSpPr>
            <a:spLocks noGrp="1"/>
          </p:cNvSpPr>
          <p:nvPr>
            <p:ph idx="1"/>
          </p:nvPr>
        </p:nvSpPr>
        <p:spPr>
          <a:xfrm>
            <a:off x="467544" y="548680"/>
            <a:ext cx="8229600" cy="4525963"/>
          </a:xfrm>
        </p:spPr>
        <p:txBody>
          <a:bodyPr>
            <a:noAutofit/>
          </a:bodyPr>
          <a:lstStyle/>
          <a:p>
            <a:r>
              <a:rPr lang="fi-FI" sz="2800" dirty="0" smtClean="0"/>
              <a:t>Mainitse lapsen nimi, kun puhut hänelle ja kerro kuka olet</a:t>
            </a:r>
          </a:p>
          <a:p>
            <a:r>
              <a:rPr lang="fi-FI" sz="2800" dirty="0" smtClean="0"/>
              <a:t>Puhuttele lasta ennen kuin kosketat häntä</a:t>
            </a:r>
          </a:p>
          <a:p>
            <a:r>
              <a:rPr lang="fi-FI" sz="2800" dirty="0" smtClean="0"/>
              <a:t>Kerro lapselle poistumisestasi</a:t>
            </a:r>
          </a:p>
          <a:p>
            <a:r>
              <a:rPr lang="fi-FI" sz="2800" dirty="0" smtClean="0"/>
              <a:t>Nimeä paikka mihin lapsen asetat</a:t>
            </a:r>
          </a:p>
          <a:p>
            <a:r>
              <a:rPr lang="fi-FI" sz="2800" dirty="0" smtClean="0"/>
              <a:t>Käytä sanoja katsoa ja nähdä</a:t>
            </a:r>
          </a:p>
          <a:p>
            <a:r>
              <a:rPr lang="fi-FI" sz="2800" dirty="0" smtClean="0"/>
              <a:t>Ohjaa lapsen käsiä ja anna tarvittaessa tuntokokemus esineestä suulle</a:t>
            </a:r>
          </a:p>
          <a:p>
            <a:r>
              <a:rPr lang="fi-FI" sz="2800" dirty="0" smtClean="0"/>
              <a:t>Kerro lapselle ennen kuin hän kosketta jotakin lämmintä, kylmää tai tahmeaa</a:t>
            </a:r>
          </a:p>
          <a:p>
            <a:r>
              <a:rPr lang="fi-FI" sz="2800" dirty="0" smtClean="0"/>
              <a:t>(Satu Tarvonen/Näkövammaisten Keskusliitto/lasten kuntoutus)</a:t>
            </a:r>
            <a:endParaRPr lang="fi-FI" sz="2800" dirty="0"/>
          </a:p>
        </p:txBody>
      </p:sp>
    </p:spTree>
    <p:extLst>
      <p:ext uri="{BB962C8B-B14F-4D97-AF65-F5344CB8AC3E}">
        <p14:creationId xmlns:p14="http://schemas.microsoft.com/office/powerpoint/2010/main" val="2477161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243408"/>
            <a:ext cx="8229600" cy="1143000"/>
          </a:xfrm>
        </p:spPr>
        <p:txBody>
          <a:bodyPr>
            <a:normAutofit/>
          </a:bodyPr>
          <a:lstStyle/>
          <a:p>
            <a:r>
              <a:rPr lang="fi-FI" sz="3600" b="1" dirty="0" smtClean="0"/>
              <a:t>Näön osa-alueet</a:t>
            </a:r>
            <a:endParaRPr lang="fi-FI" sz="3600" b="1" dirty="0"/>
          </a:p>
        </p:txBody>
      </p:sp>
      <p:sp>
        <p:nvSpPr>
          <p:cNvPr id="3" name="Sisällön paikkamerkki 2"/>
          <p:cNvSpPr>
            <a:spLocks noGrp="1"/>
          </p:cNvSpPr>
          <p:nvPr>
            <p:ph idx="1"/>
          </p:nvPr>
        </p:nvSpPr>
        <p:spPr>
          <a:xfrm>
            <a:off x="395536" y="692696"/>
            <a:ext cx="8229600" cy="4525963"/>
          </a:xfrm>
        </p:spPr>
        <p:txBody>
          <a:bodyPr>
            <a:noAutofit/>
          </a:bodyPr>
          <a:lstStyle/>
          <a:p>
            <a:r>
              <a:rPr lang="fi-FI" sz="3600" dirty="0" smtClean="0"/>
              <a:t>Näöntarkkuus</a:t>
            </a:r>
          </a:p>
          <a:p>
            <a:r>
              <a:rPr lang="fi-FI" sz="3600" dirty="0" smtClean="0"/>
              <a:t>Kontrastien ja värien erotus</a:t>
            </a:r>
          </a:p>
          <a:p>
            <a:r>
              <a:rPr lang="fi-FI" sz="3600" dirty="0" smtClean="0"/>
              <a:t>Näkökentät</a:t>
            </a:r>
          </a:p>
          <a:p>
            <a:r>
              <a:rPr lang="fi-FI" sz="3600" dirty="0" smtClean="0"/>
              <a:t>Silmien yhteis- ja syvyysnäkö</a:t>
            </a:r>
          </a:p>
          <a:p>
            <a:r>
              <a:rPr lang="fi-FI" sz="3600" dirty="0" smtClean="0"/>
              <a:t>Silmien liikkeet ja yhteisliikkeet</a:t>
            </a:r>
          </a:p>
          <a:p>
            <a:r>
              <a:rPr lang="fi-FI" sz="3600" dirty="0" err="1" smtClean="0"/>
              <a:t>Akkomodaatio</a:t>
            </a:r>
            <a:r>
              <a:rPr lang="fi-FI" sz="3600" dirty="0" smtClean="0"/>
              <a:t>; silmien mukautumiskyky</a:t>
            </a:r>
          </a:p>
          <a:p>
            <a:r>
              <a:rPr lang="fi-FI" sz="3600" dirty="0" smtClean="0"/>
              <a:t>Valontarve, hämäränäkö</a:t>
            </a:r>
          </a:p>
          <a:p>
            <a:r>
              <a:rPr lang="fi-FI" sz="3600" dirty="0" smtClean="0"/>
              <a:t>Näköinformaation tulkinta ja vastaanotto</a:t>
            </a:r>
            <a:endParaRPr lang="fi-FI" sz="3600" dirty="0"/>
          </a:p>
        </p:txBody>
      </p:sp>
    </p:spTree>
    <p:extLst>
      <p:ext uri="{BB962C8B-B14F-4D97-AF65-F5344CB8AC3E}">
        <p14:creationId xmlns:p14="http://schemas.microsoft.com/office/powerpoint/2010/main" val="4177524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71400"/>
            <a:ext cx="8229600" cy="1143000"/>
          </a:xfrm>
        </p:spPr>
        <p:txBody>
          <a:bodyPr>
            <a:normAutofit/>
          </a:bodyPr>
          <a:lstStyle/>
          <a:p>
            <a:r>
              <a:rPr lang="fi-FI" sz="4800" b="1" dirty="0" smtClean="0"/>
              <a:t>Näkeminen</a:t>
            </a:r>
            <a:endParaRPr lang="fi-FI" sz="4800" b="1" dirty="0"/>
          </a:p>
        </p:txBody>
      </p:sp>
      <p:sp>
        <p:nvSpPr>
          <p:cNvPr id="3" name="Sisällön paikkamerkki 2"/>
          <p:cNvSpPr>
            <a:spLocks noGrp="1"/>
          </p:cNvSpPr>
          <p:nvPr>
            <p:ph idx="1"/>
          </p:nvPr>
        </p:nvSpPr>
        <p:spPr>
          <a:xfrm>
            <a:off x="467544" y="980728"/>
            <a:ext cx="8229600" cy="4525963"/>
          </a:xfrm>
        </p:spPr>
        <p:txBody>
          <a:bodyPr>
            <a:normAutofit/>
          </a:bodyPr>
          <a:lstStyle/>
          <a:p>
            <a:r>
              <a:rPr lang="fi-FI" sz="4800" dirty="0" smtClean="0"/>
              <a:t>Toimivien näköaistisolujen lisäksi tarvitaan myös toimivat näköradat sekä vastaavan aivokuoren alueen kyky synnyttää näköaistimuksia ja tulkita niitä oikein</a:t>
            </a:r>
            <a:endParaRPr lang="fi-FI" sz="4800" dirty="0"/>
          </a:p>
        </p:txBody>
      </p:sp>
    </p:spTree>
    <p:extLst>
      <p:ext uri="{BB962C8B-B14F-4D97-AF65-F5344CB8AC3E}">
        <p14:creationId xmlns:p14="http://schemas.microsoft.com/office/powerpoint/2010/main" val="2172643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5536" y="-171400"/>
            <a:ext cx="8229600" cy="1143000"/>
          </a:xfrm>
        </p:spPr>
        <p:txBody>
          <a:bodyPr>
            <a:normAutofit/>
          </a:bodyPr>
          <a:lstStyle/>
          <a:p>
            <a:r>
              <a:rPr lang="fi-FI" sz="3600" b="1" dirty="0" smtClean="0"/>
              <a:t>Silmäperäisen näkemisen vaikeudet</a:t>
            </a:r>
            <a:endParaRPr lang="fi-FI" sz="3600" b="1" dirty="0"/>
          </a:p>
        </p:txBody>
      </p:sp>
      <p:sp>
        <p:nvSpPr>
          <p:cNvPr id="3" name="Sisällön paikkamerkki 2"/>
          <p:cNvSpPr>
            <a:spLocks noGrp="1"/>
          </p:cNvSpPr>
          <p:nvPr>
            <p:ph idx="1"/>
          </p:nvPr>
        </p:nvSpPr>
        <p:spPr>
          <a:xfrm>
            <a:off x="539552" y="980728"/>
            <a:ext cx="8229600" cy="4525963"/>
          </a:xfrm>
        </p:spPr>
        <p:txBody>
          <a:bodyPr>
            <a:noAutofit/>
          </a:bodyPr>
          <a:lstStyle/>
          <a:p>
            <a:r>
              <a:rPr lang="fi-FI" sz="3600" dirty="0" smtClean="0"/>
              <a:t>Näöntarkkuus</a:t>
            </a:r>
          </a:p>
          <a:p>
            <a:r>
              <a:rPr lang="fi-FI" sz="3600" dirty="0" smtClean="0"/>
              <a:t>Näkökenttäpuutokset</a:t>
            </a:r>
          </a:p>
          <a:p>
            <a:r>
              <a:rPr lang="fi-FI" sz="3600" dirty="0" smtClean="0"/>
              <a:t>Kontrastien erottamiskyky</a:t>
            </a:r>
          </a:p>
          <a:p>
            <a:r>
              <a:rPr lang="fi-FI" sz="3600" dirty="0" smtClean="0"/>
              <a:t>Värien erottamiskyky</a:t>
            </a:r>
          </a:p>
          <a:p>
            <a:r>
              <a:rPr lang="fi-FI" sz="3600" dirty="0" smtClean="0"/>
              <a:t>Silmänliikkeiden hallinta ja mukautuminen</a:t>
            </a:r>
          </a:p>
          <a:p>
            <a:r>
              <a:rPr lang="fi-FI" sz="3600" dirty="0" smtClean="0"/>
              <a:t>Mukautuminen valaistustason muutoksiin</a:t>
            </a:r>
            <a:endParaRPr lang="fi-FI" sz="3600" dirty="0"/>
          </a:p>
        </p:txBody>
      </p:sp>
    </p:spTree>
    <p:extLst>
      <p:ext uri="{BB962C8B-B14F-4D97-AF65-F5344CB8AC3E}">
        <p14:creationId xmlns:p14="http://schemas.microsoft.com/office/powerpoint/2010/main" val="2554080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71400"/>
            <a:ext cx="8229600" cy="1143000"/>
          </a:xfrm>
        </p:spPr>
        <p:txBody>
          <a:bodyPr>
            <a:normAutofit/>
          </a:bodyPr>
          <a:lstStyle/>
          <a:p>
            <a:r>
              <a:rPr lang="fi-FI" sz="3600" b="1" dirty="0" smtClean="0"/>
              <a:t>Aivoperäiset näkemisen vaikeudet</a:t>
            </a:r>
            <a:endParaRPr lang="fi-FI" sz="3600" b="1" dirty="0"/>
          </a:p>
        </p:txBody>
      </p:sp>
      <p:sp>
        <p:nvSpPr>
          <p:cNvPr id="3" name="Sisällön paikkamerkki 2"/>
          <p:cNvSpPr>
            <a:spLocks noGrp="1"/>
          </p:cNvSpPr>
          <p:nvPr>
            <p:ph idx="1"/>
          </p:nvPr>
        </p:nvSpPr>
        <p:spPr>
          <a:xfrm>
            <a:off x="467544" y="980728"/>
            <a:ext cx="8229600" cy="4525963"/>
          </a:xfrm>
        </p:spPr>
        <p:txBody>
          <a:bodyPr>
            <a:noAutofit/>
          </a:bodyPr>
          <a:lstStyle/>
          <a:p>
            <a:r>
              <a:rPr lang="fi-FI" sz="3600" dirty="0" smtClean="0"/>
              <a:t>Silmämotoriikka</a:t>
            </a:r>
          </a:p>
          <a:p>
            <a:r>
              <a:rPr lang="fi-FI" sz="3600" dirty="0" smtClean="0"/>
              <a:t>Tarkkaavaisuuden vaikeudet</a:t>
            </a:r>
          </a:p>
          <a:p>
            <a:r>
              <a:rPr lang="fi-FI" sz="3600" dirty="0" smtClean="0"/>
              <a:t>Usein yhteydessä lapsen kokonaiskehitykseen</a:t>
            </a:r>
          </a:p>
          <a:p>
            <a:r>
              <a:rPr lang="fi-FI" sz="3600" dirty="0" smtClean="0"/>
              <a:t>Näkötiedon käsittelyn vaikeudet:</a:t>
            </a:r>
          </a:p>
          <a:p>
            <a:r>
              <a:rPr lang="fi-FI" sz="3600" dirty="0" smtClean="0"/>
              <a:t>- nähdyn ymmärtäminen</a:t>
            </a:r>
          </a:p>
          <a:p>
            <a:r>
              <a:rPr lang="fi-FI" sz="3600" dirty="0" smtClean="0"/>
              <a:t>- yhdistäminen aiempiin kokemuksiin</a:t>
            </a:r>
          </a:p>
          <a:p>
            <a:r>
              <a:rPr lang="fi-FI" sz="3600" dirty="0" smtClean="0"/>
              <a:t>- näköhavainnon aikaansaama toiminta</a:t>
            </a:r>
            <a:endParaRPr lang="fi-FI" sz="3600" dirty="0"/>
          </a:p>
        </p:txBody>
      </p:sp>
    </p:spTree>
    <p:extLst>
      <p:ext uri="{BB962C8B-B14F-4D97-AF65-F5344CB8AC3E}">
        <p14:creationId xmlns:p14="http://schemas.microsoft.com/office/powerpoint/2010/main" val="3175689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71400"/>
            <a:ext cx="8229600" cy="1143000"/>
          </a:xfrm>
        </p:spPr>
        <p:txBody>
          <a:bodyPr>
            <a:normAutofit/>
          </a:bodyPr>
          <a:lstStyle/>
          <a:p>
            <a:r>
              <a:rPr lang="fi-FI" sz="3600" b="1" dirty="0" err="1" smtClean="0"/>
              <a:t>Näöntarkkuus/visus</a:t>
            </a:r>
            <a:endParaRPr lang="fi-FI" sz="3600" b="1" dirty="0"/>
          </a:p>
        </p:txBody>
      </p:sp>
      <p:sp>
        <p:nvSpPr>
          <p:cNvPr id="3" name="Sisällön paikkamerkki 2"/>
          <p:cNvSpPr>
            <a:spLocks noGrp="1"/>
          </p:cNvSpPr>
          <p:nvPr>
            <p:ph idx="1"/>
          </p:nvPr>
        </p:nvSpPr>
        <p:spPr>
          <a:xfrm>
            <a:off x="467544" y="1268760"/>
            <a:ext cx="8229600" cy="4525963"/>
          </a:xfrm>
        </p:spPr>
        <p:txBody>
          <a:bodyPr>
            <a:normAutofit/>
          </a:bodyPr>
          <a:lstStyle/>
          <a:p>
            <a:r>
              <a:rPr lang="fi-FI" sz="3600" dirty="0" smtClean="0"/>
              <a:t>Näöntarkkuus ilmaisee henkilön kyvyn tunnistaa tietty kuvio tietyltä etäisyydeltä</a:t>
            </a:r>
          </a:p>
          <a:p>
            <a:r>
              <a:rPr lang="fi-FI" sz="3600" dirty="0" smtClean="0"/>
              <a:t>Lähi- ja kaukonäkö:</a:t>
            </a:r>
          </a:p>
          <a:p>
            <a:r>
              <a:rPr lang="fi-FI" sz="3600" dirty="0" smtClean="0"/>
              <a:t>- perustestinä ns. rivitesti</a:t>
            </a:r>
          </a:p>
          <a:p>
            <a:r>
              <a:rPr lang="fi-FI" sz="3600" dirty="0" smtClean="0"/>
              <a:t>- ryhmiteltyjen kuvioiden testi</a:t>
            </a:r>
          </a:p>
          <a:p>
            <a:r>
              <a:rPr lang="fi-FI" sz="3600" dirty="0" smtClean="0"/>
              <a:t>- kynnysarvo</a:t>
            </a:r>
            <a:endParaRPr lang="fi-FI" sz="3600" dirty="0"/>
          </a:p>
        </p:txBody>
      </p:sp>
    </p:spTree>
    <p:extLst>
      <p:ext uri="{BB962C8B-B14F-4D97-AF65-F5344CB8AC3E}">
        <p14:creationId xmlns:p14="http://schemas.microsoft.com/office/powerpoint/2010/main" val="411771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315416"/>
            <a:ext cx="8229600" cy="1143000"/>
          </a:xfrm>
        </p:spPr>
        <p:txBody>
          <a:bodyPr>
            <a:normAutofit/>
          </a:bodyPr>
          <a:lstStyle/>
          <a:p>
            <a:r>
              <a:rPr lang="fi-FI" sz="3600" b="1" dirty="0" smtClean="0"/>
              <a:t>WHO:n luokitus</a:t>
            </a:r>
            <a:endParaRPr lang="fi-FI" sz="3600" b="1" dirty="0"/>
          </a:p>
        </p:txBody>
      </p:sp>
      <p:sp>
        <p:nvSpPr>
          <p:cNvPr id="3" name="Sisällön paikkamerkki 2"/>
          <p:cNvSpPr>
            <a:spLocks noGrp="1"/>
          </p:cNvSpPr>
          <p:nvPr>
            <p:ph idx="1"/>
          </p:nvPr>
        </p:nvSpPr>
        <p:spPr>
          <a:xfrm>
            <a:off x="467544" y="836712"/>
            <a:ext cx="8229600" cy="4525963"/>
          </a:xfrm>
        </p:spPr>
        <p:txBody>
          <a:bodyPr>
            <a:noAutofit/>
          </a:bodyPr>
          <a:lstStyle/>
          <a:p>
            <a:r>
              <a:rPr lang="fi-FI" sz="2400" b="1" dirty="0" smtClean="0"/>
              <a:t>1. Heikkonäköinen </a:t>
            </a:r>
            <a:r>
              <a:rPr lang="fi-FI" sz="2400" dirty="0" smtClean="0"/>
              <a:t>0.3- 0.1 -&gt; lähes normaali toiminta näön turvin mahdollista optisin apuvälinen </a:t>
            </a:r>
          </a:p>
          <a:p>
            <a:r>
              <a:rPr lang="fi-FI" sz="2400" b="1" dirty="0" smtClean="0"/>
              <a:t>2. Vaikeasti heikkonäköinen </a:t>
            </a:r>
            <a:r>
              <a:rPr lang="fi-FI" sz="2400" dirty="0" smtClean="0"/>
              <a:t>0.1- 0.05 -&gt; näönkäyttö sujuu vain erityisapuvälinein, lukunopeus on hidastunut</a:t>
            </a:r>
          </a:p>
          <a:p>
            <a:r>
              <a:rPr lang="fi-FI" sz="2400" b="1" dirty="0" smtClean="0"/>
              <a:t>3. Syvästi heikkonäköinen </a:t>
            </a:r>
            <a:r>
              <a:rPr lang="fi-FI" sz="2400" dirty="0" smtClean="0"/>
              <a:t>0.05-0.02/näkökentän halkaisija alle tai 20 astetta -&gt; yleensä ei näe lukea kuin </a:t>
            </a:r>
            <a:r>
              <a:rPr lang="fi-FI" sz="2400" dirty="0" err="1" smtClean="0"/>
              <a:t>luku-TV:tä</a:t>
            </a:r>
            <a:r>
              <a:rPr lang="fi-FI" sz="2400" dirty="0" smtClean="0"/>
              <a:t>, </a:t>
            </a:r>
            <a:r>
              <a:rPr lang="fi-FI" sz="2400" dirty="0" err="1" smtClean="0"/>
              <a:t>suuntsusnäkö</a:t>
            </a:r>
            <a:r>
              <a:rPr lang="fi-FI" sz="2400" dirty="0" smtClean="0"/>
              <a:t> puuttuu, liikkuminen tuottaa vaikeuksia, muitten aistien apu on tarpeen</a:t>
            </a:r>
          </a:p>
          <a:p>
            <a:r>
              <a:rPr lang="fi-FI" sz="2400" b="1" dirty="0" smtClean="0"/>
              <a:t>4. Lähes sokea </a:t>
            </a:r>
            <a:r>
              <a:rPr lang="fi-FI" sz="2400" dirty="0" smtClean="0"/>
              <a:t>0.02-/ näkökenttä alle tai 10 astetta -&gt; toiminta lähinnä muiden aistien kuin näköaistin varassa </a:t>
            </a:r>
          </a:p>
          <a:p>
            <a:r>
              <a:rPr lang="fi-FI" sz="2400" b="1" dirty="0" smtClean="0"/>
              <a:t>5. Täysin sokea </a:t>
            </a:r>
            <a:r>
              <a:rPr lang="fi-FI" sz="2400" dirty="0" smtClean="0"/>
              <a:t>v (</a:t>
            </a:r>
            <a:r>
              <a:rPr lang="fi-FI" sz="2400" dirty="0" err="1" smtClean="0"/>
              <a:t>visus</a:t>
            </a:r>
            <a:r>
              <a:rPr lang="fi-FI" sz="2400" dirty="0" smtClean="0"/>
              <a:t>) = 0 / ei valon tajua -&gt; </a:t>
            </a:r>
            <a:r>
              <a:rPr lang="fi-FI" sz="2400" dirty="0"/>
              <a:t>näöstä ei ole </a:t>
            </a:r>
            <a:r>
              <a:rPr lang="fi-FI" sz="2400" dirty="0" smtClean="0"/>
              <a:t>apua, toiminta muiden aistien ( erityisesti kuulo- ja tuntoaistin) varassa</a:t>
            </a:r>
            <a:endParaRPr lang="fi-FI" sz="2400" dirty="0"/>
          </a:p>
          <a:p>
            <a:endParaRPr lang="fi-FI" sz="2400" dirty="0"/>
          </a:p>
        </p:txBody>
      </p:sp>
    </p:spTree>
    <p:extLst>
      <p:ext uri="{BB962C8B-B14F-4D97-AF65-F5344CB8AC3E}">
        <p14:creationId xmlns:p14="http://schemas.microsoft.com/office/powerpoint/2010/main" val="1336159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243408"/>
            <a:ext cx="8229600" cy="1143000"/>
          </a:xfrm>
        </p:spPr>
        <p:txBody>
          <a:bodyPr>
            <a:normAutofit/>
          </a:bodyPr>
          <a:lstStyle/>
          <a:p>
            <a:r>
              <a:rPr lang="fi-FI" sz="3200" b="1" dirty="0" smtClean="0"/>
              <a:t>Näkövamman diagnoosit / alle 18 -vuotiaat</a:t>
            </a:r>
            <a:endParaRPr lang="fi-FI" sz="3200" b="1" dirty="0"/>
          </a:p>
        </p:txBody>
      </p:sp>
      <p:sp>
        <p:nvSpPr>
          <p:cNvPr id="3" name="Sisällön paikkamerkki 2"/>
          <p:cNvSpPr>
            <a:spLocks noGrp="1"/>
          </p:cNvSpPr>
          <p:nvPr>
            <p:ph idx="1"/>
          </p:nvPr>
        </p:nvSpPr>
        <p:spPr>
          <a:xfrm>
            <a:off x="467544" y="692696"/>
            <a:ext cx="8229600" cy="4525963"/>
          </a:xfrm>
        </p:spPr>
        <p:txBody>
          <a:bodyPr>
            <a:noAutofit/>
          </a:bodyPr>
          <a:lstStyle/>
          <a:p>
            <a:r>
              <a:rPr lang="fi-FI" dirty="0" smtClean="0"/>
              <a:t>Näköratojen ei-synnynnäiset viat  38%</a:t>
            </a:r>
          </a:p>
          <a:p>
            <a:r>
              <a:rPr lang="fi-FI" dirty="0" smtClean="0"/>
              <a:t>Synnynnäiset kehityshäiriöt 25%</a:t>
            </a:r>
          </a:p>
          <a:p>
            <a:r>
              <a:rPr lang="fi-FI" dirty="0" smtClean="0"/>
              <a:t>Verkkokalvon perinnölliset rappeumat  10%</a:t>
            </a:r>
          </a:p>
          <a:p>
            <a:r>
              <a:rPr lang="fi-FI" dirty="0" smtClean="0"/>
              <a:t>Näön häiriöt  6%</a:t>
            </a:r>
          </a:p>
          <a:p>
            <a:r>
              <a:rPr lang="fi-FI" dirty="0" smtClean="0"/>
              <a:t>Keskosten verkkokalvosairaus (ROP)  5%</a:t>
            </a:r>
          </a:p>
          <a:p>
            <a:r>
              <a:rPr lang="fi-FI" dirty="0" err="1" smtClean="0"/>
              <a:t>Silmävärve</a:t>
            </a:r>
            <a:r>
              <a:rPr lang="fi-FI" dirty="0" smtClean="0"/>
              <a:t> (</a:t>
            </a:r>
            <a:r>
              <a:rPr lang="fi-FI" dirty="0" err="1" smtClean="0"/>
              <a:t>nystagmus</a:t>
            </a:r>
            <a:r>
              <a:rPr lang="fi-FI" dirty="0" smtClean="0"/>
              <a:t>)  4%</a:t>
            </a:r>
          </a:p>
          <a:p>
            <a:r>
              <a:rPr lang="fi-FI" dirty="0" smtClean="0"/>
              <a:t>Albinismi  ”%</a:t>
            </a:r>
          </a:p>
          <a:p>
            <a:r>
              <a:rPr lang="fi-FI" dirty="0" smtClean="0"/>
              <a:t>Kasvaimet  2%</a:t>
            </a:r>
          </a:p>
          <a:p>
            <a:r>
              <a:rPr lang="fi-FI" dirty="0" smtClean="0"/>
              <a:t>Patologinen likitaittoisuus  1%</a:t>
            </a:r>
          </a:p>
          <a:p>
            <a:r>
              <a:rPr lang="fi-FI" dirty="0" smtClean="0"/>
              <a:t>Kaikki muut diagnoosit  7% </a:t>
            </a:r>
            <a:endParaRPr lang="fi-FI" dirty="0"/>
          </a:p>
        </p:txBody>
      </p:sp>
    </p:spTree>
    <p:extLst>
      <p:ext uri="{BB962C8B-B14F-4D97-AF65-F5344CB8AC3E}">
        <p14:creationId xmlns:p14="http://schemas.microsoft.com/office/powerpoint/2010/main" val="1899838709"/>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515</TotalTime>
  <Words>2381</Words>
  <Application>Microsoft Office PowerPoint</Application>
  <PresentationFormat>Näytössä katseltava diaesitys (4:3)</PresentationFormat>
  <Paragraphs>192</Paragraphs>
  <Slides>23</Slides>
  <Notes>0</Notes>
  <HiddenSlides>0</HiddenSlides>
  <MMClips>0</MMClips>
  <ScaleCrop>false</ScaleCrop>
  <HeadingPairs>
    <vt:vector size="4" baseType="variant">
      <vt:variant>
        <vt:lpstr>Teema</vt:lpstr>
      </vt:variant>
      <vt:variant>
        <vt:i4>1</vt:i4>
      </vt:variant>
      <vt:variant>
        <vt:lpstr>Dian otsikot</vt:lpstr>
      </vt:variant>
      <vt:variant>
        <vt:i4>23</vt:i4>
      </vt:variant>
    </vt:vector>
  </HeadingPairs>
  <TitlesOfParts>
    <vt:vector size="24" baseType="lpstr">
      <vt:lpstr>Office-teema</vt:lpstr>
      <vt:lpstr>Lasten näkövammaisuus Lähteet: Nurmi P.2004: Lapsi jolla on näkövamma (teoksessa  Pihlaja ja Viitala: Erityiskasvatus varhaislapsuudessa); Tarvonen, S. 2010: Näkövammaisen lapsen kehitys ja kasvun tukeminen/Näkövammaisten Keskusliitto ry.  Kuntoutumisen tukeminen s.84-89</vt:lpstr>
      <vt:lpstr>Lukumäärät (lähde: Annika Tyynysniemi / lasten aluesihteeri Näkövammaisten keskusliitto)</vt:lpstr>
      <vt:lpstr>Näön osa-alueet</vt:lpstr>
      <vt:lpstr>Näkeminen</vt:lpstr>
      <vt:lpstr>Silmäperäisen näkemisen vaikeudet</vt:lpstr>
      <vt:lpstr>Aivoperäiset näkemisen vaikeudet</vt:lpstr>
      <vt:lpstr>Näöntarkkuus/visus</vt:lpstr>
      <vt:lpstr>WHO:n luokitus</vt:lpstr>
      <vt:lpstr>Näkövamman diagnoosit / alle 18 -vuotiaat</vt:lpstr>
      <vt:lpstr>Kontrastiherkkyys (lähde: A. Tyynysniemi)</vt:lpstr>
      <vt:lpstr>Värinäkö</vt:lpstr>
      <vt:lpstr>Näkökentät</vt:lpstr>
      <vt:lpstr>Silmien yhteis- ja syvyysnäkö</vt:lpstr>
      <vt:lpstr>PowerPoint-esitys</vt:lpstr>
      <vt:lpstr>Tavallisimmat vaikeudet näkemisen eri osa-alueilla</vt:lpstr>
      <vt:lpstr>Näönkäytön arviointi ja kuntoutus</vt:lpstr>
      <vt:lpstr>Näkökyvyn kuntoutus</vt:lpstr>
      <vt:lpstr>Näkökyvyn kuntoutus</vt:lpstr>
      <vt:lpstr>Alle 3-vuotiaat</vt:lpstr>
      <vt:lpstr>Leikki-ikäiset</vt:lpstr>
      <vt:lpstr>Näkövammainen lapsi päivähoidossa</vt:lpstr>
      <vt:lpstr>Esiopetus</vt:lpstr>
      <vt:lpstr>Kuinka toimit näkövammaisen lapsen kanssa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Lasten näkövammaisuus</dc:title>
  <dc:creator>Käyttäjä</dc:creator>
  <cp:lastModifiedBy>Käyttäjä</cp:lastModifiedBy>
  <cp:revision>46</cp:revision>
  <cp:lastPrinted>2012-04-10T22:36:59Z</cp:lastPrinted>
  <dcterms:created xsi:type="dcterms:W3CDTF">2012-04-10T17:07:53Z</dcterms:created>
  <dcterms:modified xsi:type="dcterms:W3CDTF">2017-03-12T15:10:11Z</dcterms:modified>
</cp:coreProperties>
</file>