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6" r:id="rId15"/>
    <p:sldId id="272" r:id="rId16"/>
    <p:sldId id="273" r:id="rId17"/>
    <p:sldId id="281" r:id="rId18"/>
    <p:sldId id="274" r:id="rId19"/>
    <p:sldId id="275" r:id="rId20"/>
    <p:sldId id="277" r:id="rId21"/>
    <p:sldId id="279" r:id="rId22"/>
    <p:sldId id="280" r:id="rId2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7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421D-723D-48A5-8919-CD80AA0DDDEC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66E8B-04F5-4B0A-B97C-5B3EFE729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9922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421D-723D-48A5-8919-CD80AA0DDDEC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66E8B-04F5-4B0A-B97C-5B3EFE729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6463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421D-723D-48A5-8919-CD80AA0DDDEC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66E8B-04F5-4B0A-B97C-5B3EFE729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7474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421D-723D-48A5-8919-CD80AA0DDDEC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66E8B-04F5-4B0A-B97C-5B3EFE729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068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421D-723D-48A5-8919-CD80AA0DDDEC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66E8B-04F5-4B0A-B97C-5B3EFE729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5640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421D-723D-48A5-8919-CD80AA0DDDEC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66E8B-04F5-4B0A-B97C-5B3EFE729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9277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421D-723D-48A5-8919-CD80AA0DDDEC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66E8B-04F5-4B0A-B97C-5B3EFE729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7304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421D-723D-48A5-8919-CD80AA0DDDEC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66E8B-04F5-4B0A-B97C-5B3EFE729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1603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421D-723D-48A5-8919-CD80AA0DDDEC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66E8B-04F5-4B0A-B97C-5B3EFE729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5399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421D-723D-48A5-8919-CD80AA0DDDEC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66E8B-04F5-4B0A-B97C-5B3EFE729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4687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421D-723D-48A5-8919-CD80AA0DDDEC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66E8B-04F5-4B0A-B97C-5B3EFE729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2766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C421D-723D-48A5-8919-CD80AA0DDDEC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66E8B-04F5-4B0A-B97C-5B3EFE7299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7775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0" y="-243408"/>
            <a:ext cx="9144000" cy="1143000"/>
          </a:xfrm>
        </p:spPr>
        <p:txBody>
          <a:bodyPr>
            <a:normAutofit/>
          </a:bodyPr>
          <a:lstStyle/>
          <a:p>
            <a:r>
              <a:rPr lang="fi-FI" sz="2800" b="1" dirty="0" smtClean="0"/>
              <a:t>Kuulovammaisuus </a:t>
            </a:r>
            <a:r>
              <a:rPr lang="fi-FI" sz="2000" b="1" dirty="0" smtClean="0"/>
              <a:t>Kuntoutumisen tukeminen s. 90-94</a:t>
            </a:r>
            <a:endParaRPr lang="fi-FI" sz="20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txBody>
          <a:bodyPr>
            <a:noAutofit/>
          </a:bodyPr>
          <a:lstStyle/>
          <a:p>
            <a:r>
              <a:rPr lang="fi-FI" sz="2400" b="1" dirty="0" smtClean="0"/>
              <a:t>Kuuleminen</a:t>
            </a:r>
          </a:p>
          <a:p>
            <a:r>
              <a:rPr lang="fi-FI" sz="1800" dirty="0" smtClean="0"/>
              <a:t>Kuulemamme äänten ominaisuudet jaetaan äänen korkeuteen eli taajuuteen ja äänen voimakkuuteen eli äänenpaineeseen</a:t>
            </a:r>
          </a:p>
          <a:p>
            <a:r>
              <a:rPr lang="fi-FI" sz="1800" dirty="0" smtClean="0"/>
              <a:t>Äänen korkeus ilmaistaan </a:t>
            </a:r>
            <a:r>
              <a:rPr lang="fi-FI" sz="1800" dirty="0" err="1" smtClean="0"/>
              <a:t>herzeinä</a:t>
            </a:r>
            <a:r>
              <a:rPr lang="fi-FI" sz="1800" dirty="0" smtClean="0"/>
              <a:t> (Hz) -&gt; ihmisen puhe muodostuu erilaisista äänteistä ja niiden yhdistelmistä, joiden muodostamiseen tarvitaan myös  taajuuksia -&gt; puheen ymmärtämisen kannalta tärkeimmät taajuudet ovat 250-6000Hz; nuorena kuulee ääniä, joiden taajuus vaihtelee 20-20 000 Hz</a:t>
            </a:r>
          </a:p>
          <a:p>
            <a:r>
              <a:rPr lang="fi-FI" sz="1800" dirty="0" smtClean="0"/>
              <a:t>Äänen voimakkuuden aistiminen riippuu äänenpaineesta -&gt; pienin normaalikuuloisen kuulemma äänenvoimakkuus on 0  desibeliä (dB, kuulon mittaukset) = puhealueen kuulokynnys -&gt; kuiskaus n. 40dB, tavallinen puheääni n. 60dB, huuto n. 85dB</a:t>
            </a:r>
          </a:p>
          <a:p>
            <a:r>
              <a:rPr lang="fi-FI" sz="1800" dirty="0" smtClean="0"/>
              <a:t>Kuulemisen ongelmat kuulon kypsymisiässä vaikeuttavat kielen kehitystä ja käyttöä puheessa, lukemisessa, kirjoittamisessa, oppimisessa ja kommunikaatiossa -&gt; pitkään kestänyt vähäinenkin kuulon alenema aiheuttaa lievää kielellisen kehityksen viivettä, varhaista kielen kehitystä</a:t>
            </a:r>
          </a:p>
          <a:p>
            <a:r>
              <a:rPr lang="fi-FI" sz="1800" dirty="0" smtClean="0"/>
              <a:t>Sisäkorva ja keskushermoston kuulojärjestelmä kehittyvät sikiökaudella ja kuuloradan hermostollinen kypsyminen jatkuu vielä syntymän jälkeen -&gt; ulkokorvan, välikorvan, simpukan ja kuulohermon on kyettävä välittämään riittävästi ääniärsykkeitä aivoihin </a:t>
            </a:r>
          </a:p>
          <a:p>
            <a:r>
              <a:rPr lang="fi-FI" sz="1800" dirty="0" smtClean="0"/>
              <a:t>Kuulon kypsyminen ja harjaantuminen jatkuvat aikuisikään asti; sisäkorvan kuulosolujen rappeutuminen alkaa kymmenen ikävuoden jälkeen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22109111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1156253"/>
            <a:ext cx="8229600" cy="114300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25963"/>
          </a:xfrm>
        </p:spPr>
        <p:txBody>
          <a:bodyPr>
            <a:noAutofit/>
          </a:bodyPr>
          <a:lstStyle/>
          <a:p>
            <a:r>
              <a:rPr lang="fi-FI" sz="2400" b="1" dirty="0" smtClean="0"/>
              <a:t>Keskivaikea kuulovamma / 40dB-70dB:</a:t>
            </a:r>
          </a:p>
          <a:p>
            <a:r>
              <a:rPr lang="fi-FI" sz="2400" dirty="0" smtClean="0"/>
              <a:t>Vaikeuksia puheen kuulemisessa, varsinkin ryhmätilanteissa</a:t>
            </a:r>
          </a:p>
          <a:p>
            <a:r>
              <a:rPr lang="fi-FI" sz="2400" dirty="0" smtClean="0"/>
              <a:t>Siirtymätilanteissa syntyvä häly haittaa kuulemista ja puheen erottamista</a:t>
            </a:r>
          </a:p>
          <a:p>
            <a:r>
              <a:rPr lang="fi-FI" sz="2400" dirty="0" smtClean="0"/>
              <a:t>Vaikeuksia kuulla etenkin konsonantteja, mikä ilmenee lapsenkin puheessa</a:t>
            </a:r>
          </a:p>
          <a:p>
            <a:r>
              <a:rPr lang="fi-FI" sz="2400" dirty="0" smtClean="0"/>
              <a:t>Usein tarvetta puheterapiaan</a:t>
            </a:r>
          </a:p>
          <a:p>
            <a:r>
              <a:rPr lang="fi-FI" sz="2400" dirty="0" smtClean="0"/>
              <a:t>Hyötyy lapsiryhmän jakamisesta pienryhmiin</a:t>
            </a:r>
          </a:p>
          <a:p>
            <a:r>
              <a:rPr lang="fi-FI" sz="2400" dirty="0" smtClean="0"/>
              <a:t>Suotuisat kuunteluolosuhteet, hyvä valaistus</a:t>
            </a:r>
          </a:p>
          <a:p>
            <a:r>
              <a:rPr lang="fi-FI" sz="2400" dirty="0" smtClean="0"/>
              <a:t>Istumapaikan sopiva valinta eri tilanteissa</a:t>
            </a:r>
          </a:p>
          <a:p>
            <a:r>
              <a:rPr lang="fi-FI" sz="2400" dirty="0" smtClean="0"/>
              <a:t>Hyötyy paljon huulilta lukemisen mahdollisuudesta</a:t>
            </a:r>
          </a:p>
          <a:p>
            <a:r>
              <a:rPr lang="fi-FI" sz="2400" dirty="0" smtClean="0"/>
              <a:t>Hyötyy havainnollisesta ja visuaalisesta materiaalista, ohjauksesta</a:t>
            </a:r>
          </a:p>
          <a:p>
            <a:r>
              <a:rPr lang="fi-FI" sz="2400" dirty="0" smtClean="0"/>
              <a:t>Saattaa tarvita viittomia puheen tukena</a:t>
            </a:r>
          </a:p>
          <a:p>
            <a:r>
              <a:rPr lang="fi-FI" sz="2400" dirty="0" smtClean="0"/>
              <a:t>Tarvitsee kuulokojeen ja hyötyy FM-laitteesta 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880861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560" y="-1143000"/>
            <a:ext cx="8229600" cy="114300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25963"/>
          </a:xfrm>
        </p:spPr>
        <p:txBody>
          <a:bodyPr>
            <a:noAutofit/>
          </a:bodyPr>
          <a:lstStyle/>
          <a:p>
            <a:r>
              <a:rPr lang="fi-FI" sz="2400" b="1" dirty="0" smtClean="0"/>
              <a:t>Vaikea kuulovamma 70dB-95dB:</a:t>
            </a:r>
          </a:p>
          <a:p>
            <a:r>
              <a:rPr lang="fi-FI" sz="2400" dirty="0" smtClean="0"/>
              <a:t>Mahdollisesti kuulee voimakkaan puheen lähietäisyydeltä</a:t>
            </a:r>
          </a:p>
          <a:p>
            <a:r>
              <a:rPr lang="fi-FI" sz="2400" dirty="0" smtClean="0"/>
              <a:t>Kuulokojeellakin puheenerotus on vaikeaa, varsinkin konsonantteja on vaikea erotella</a:t>
            </a:r>
          </a:p>
          <a:p>
            <a:r>
              <a:rPr lang="fi-FI" sz="2400" dirty="0" smtClean="0"/>
              <a:t>Viivästyneen puheen kehityksen vuoksi puheterapia</a:t>
            </a:r>
          </a:p>
          <a:p>
            <a:r>
              <a:rPr lang="fi-FI" sz="2400" dirty="0" smtClean="0"/>
              <a:t>Ryhmän koko, kuunteluolosuhteet, valaistus, huuliltalukemisen mahdollisuus tärkeää huomioida kuten ed. kohdissakin</a:t>
            </a:r>
          </a:p>
          <a:p>
            <a:r>
              <a:rPr lang="fi-FI" sz="2400" dirty="0" smtClean="0"/>
              <a:t>Hyötyy havainnollisista ja eri aistikanavia käyttävistä materiaaleista, toiminnoista, ohjauksesta</a:t>
            </a:r>
          </a:p>
          <a:p>
            <a:r>
              <a:rPr lang="fi-FI" sz="2400" dirty="0" smtClean="0"/>
              <a:t>Saattaa tarvita viittomia puheen tukena</a:t>
            </a:r>
          </a:p>
          <a:p>
            <a:r>
              <a:rPr lang="fi-FI" sz="2400" dirty="0" smtClean="0"/>
              <a:t>Kuulokojeista tai sisäkorvaistutteesta saatavasta hyödystä riippuen saattaa tarvita </a:t>
            </a:r>
            <a:r>
              <a:rPr lang="fi-FI" sz="2400" dirty="0" err="1" smtClean="0"/>
              <a:t>viittoma(kielen)tulkkia</a:t>
            </a:r>
            <a:r>
              <a:rPr lang="fi-FI" sz="2400" dirty="0" smtClean="0"/>
              <a:t> tai </a:t>
            </a:r>
            <a:r>
              <a:rPr lang="fi-FI" sz="2400" dirty="0" err="1" smtClean="0"/>
              <a:t>viittoma(kielen)taitoisen</a:t>
            </a:r>
            <a:r>
              <a:rPr lang="fi-FI" sz="2400" dirty="0" smtClean="0"/>
              <a:t>  avustajan</a:t>
            </a:r>
          </a:p>
          <a:p>
            <a:r>
              <a:rPr lang="fi-FI" sz="2400" dirty="0" smtClean="0"/>
              <a:t>Tarvitsee kuulokojeet; sisäkorvaistute harkitaan yksilöllisesti</a:t>
            </a:r>
          </a:p>
          <a:p>
            <a:r>
              <a:rPr lang="fi-FI" sz="2400" dirty="0" smtClean="0"/>
              <a:t>Tarvitsee FM-laitteen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295285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528" y="-1156253"/>
            <a:ext cx="8229600" cy="114300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>
            <a:noAutofit/>
          </a:bodyPr>
          <a:lstStyle/>
          <a:p>
            <a:r>
              <a:rPr lang="fi-FI" sz="2400" b="1" dirty="0" smtClean="0"/>
              <a:t>Erittäin vaikea kuulovamma &gt; tai 95dB:</a:t>
            </a:r>
          </a:p>
          <a:p>
            <a:r>
              <a:rPr lang="fi-FI" sz="2000" dirty="0" smtClean="0"/>
              <a:t>Suurin osa näistä lapsista saa sisäkorvaistutteen n. yksivuotiaana toiseen tai molempiin korviin</a:t>
            </a:r>
          </a:p>
          <a:p>
            <a:r>
              <a:rPr lang="fi-FI" sz="2000" dirty="0" smtClean="0"/>
              <a:t>Puheterapia erityisen tärkeää</a:t>
            </a:r>
          </a:p>
          <a:p>
            <a:r>
              <a:rPr lang="fi-FI" sz="2000" dirty="0" smtClean="0"/>
              <a:t>Sisäkorvaistutteen avulla kuuleminen ja kommunikointi puhekielellä ja FM-laitteen käyttö on mahdollista</a:t>
            </a:r>
          </a:p>
          <a:p>
            <a:r>
              <a:rPr lang="fi-FI" sz="2000" dirty="0" smtClean="0"/>
              <a:t>Suotuista kuunteluolosuhteet ja huuliltalukemisen mahdollisuus tärkeitä</a:t>
            </a:r>
          </a:p>
          <a:p>
            <a:r>
              <a:rPr lang="fi-FI" sz="2000" dirty="0" smtClean="0"/>
              <a:t>Hyötyy rauhallisesta, kuuntelemiseen kannustavasta ympäristöstä ja pienryhmätoiminnasta</a:t>
            </a:r>
          </a:p>
          <a:p>
            <a:r>
              <a:rPr lang="fi-FI" sz="2000" dirty="0" smtClean="0"/>
              <a:t>Hyötyy merkittävästi havainnollisesta ja eri aistikanavien käyttöön perustuvasta toiminnasta, ohjauksesta, opetuksesta ja materiaaleista</a:t>
            </a:r>
          </a:p>
          <a:p>
            <a:r>
              <a:rPr lang="fi-FI" sz="2000" dirty="0" smtClean="0"/>
              <a:t>Tarvitsee viittomilla tuettua tai viittomakielistä kommunikointia</a:t>
            </a:r>
          </a:p>
          <a:p>
            <a:r>
              <a:rPr lang="fi-FI" sz="2000" dirty="0" smtClean="0"/>
              <a:t>Tarvitsee </a:t>
            </a:r>
            <a:r>
              <a:rPr lang="fi-FI" sz="2000" dirty="0" err="1" smtClean="0"/>
              <a:t>vittomakielentulkkia</a:t>
            </a:r>
            <a:r>
              <a:rPr lang="fi-FI" sz="2000" dirty="0" smtClean="0"/>
              <a:t> tai viittomakielentaitoista avustajaa, mikäli ei ole sisäkorvaistutetta tai siitä saatava hyöty ei riitä puheen kuulemiseen, erotteluun ja ymmärtämiseen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4247297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315416"/>
            <a:ext cx="8229600" cy="1143000"/>
          </a:xfrm>
        </p:spPr>
        <p:txBody>
          <a:bodyPr>
            <a:normAutofit/>
          </a:bodyPr>
          <a:lstStyle/>
          <a:p>
            <a:r>
              <a:rPr lang="fi-FI" sz="2400" b="1" dirty="0" smtClean="0"/>
              <a:t>Kuntoutus ja apuvälineet</a:t>
            </a:r>
            <a:endParaRPr lang="fi-FI" sz="2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4525963"/>
          </a:xfrm>
        </p:spPr>
        <p:txBody>
          <a:bodyPr>
            <a:noAutofit/>
          </a:bodyPr>
          <a:lstStyle/>
          <a:p>
            <a:r>
              <a:rPr lang="fi-FI" sz="2400" dirty="0" smtClean="0"/>
              <a:t>Lapsen kuulontutkimusvastuu ja kuntoutuksen järjestämis- ja seurantavastuu kuuluvat yliopisto- ja keskussairaaloille. </a:t>
            </a:r>
          </a:p>
          <a:p>
            <a:r>
              <a:rPr lang="fi-FI" sz="2400" dirty="0" smtClean="0"/>
              <a:t>Sairaalassa laaditaan kuntoutussuunnitelma ohjaamaan lääkinnällisen kuntoutuksen etenemistä. </a:t>
            </a:r>
          </a:p>
          <a:p>
            <a:r>
              <a:rPr lang="fi-FI" sz="2400" dirty="0" smtClean="0"/>
              <a:t>Perusteellisen tutkimuksen jälkeen lapselle sovitetaan kuulokojeet ja suunnitellaan kuntoutustoimenpiteet: puheterapia, apuvälineiden hankinta, sopeutumisvalmennuskursseille ohjaaminen, kuntoutusohjaajan palvelut ja sopivan päivähoitomuodon valinta (yleensä normaaliryhmissä, osa kuulovammaisten lasten erityisryhmissä). </a:t>
            </a:r>
          </a:p>
          <a:p>
            <a:r>
              <a:rPr lang="fi-FI" sz="2400" dirty="0" smtClean="0"/>
              <a:t>Kuulokojeita käyttävä lapsi käy kuulokeskuksessa seurantakäynneillä 1-2 kertaa vuodessa.</a:t>
            </a:r>
          </a:p>
        </p:txBody>
      </p:sp>
    </p:spTree>
    <p:extLst>
      <p:ext uri="{BB962C8B-B14F-4D97-AF65-F5344CB8AC3E}">
        <p14:creationId xmlns:p14="http://schemas.microsoft.com/office/powerpoint/2010/main" val="1144128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-1251520"/>
            <a:ext cx="8229600" cy="114300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4525963"/>
          </a:xfrm>
        </p:spPr>
        <p:txBody>
          <a:bodyPr>
            <a:noAutofit/>
          </a:bodyPr>
          <a:lstStyle/>
          <a:p>
            <a:r>
              <a:rPr lang="fi-FI" sz="2000" b="1" dirty="0" smtClean="0"/>
              <a:t>Toiminta- ja kuntoutussuunnitelma</a:t>
            </a:r>
          </a:p>
          <a:p>
            <a:r>
              <a:rPr lang="fi-FI" sz="2000" dirty="0" smtClean="0"/>
              <a:t>Päivähoitolaki edellyttää, että kuulovammaiselle lapselle laaditaan yksilöllinen toiminta- ja kuntoutussuunnitelma, joka on yhdensuuntainen terveydenhuollon kuntoutussuunnitelman kanssa</a:t>
            </a:r>
          </a:p>
          <a:p>
            <a:r>
              <a:rPr lang="fi-FI" sz="2000" dirty="0" smtClean="0"/>
              <a:t>Mukana laadinnassa vanhemmat, puheterapeutti, muut lapsen kanssa työskentelevät henkilöt sekä kuntoutusohjaaja sairaalan kuntoutustyöryhmän edustajana</a:t>
            </a:r>
          </a:p>
          <a:p>
            <a:r>
              <a:rPr lang="fi-FI" sz="2000" dirty="0" smtClean="0"/>
              <a:t>Päivähoidon henkilöstön havainnot lapsen kuulosta, kielellisestä ja kokonaiskehityksestä vaikuttavat jatkokuntoutuksen suunnitteluun (tärkeää esim. kun arvioidaan kouluvalmiutta); päivähoidon edustaja osallistuu tutkimusjakson loppupalaveriin joissakin sairaaloissa</a:t>
            </a:r>
          </a:p>
          <a:p>
            <a:r>
              <a:rPr lang="fi-FI" sz="2000" dirty="0" smtClean="0"/>
              <a:t>Kuntoutuksen päälinjoista sovitaan vanhempien ja kuntoutusvastuussa olevan sairaalan kanssa.</a:t>
            </a:r>
          </a:p>
          <a:p>
            <a:r>
              <a:rPr lang="fi-FI" sz="2000" dirty="0" smtClean="0"/>
              <a:t>Päivähoidon kuntoutussuunnitelma on työväline lapsen kehityksen seurantaan sekä tukipalvelujen arviointiin ja tarkistetaan ½ - vuoden välein ja tarvittaessa</a:t>
            </a:r>
          </a:p>
          <a:p>
            <a:r>
              <a:rPr lang="fi-FI" sz="2000" dirty="0" smtClean="0"/>
              <a:t>Kouluun siirtymävaiheessa lapselle laaditaan HOJKS, HOPS tai HOPPI, jossa päivähoidon edustaja mukana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4235193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1251520"/>
            <a:ext cx="8229600" cy="114300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4525963"/>
          </a:xfrm>
        </p:spPr>
        <p:txBody>
          <a:bodyPr>
            <a:noAutofit/>
          </a:bodyPr>
          <a:lstStyle/>
          <a:p>
            <a:r>
              <a:rPr lang="fi-FI" sz="2400" b="1" dirty="0" smtClean="0"/>
              <a:t>Kuulokojeet</a:t>
            </a:r>
          </a:p>
          <a:p>
            <a:r>
              <a:rPr lang="fi-FI" sz="2400" dirty="0" smtClean="0"/>
              <a:t>Yleisin paristoilla toimiva, ääntä akustisesti vahvistava korvantauskuulokoje -&gt; auttaa kuulemaan paremmin</a:t>
            </a:r>
          </a:p>
          <a:p>
            <a:r>
              <a:rPr lang="fi-FI" sz="2400" dirty="0" smtClean="0"/>
              <a:t>Uusimmat kojeet mahdollistavat erilaisten kuunteluohjelmien käytön erilaisissa ääniympäristöissä </a:t>
            </a:r>
          </a:p>
          <a:p>
            <a:r>
              <a:rPr lang="fi-FI" sz="2400" dirty="0" smtClean="0"/>
              <a:t>Kuulokojeissa on usein kuunteluohjelma (T) -&gt; voidaan kuunnella induktiosilmukalla esim. TV:tä tai ryhmäkuuntelulaitetta Kojeista saatava hyöty on oleellisesti riippuvainen taustamelusta</a:t>
            </a:r>
          </a:p>
          <a:p>
            <a:r>
              <a:rPr lang="fi-FI" sz="2400" dirty="0" smtClean="0"/>
              <a:t>Lapsi tottuu kuulokojeen tuottamaan uuteen äänimaailmaan aktiivisen harjoittelun myötä (kestää muutamia kuukausia) -&gt; voi olla rasittavaa ja lapsi tarvitsee välillä lepotaukoja</a:t>
            </a:r>
          </a:p>
          <a:p>
            <a:r>
              <a:rPr lang="fi-FI" sz="2400" dirty="0" smtClean="0"/>
              <a:t>Korvantauskoje, korvakäytäväkoje ja luujohtokoe (johtaa luun kautta äänen sisäkorvaan – lapsille, joilla korvakäytävän tai välikorvan epämuodostuma)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736051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1251520"/>
            <a:ext cx="8229600" cy="114300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4525963"/>
          </a:xfrm>
        </p:spPr>
        <p:txBody>
          <a:bodyPr>
            <a:noAutofit/>
          </a:bodyPr>
          <a:lstStyle/>
          <a:p>
            <a:r>
              <a:rPr lang="fi-FI" sz="2400" b="1" dirty="0" smtClean="0"/>
              <a:t>Sisäkorvaistute</a:t>
            </a:r>
          </a:p>
          <a:p>
            <a:r>
              <a:rPr lang="fi-FI" sz="2400" dirty="0" smtClean="0"/>
              <a:t>Koostuu ulkoisista ja sisäisistä osista</a:t>
            </a:r>
          </a:p>
          <a:p>
            <a:r>
              <a:rPr lang="fi-FI" sz="2400" b="1" dirty="0" smtClean="0"/>
              <a:t>Ulkoinen: </a:t>
            </a:r>
            <a:r>
              <a:rPr lang="fi-FI" sz="2400" dirty="0" smtClean="0"/>
              <a:t>mikrofoni, puheprosessori ja lähetin</a:t>
            </a:r>
          </a:p>
          <a:p>
            <a:r>
              <a:rPr lang="fi-FI" sz="2400" b="1" dirty="0" smtClean="0"/>
              <a:t>Sisäinen: </a:t>
            </a:r>
            <a:r>
              <a:rPr lang="fi-FI" sz="2400" dirty="0" smtClean="0"/>
              <a:t>ihon alla oleva vastaanotin ja sisäkorvan simpukkaan asetettava elektrodinauha</a:t>
            </a:r>
          </a:p>
          <a:p>
            <a:r>
              <a:rPr lang="fi-FI" sz="2400" dirty="0" smtClean="0"/>
              <a:t>Sisäkorvaistute muuttaa äänen sähköiseksi ja välittää sen suoraan sisäkorvaan ja sieltä kuulohermoon.</a:t>
            </a:r>
          </a:p>
          <a:p>
            <a:r>
              <a:rPr lang="fi-FI" sz="2400" dirty="0" smtClean="0"/>
              <a:t>Tarkoitettu lapsille, joille tavallinen kuulokoje ei anna riittävää apua puheen ymmärtämiseen</a:t>
            </a:r>
          </a:p>
          <a:p>
            <a:r>
              <a:rPr lang="fi-FI" sz="2400" dirty="0" smtClean="0"/>
              <a:t>Suomessa saa suurin osa vaikeasti kuulovammaisina syntyneistä lapsista</a:t>
            </a:r>
          </a:p>
          <a:p>
            <a:r>
              <a:rPr lang="fi-FI" sz="2400" dirty="0" smtClean="0"/>
              <a:t>Mahdollistaa ympäristön ja puheäänen kuulemisen ja sitä kautta puhekielen oppimisen (yksilölliset erot suuria)</a:t>
            </a:r>
          </a:p>
          <a:p>
            <a:r>
              <a:rPr lang="fi-FI" sz="2400" dirty="0" smtClean="0"/>
              <a:t>Puhutaan kuuloiästä -&gt; lasketaan alkavaksi sisäkorvaprosessorin kytkemisestä päälle ja se on aina vähemmän kuin kronologinen ikä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6750695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-1251520"/>
            <a:ext cx="8229600" cy="114300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>
            <a:normAutofit/>
          </a:bodyPr>
          <a:lstStyle/>
          <a:p>
            <a:r>
              <a:rPr lang="fi-FI" sz="1600" dirty="0" smtClean="0"/>
              <a:t>Sisäkorvaistute</a:t>
            </a:r>
            <a:endParaRPr lang="fi-FI" sz="1600" dirty="0"/>
          </a:p>
        </p:txBody>
      </p:sp>
      <p:pic>
        <p:nvPicPr>
          <p:cNvPr id="1026" name="Picture 2" descr="C:\Users\Public\Documents\Arjan kansio\LapCI ry Miten SI toimii sisäkorvaistute kuva_tiedostot\4a27e1c5d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620688"/>
            <a:ext cx="5688632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15315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1323528"/>
            <a:ext cx="8229600" cy="114300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16632"/>
            <a:ext cx="8229600" cy="4525963"/>
          </a:xfrm>
        </p:spPr>
        <p:txBody>
          <a:bodyPr>
            <a:noAutofit/>
          </a:bodyPr>
          <a:lstStyle/>
          <a:p>
            <a:r>
              <a:rPr lang="fi-FI" sz="2400" b="1" dirty="0" smtClean="0"/>
              <a:t>Tärkeää muistaa:</a:t>
            </a:r>
          </a:p>
          <a:p>
            <a:r>
              <a:rPr lang="fi-FI" sz="2400" dirty="0" smtClean="0"/>
              <a:t>Tutustu lapsen kuulokojeisiin ja niiden toimintaan</a:t>
            </a:r>
          </a:p>
          <a:p>
            <a:r>
              <a:rPr lang="fi-FI" sz="2400" dirty="0" smtClean="0"/>
              <a:t>Opettele laittamaan kojeet lapsen korviin sekä vaihtamaan paristot</a:t>
            </a:r>
          </a:p>
          <a:p>
            <a:r>
              <a:rPr lang="fi-FI" sz="2400" dirty="0" smtClean="0"/>
              <a:t>Tarkista päivittäin kojeiden toimivuus ja että paristoissa on virtaa, varaparistoja oltava saatavilla</a:t>
            </a:r>
          </a:p>
          <a:p>
            <a:r>
              <a:rPr lang="fi-FI" sz="2400" dirty="0" smtClean="0"/>
              <a:t>Tarkista, että korvavaha tai kosteus eivät tuki korvakappaleen äänikanavaa</a:t>
            </a:r>
          </a:p>
          <a:p>
            <a:r>
              <a:rPr lang="fi-FI" sz="2400" dirty="0" smtClean="0"/>
              <a:t>Tarkista, että kojeessa on oikeat säädöt</a:t>
            </a:r>
          </a:p>
          <a:p>
            <a:r>
              <a:rPr lang="fi-FI" sz="2400" dirty="0" smtClean="0"/>
              <a:t>Ilmoita vanhemmille, jos koje vinkuu usein eikä asia muutu korvakappaleen asentoa korjaamalla</a:t>
            </a:r>
          </a:p>
          <a:p>
            <a:r>
              <a:rPr lang="fi-FI" sz="2400" dirty="0" smtClean="0"/>
              <a:t>Opettele lapsen kanssa kojeiden laittamista korviin</a:t>
            </a:r>
          </a:p>
          <a:p>
            <a:r>
              <a:rPr lang="fi-FI" sz="2400" dirty="0" smtClean="0"/>
              <a:t>Suojaa kuulokojetta kosteudelta, pölyltä ja kuumuudelta</a:t>
            </a:r>
          </a:p>
          <a:p>
            <a:r>
              <a:rPr lang="fi-FI" sz="2400" dirty="0" smtClean="0"/>
              <a:t>Kuulokojeet otetaan pois vasta iltasadun lukemisen jälkeen</a:t>
            </a:r>
          </a:p>
          <a:p>
            <a:r>
              <a:rPr lang="fi-FI" sz="2400" dirty="0" smtClean="0"/>
              <a:t>Tarvittaessa saat lisäopastusta vanhemmilta ja kuntoutusohjaajilta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3166146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-1323528"/>
            <a:ext cx="8229600" cy="114300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4525963"/>
          </a:xfrm>
        </p:spPr>
        <p:txBody>
          <a:bodyPr>
            <a:noAutofit/>
          </a:bodyPr>
          <a:lstStyle/>
          <a:p>
            <a:r>
              <a:rPr lang="fi-FI" sz="2800" b="1" dirty="0" smtClean="0"/>
              <a:t>Ryhmäkuuntelulaite</a:t>
            </a:r>
          </a:p>
          <a:p>
            <a:r>
              <a:rPr lang="fi-FI" sz="2800" dirty="0" smtClean="0"/>
              <a:t>Kuulokojeella kuuntelua vodaan helpottaa ja selkiyttää radiotaajuudella toimivalla FM-laitteella (</a:t>
            </a:r>
            <a:r>
              <a:rPr lang="fi-FI" sz="2800" dirty="0" err="1" smtClean="0"/>
              <a:t>RT-laite</a:t>
            </a:r>
            <a:r>
              <a:rPr lang="fi-FI" sz="2800" dirty="0" smtClean="0"/>
              <a:t>, ryhmäkuuntelulaite)</a:t>
            </a:r>
          </a:p>
          <a:p>
            <a:r>
              <a:rPr lang="fi-FI" sz="2800" dirty="0" smtClean="0"/>
              <a:t>Puhujalla lähetin ja lapsella vastaanotin -&gt; puhe siirtyy langattomasti vastaanottimeen ja siitä lapsen kuulokojeeseen</a:t>
            </a:r>
          </a:p>
          <a:p>
            <a:r>
              <a:rPr lang="fi-FI" sz="2800" dirty="0" smtClean="0"/>
              <a:t>Puhujan puhe välittyy lapselle ilman ympäristön hälyääniä ja etäisyyden tuottamaa äänen vaimentumista -&gt; lapsi kuulee puhujan äänen korvan vierestä</a:t>
            </a:r>
          </a:p>
          <a:p>
            <a:r>
              <a:rPr lang="fi-FI" sz="2800" dirty="0" smtClean="0"/>
              <a:t>Vastaanottimessa voi olla mikrofoni myös ympäristön ääniä varten, jolloin muiden lasten vastaukset kuuluvat paremmin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418897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387424"/>
            <a:ext cx="8229600" cy="1143000"/>
          </a:xfrm>
        </p:spPr>
        <p:txBody>
          <a:bodyPr>
            <a:normAutofit/>
          </a:bodyPr>
          <a:lstStyle/>
          <a:p>
            <a:r>
              <a:rPr lang="fi-FI" sz="2400" b="1" dirty="0" smtClean="0"/>
              <a:t>Kuulovamman määrittelyä</a:t>
            </a:r>
            <a:endParaRPr lang="fi-FI" sz="2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>
            <a:noAutofit/>
          </a:bodyPr>
          <a:lstStyle/>
          <a:p>
            <a:r>
              <a:rPr lang="fi-FI" sz="2400" b="1" dirty="0" smtClean="0"/>
              <a:t>Lievästi tai keskivaikeasti huonokuuloinen lapsi</a:t>
            </a:r>
          </a:p>
          <a:p>
            <a:r>
              <a:rPr lang="fi-FI" sz="2000" dirty="0" smtClean="0"/>
              <a:t>- kuulee puhetta kuulokojeen avulla -&gt; oppii kielen kuuntelemalla ja kuulemalla kuulokojeen ja muiden apuvälineiden avulla</a:t>
            </a:r>
          </a:p>
          <a:p>
            <a:r>
              <a:rPr lang="fi-FI" sz="2000" dirty="0" smtClean="0"/>
              <a:t>- lapsi käyttää kommunikoinnissaan puhetta</a:t>
            </a:r>
          </a:p>
          <a:p>
            <a:r>
              <a:rPr lang="fi-FI" sz="2000" dirty="0" smtClean="0"/>
              <a:t>- pystyy kommunikoimaan </a:t>
            </a:r>
            <a:r>
              <a:rPr lang="fi-FI" sz="2000" dirty="0" err="1" smtClean="0"/>
              <a:t>huuliolukua</a:t>
            </a:r>
            <a:r>
              <a:rPr lang="fi-FI" sz="2000" dirty="0" smtClean="0"/>
              <a:t> tukena käyttäen</a:t>
            </a:r>
          </a:p>
          <a:p>
            <a:r>
              <a:rPr lang="fi-FI" sz="2000" dirty="0" smtClean="0"/>
              <a:t>- suurin osa kuulovammaisista lapsista kuuluu tähän ryhmään</a:t>
            </a:r>
          </a:p>
          <a:p>
            <a:r>
              <a:rPr lang="fi-FI" sz="2000" dirty="0" smtClean="0"/>
              <a:t>- 60% lasten/nuorten huonokuuloisuudesta liittyy perimään (usein yhden geenin mutaatio, kaliumkanaviin liittyvä mutaatio on havaittu); bakteerien aiheuttamat aivokalvontulehdukset ovat selvästi vähentyneet rokotuksen myötä</a:t>
            </a:r>
          </a:p>
          <a:p>
            <a:r>
              <a:rPr lang="fi-FI" sz="2400" b="1" dirty="0" smtClean="0"/>
              <a:t>Vaikeasti/erittäin vaikeasti kuulovammaiset lapset </a:t>
            </a:r>
          </a:p>
          <a:p>
            <a:r>
              <a:rPr lang="fi-FI" sz="2000" dirty="0" smtClean="0"/>
              <a:t>- kuulevat voimakkaita ääniä, mutta eivät pysty kuulon avulla oppimaan puhekieltä</a:t>
            </a:r>
          </a:p>
          <a:p>
            <a:r>
              <a:rPr lang="fi-FI" sz="2000" dirty="0" smtClean="0"/>
              <a:t>- kuulee kuulokojeella jotakin</a:t>
            </a:r>
          </a:p>
          <a:p>
            <a:r>
              <a:rPr lang="fi-FI" sz="2000" dirty="0" smtClean="0"/>
              <a:t>- käyttävät kommunikoinnissaan viittomakieltä, viitottua puhetta, tukiviittomia ja muita korvaavia kommunikaatiokeinoja</a:t>
            </a:r>
          </a:p>
          <a:p>
            <a:r>
              <a:rPr lang="fi-FI" sz="2000" dirty="0" smtClean="0"/>
              <a:t>- osa lapsista jo varhain kaksikielisiä ja kokevat kuuluvansa sekä kuulevien että viittomakielisten yhteisöön</a:t>
            </a:r>
          </a:p>
        </p:txBody>
      </p:sp>
    </p:spTree>
    <p:extLst>
      <p:ext uri="{BB962C8B-B14F-4D97-AF65-F5344CB8AC3E}">
        <p14:creationId xmlns:p14="http://schemas.microsoft.com/office/powerpoint/2010/main" val="15742117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387424"/>
            <a:ext cx="8229600" cy="1143000"/>
          </a:xfrm>
        </p:spPr>
        <p:txBody>
          <a:bodyPr>
            <a:normAutofit/>
          </a:bodyPr>
          <a:lstStyle/>
          <a:p>
            <a:r>
              <a:rPr lang="fi-FI" sz="2400" b="1" dirty="0" err="1" smtClean="0"/>
              <a:t>Kommunikaatiomenetemät</a:t>
            </a:r>
            <a:endParaRPr lang="fi-FI" sz="2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476672"/>
            <a:ext cx="8229600" cy="4525963"/>
          </a:xfrm>
        </p:spPr>
        <p:txBody>
          <a:bodyPr>
            <a:noAutofit/>
          </a:bodyPr>
          <a:lstStyle/>
          <a:p>
            <a:r>
              <a:rPr lang="fi-FI" sz="2000" b="1" dirty="0" smtClean="0"/>
              <a:t>Huulilta lukeminen</a:t>
            </a:r>
          </a:p>
          <a:p>
            <a:r>
              <a:rPr lang="fi-FI" sz="2000" dirty="0" smtClean="0"/>
              <a:t>Huulien ja suun liikkeitä lukemalla tarkennetaan viestiä ja kuultuja äänteitä -&gt; selkeä, luonnollinen artikulointi</a:t>
            </a:r>
          </a:p>
          <a:p>
            <a:r>
              <a:rPr lang="fi-FI" sz="2000" b="1" dirty="0" smtClean="0"/>
              <a:t>Tukiviittomat/avainviittomat</a:t>
            </a:r>
          </a:p>
          <a:p>
            <a:r>
              <a:rPr lang="fi-FI" sz="2000" dirty="0" smtClean="0"/>
              <a:t>Tärkeimmät sanat viitotaan (viittomamerkit viittomakielestä, puhe rinnalla)</a:t>
            </a:r>
          </a:p>
          <a:p>
            <a:r>
              <a:rPr lang="fi-FI" sz="2000" dirty="0" smtClean="0"/>
              <a:t>Nalleviittomat helpotettuja käsimuotoja</a:t>
            </a:r>
          </a:p>
          <a:p>
            <a:r>
              <a:rPr lang="fi-FI" sz="2000" b="1" dirty="0" smtClean="0"/>
              <a:t>Viitottu puhe</a:t>
            </a:r>
          </a:p>
          <a:p>
            <a:r>
              <a:rPr lang="fi-FI" sz="2000" dirty="0" smtClean="0"/>
              <a:t>Puhekielen rakenteeseen ja sanajärjestykseen sekä selkeään artikulaatioon perustuvaa kommunikointia; puheen mukainen viittominen</a:t>
            </a:r>
          </a:p>
          <a:p>
            <a:r>
              <a:rPr lang="fi-FI" sz="2000" b="1" dirty="0" smtClean="0"/>
              <a:t>Vinkkipuhe</a:t>
            </a:r>
          </a:p>
          <a:p>
            <a:r>
              <a:rPr lang="fi-FI" sz="2000" dirty="0" smtClean="0"/>
              <a:t>Apuväline huulilta lukemisen helpottamiseksi -&gt; auttaa lasta omaksumaan puhekielen mallin visuaalisesti</a:t>
            </a:r>
          </a:p>
          <a:p>
            <a:r>
              <a:rPr lang="fi-FI" sz="2000" dirty="0" smtClean="0"/>
              <a:t>Puhuja selventää puhettaan käsimerkeillä -&gt; käsimuoto ilmaisee konsonantin ja käden paikka vokaalin -&gt; yhdessä </a:t>
            </a:r>
            <a:r>
              <a:rPr lang="fi-FI" sz="2000" dirty="0" err="1" smtClean="0"/>
              <a:t>huulion</a:t>
            </a:r>
            <a:r>
              <a:rPr lang="fi-FI" sz="2000" dirty="0" smtClean="0"/>
              <a:t> kanssa muodostavat tavuja</a:t>
            </a:r>
          </a:p>
          <a:p>
            <a:r>
              <a:rPr lang="fi-FI" sz="2000" dirty="0" smtClean="0"/>
              <a:t>Seuraa tarkasti puhuttua kieltä</a:t>
            </a:r>
          </a:p>
        </p:txBody>
      </p:sp>
    </p:spTree>
    <p:extLst>
      <p:ext uri="{BB962C8B-B14F-4D97-AF65-F5344CB8AC3E}">
        <p14:creationId xmlns:p14="http://schemas.microsoft.com/office/powerpoint/2010/main" val="31232332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387424"/>
            <a:ext cx="8229600" cy="1143000"/>
          </a:xfrm>
        </p:spPr>
        <p:txBody>
          <a:bodyPr>
            <a:normAutofit/>
          </a:bodyPr>
          <a:lstStyle/>
          <a:p>
            <a:r>
              <a:rPr lang="fi-FI" sz="2400" b="1" dirty="0" err="1" smtClean="0"/>
              <a:t>Kommunikaatiomenetemät</a:t>
            </a:r>
            <a:endParaRPr lang="fi-FI" sz="2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476672"/>
            <a:ext cx="8229600" cy="4525963"/>
          </a:xfrm>
        </p:spPr>
        <p:txBody>
          <a:bodyPr>
            <a:noAutofit/>
          </a:bodyPr>
          <a:lstStyle/>
          <a:p>
            <a:r>
              <a:rPr lang="fi-FI" sz="2400" b="1" dirty="0" smtClean="0"/>
              <a:t>Kuvasymbolit</a:t>
            </a:r>
          </a:p>
          <a:p>
            <a:r>
              <a:rPr lang="fi-FI" sz="2400" dirty="0" smtClean="0"/>
              <a:t>Auttaa lasta, joka ei osaa viittoa</a:t>
            </a:r>
          </a:p>
          <a:p>
            <a:r>
              <a:rPr lang="fi-FI" sz="2400" dirty="0" smtClean="0"/>
              <a:t>Käytetään myös puheen ja viittomien kanssa (aina puhe rinnalla)</a:t>
            </a:r>
          </a:p>
          <a:p>
            <a:r>
              <a:rPr lang="fi-FI" sz="2400" dirty="0" smtClean="0"/>
              <a:t>Helpottaa sanojen mieleen palauttamista, puheen ymmärtämistä ja tuottamista</a:t>
            </a:r>
          </a:p>
          <a:p>
            <a:r>
              <a:rPr lang="fi-FI" sz="2400" b="1" dirty="0" smtClean="0"/>
              <a:t>Piirtäminen</a:t>
            </a:r>
          </a:p>
          <a:p>
            <a:r>
              <a:rPr lang="fi-FI" sz="2400" dirty="0" smtClean="0"/>
              <a:t>Esim. nopean piirtämisen menetelmä</a:t>
            </a:r>
          </a:p>
          <a:p>
            <a:r>
              <a:rPr lang="fi-FI" sz="2400" b="1" dirty="0" smtClean="0"/>
              <a:t>Viittomakieli</a:t>
            </a:r>
          </a:p>
          <a:p>
            <a:r>
              <a:rPr lang="fi-FI" sz="2400" dirty="0" smtClean="0"/>
              <a:t>Kuurojen kieli, joka koostuu viittomamerkkien lisäksi kehonasennoista, eleistä, ilmeistä ja suun liikkeistä</a:t>
            </a:r>
          </a:p>
          <a:p>
            <a:r>
              <a:rPr lang="fi-FI" sz="2400" dirty="0" smtClean="0"/>
              <a:t>Oma kielioppirakenteensa</a:t>
            </a:r>
          </a:p>
          <a:p>
            <a:r>
              <a:rPr lang="fi-FI" sz="2400" dirty="0" smtClean="0"/>
              <a:t>Viittovalla lapsella oikeus saada tulkkipalveluja päiväkotiin (Kela/180 t/vuodessa)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2915600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1492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387424"/>
            <a:ext cx="8229600" cy="1143000"/>
          </a:xfrm>
        </p:spPr>
        <p:txBody>
          <a:bodyPr>
            <a:normAutofit/>
          </a:bodyPr>
          <a:lstStyle/>
          <a:p>
            <a:r>
              <a:rPr lang="fi-FI" sz="2400" b="1" dirty="0" smtClean="0"/>
              <a:t>Kuulovamman määrittelyä</a:t>
            </a:r>
            <a:endParaRPr lang="fi-FI" sz="2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>
            <a:noAutofit/>
          </a:bodyPr>
          <a:lstStyle/>
          <a:p>
            <a:r>
              <a:rPr lang="fi-FI" sz="2400" b="1" dirty="0" smtClean="0"/>
              <a:t>Kuuroutunut lapsi</a:t>
            </a:r>
          </a:p>
          <a:p>
            <a:r>
              <a:rPr lang="fi-FI" sz="2400" dirty="0" smtClean="0"/>
              <a:t>- on menettänyt kuulonsa puheen oppimisen jälkeen</a:t>
            </a:r>
          </a:p>
          <a:p>
            <a:r>
              <a:rPr lang="fi-FI" sz="2400" dirty="0" smtClean="0"/>
              <a:t>- ei saa selvää puheesta  kuulokojeenkaan avulla</a:t>
            </a:r>
          </a:p>
          <a:p>
            <a:r>
              <a:rPr lang="fi-FI" sz="2400" dirty="0" smtClean="0"/>
              <a:t>- lapsi kommunikoi puheella, tarvittaessa tukimenetelmät : kuvat, viitottu puhe</a:t>
            </a:r>
          </a:p>
          <a:p>
            <a:r>
              <a:rPr lang="fi-FI" sz="2400" dirty="0" smtClean="0"/>
              <a:t>- on todettu, että lapsen menettäessä kuulonsa ennen kolmen vuoden ikää, usein unohtaa jo oppimansa puhutun kielen</a:t>
            </a:r>
          </a:p>
          <a:p>
            <a:r>
              <a:rPr lang="fi-FI" sz="2400" b="1" dirty="0" smtClean="0"/>
              <a:t>Kuuro lapsi</a:t>
            </a:r>
          </a:p>
          <a:p>
            <a:r>
              <a:rPr lang="fi-FI" sz="2400" dirty="0" smtClean="0"/>
              <a:t>- lapsen ensimmäinen ja tärkein kieli on viittomakieli </a:t>
            </a:r>
          </a:p>
          <a:p>
            <a:r>
              <a:rPr lang="fi-FI" sz="2400" dirty="0" smtClean="0"/>
              <a:t>- puhuttua kieltä lapsi oppii näkemiseen perustuvilla menetelmillä, lukemisen ja kirjoittamisen avulla</a:t>
            </a:r>
          </a:p>
          <a:p>
            <a:r>
              <a:rPr lang="fi-FI" sz="2400" dirty="0" smtClean="0"/>
              <a:t>- osa kuuroista lapsista oppii riittävän puheterapian avulla tuottamaan puhetta</a:t>
            </a:r>
          </a:p>
        </p:txBody>
      </p:sp>
    </p:spTree>
    <p:extLst>
      <p:ext uri="{BB962C8B-B14F-4D97-AF65-F5344CB8AC3E}">
        <p14:creationId xmlns:p14="http://schemas.microsoft.com/office/powerpoint/2010/main" val="1387007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387424"/>
            <a:ext cx="8229600" cy="1143000"/>
          </a:xfrm>
        </p:spPr>
        <p:txBody>
          <a:bodyPr>
            <a:normAutofit/>
          </a:bodyPr>
          <a:lstStyle/>
          <a:p>
            <a:r>
              <a:rPr lang="fi-FI" sz="2400" b="1" dirty="0" smtClean="0"/>
              <a:t>Kuulovamman määrittelyä</a:t>
            </a:r>
            <a:endParaRPr lang="fi-FI" sz="2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620688"/>
            <a:ext cx="8229600" cy="4525963"/>
          </a:xfrm>
        </p:spPr>
        <p:txBody>
          <a:bodyPr>
            <a:noAutofit/>
          </a:bodyPr>
          <a:lstStyle/>
          <a:p>
            <a:r>
              <a:rPr lang="fi-FI" sz="2400" b="1" dirty="0" smtClean="0"/>
              <a:t>Kuulomonivammainen lapsi</a:t>
            </a:r>
          </a:p>
          <a:p>
            <a:r>
              <a:rPr lang="fi-FI" sz="2400" dirty="0" smtClean="0"/>
              <a:t>- lapsella on jonkinasteisen kuulovamman lisäksi normaaliin kehitykseen vaikuttava yksi tai useampi vamma (esim. liikunta-, kehitys-, näkövamma, varhaisen kielenkehityksen </a:t>
            </a:r>
            <a:r>
              <a:rPr lang="fi-FI" sz="2400" dirty="0" err="1" smtClean="0"/>
              <a:t>erityisvaikeus/dysfasia</a:t>
            </a:r>
            <a:r>
              <a:rPr lang="fi-FI" sz="2400" dirty="0" smtClean="0"/>
              <a:t>, autismi)</a:t>
            </a:r>
          </a:p>
          <a:p>
            <a:endParaRPr lang="fi-FI" sz="2400" b="1" dirty="0" smtClean="0"/>
          </a:p>
          <a:p>
            <a:r>
              <a:rPr lang="fi-FI" sz="2400" b="1" dirty="0" smtClean="0"/>
              <a:t>Sisäkorvaistutteen </a:t>
            </a:r>
            <a:r>
              <a:rPr lang="fi-FI" sz="2400" dirty="0" smtClean="0"/>
              <a:t>saa Suomessa yli 80%:a vaikeasti kuulovammaisista lapsista. Tavoitteena on, että lapsella on mahdollisuus oppia kuulemaan,  ymmärtämään ympäristön äänien merkityksen ja alkaa vähitellen kommunikoimaan puheella (kuuloaste jää kansainvälisten tutkimusten mukaan 40 </a:t>
            </a:r>
            <a:r>
              <a:rPr lang="fi-FI" sz="2400" dirty="0" err="1" smtClean="0"/>
              <a:t>dB:n</a:t>
            </a:r>
            <a:r>
              <a:rPr lang="fi-FI" sz="2400" dirty="0" smtClean="0"/>
              <a:t> tasolle). Viittomakielen hallinta antaa lapselle mahdollisuuden kasvaessaan valita kuuluuko kuulevien vai viittomakielisten kulttuuriin vai molempiin.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258497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rmAutofit/>
          </a:bodyPr>
          <a:lstStyle/>
          <a:p>
            <a:r>
              <a:rPr lang="fi-FI" sz="2400" b="1" dirty="0" smtClean="0"/>
              <a:t>Erilaiset kuulovammat</a:t>
            </a:r>
            <a:endParaRPr lang="fi-FI" sz="2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4525963"/>
          </a:xfrm>
        </p:spPr>
        <p:txBody>
          <a:bodyPr>
            <a:noAutofit/>
          </a:bodyPr>
          <a:lstStyle/>
          <a:p>
            <a:r>
              <a:rPr lang="fi-FI" sz="2400" dirty="0" smtClean="0"/>
              <a:t>Kuulokoje otetaan käyttöön, jos lapsen kuulo molemmissa korvissa on alentunut lähelle 30 desibeliä tai enemmän.</a:t>
            </a:r>
          </a:p>
          <a:p>
            <a:r>
              <a:rPr lang="fi-FI" sz="2400" b="1" i="1" dirty="0" err="1" smtClean="0"/>
              <a:t>Konduktiivinen</a:t>
            </a:r>
            <a:r>
              <a:rPr lang="fi-FI" sz="2400" b="1" i="1" dirty="0" smtClean="0"/>
              <a:t> eli johtumis- tai välikorvavika</a:t>
            </a:r>
          </a:p>
          <a:p>
            <a:r>
              <a:rPr lang="fi-FI" sz="2400" dirty="0" smtClean="0"/>
              <a:t>- korvakäytävä voi olla epämuodostunut tai rajoittunut tärykalvon ja kuuloluiden toiminta, jolloin äänen pääsy sisäkorvaan estyy -&gt; puhe kuuluu heikosti</a:t>
            </a:r>
          </a:p>
          <a:p>
            <a:r>
              <a:rPr lang="fi-FI" sz="2400" b="1" i="1" dirty="0" smtClean="0"/>
              <a:t>Sensorineuraalinen eli sisäkorvavika</a:t>
            </a:r>
          </a:p>
          <a:p>
            <a:r>
              <a:rPr lang="fi-FI" sz="2400" dirty="0" smtClean="0"/>
              <a:t>- sisäkorvan simpukan 25 000 aistinsolua ottaa vastaan ja välittää aivoihimme sähköimpulsseina sen mitä kuulemme -&gt; osittainenkin vika toiminnassa haittaa tiedonkulkua aivoihin -&gt; lapsi kuulee puhetta, mutta ei erota kaikkia äänteitä ja sanoja oikein kuulokojeenkaan avulla</a:t>
            </a:r>
          </a:p>
          <a:p>
            <a:r>
              <a:rPr lang="fi-FI" sz="2400" b="1" i="1" dirty="0" smtClean="0"/>
              <a:t>Sentraalinen kuulovika</a:t>
            </a:r>
          </a:p>
          <a:p>
            <a:r>
              <a:rPr lang="fi-FI" sz="2400" dirty="0" smtClean="0"/>
              <a:t>- vika keskushermostossa, aivorungossa tai –kuoressa -&gt; </a:t>
            </a:r>
            <a:r>
              <a:rPr lang="fi-FI" sz="2400" dirty="0" err="1" smtClean="0"/>
              <a:t>kuulonalenema</a:t>
            </a:r>
            <a:r>
              <a:rPr lang="fi-FI" sz="2400" dirty="0" smtClean="0"/>
              <a:t> ei välttämättä näy kuulontutkimuksissa, vaan ongelmat ilmenevät kuullun ymmärtämisessä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428358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560" y="-1178024"/>
            <a:ext cx="8229600" cy="1143000"/>
          </a:xfrm>
        </p:spPr>
        <p:txBody>
          <a:bodyPr>
            <a:normAutofit/>
          </a:bodyPr>
          <a:lstStyle/>
          <a:p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4525963"/>
          </a:xfrm>
        </p:spPr>
        <p:txBody>
          <a:bodyPr>
            <a:noAutofit/>
          </a:bodyPr>
          <a:lstStyle/>
          <a:p>
            <a:r>
              <a:rPr lang="fi-FI" sz="2000" b="1" i="1" dirty="0" err="1" smtClean="0"/>
              <a:t>Mikrotia</a:t>
            </a:r>
            <a:r>
              <a:rPr lang="fi-FI" sz="2000" b="1" i="1" dirty="0" smtClean="0"/>
              <a:t> ja </a:t>
            </a:r>
            <a:r>
              <a:rPr lang="fi-FI" sz="2000" b="1" i="1" dirty="0" err="1" smtClean="0"/>
              <a:t>atresia</a:t>
            </a:r>
            <a:endParaRPr lang="fi-FI" sz="2000" b="1" i="1" dirty="0" smtClean="0"/>
          </a:p>
          <a:p>
            <a:r>
              <a:rPr lang="fi-FI" sz="2000" dirty="0" smtClean="0"/>
              <a:t>- </a:t>
            </a:r>
            <a:r>
              <a:rPr lang="fi-FI" sz="2000" dirty="0" err="1" smtClean="0"/>
              <a:t>mikrotia</a:t>
            </a:r>
            <a:r>
              <a:rPr lang="fi-FI" sz="2000" dirty="0" smtClean="0"/>
              <a:t> = ulkokorvan ja korvakäytävän epämuodostuminen, joka voi olla tois- tai molemmin puolinen (esim. korvakäytävä on hyvin kapea tai sitä ei ole) -&gt; </a:t>
            </a:r>
            <a:r>
              <a:rPr lang="fi-FI" sz="2000" dirty="0" err="1" smtClean="0"/>
              <a:t>atresia</a:t>
            </a:r>
            <a:r>
              <a:rPr lang="fi-FI" sz="2000" dirty="0" smtClean="0"/>
              <a:t> = korvakäytävän </a:t>
            </a:r>
            <a:r>
              <a:rPr lang="fi-FI" sz="2000" dirty="0" err="1" smtClean="0"/>
              <a:t>umpeuma</a:t>
            </a:r>
            <a:endParaRPr lang="fi-FI" sz="2000" dirty="0" smtClean="0"/>
          </a:p>
          <a:p>
            <a:r>
              <a:rPr lang="fi-FI" sz="2000" dirty="0" smtClean="0"/>
              <a:t>- voi liittyä myös muuhun oireyhtymään</a:t>
            </a:r>
          </a:p>
          <a:p>
            <a:r>
              <a:rPr lang="fi-FI" sz="2000" dirty="0" smtClean="0"/>
              <a:t>- kuulovika on välikorvatyyppinen, jolloin sisäkorvan toiminta on normaali, mutta ääni ei pääse sisäkorvaan saakka riittävän voimakkaana</a:t>
            </a:r>
          </a:p>
          <a:p>
            <a:r>
              <a:rPr lang="fi-FI" sz="2000" b="1" i="1" dirty="0" smtClean="0"/>
              <a:t>Toispuoleinen kuulovamma</a:t>
            </a:r>
          </a:p>
          <a:p>
            <a:r>
              <a:rPr lang="fi-FI" sz="2000" dirty="0" smtClean="0"/>
              <a:t>- puheen erotuskyky on alentunut vähäisessäkin taustamelussa ja lapsi joutuu lukemaan huulilta ymmärtääkseen puhetta</a:t>
            </a:r>
          </a:p>
          <a:p>
            <a:r>
              <a:rPr lang="fi-FI" sz="2000" dirty="0" smtClean="0"/>
              <a:t>- yhdellä korvalla kuunnellessa myös suuntakuulo puuttuu</a:t>
            </a:r>
          </a:p>
          <a:p>
            <a:r>
              <a:rPr lang="fi-FI" sz="2000" b="1" i="1" dirty="0" smtClean="0"/>
              <a:t>Lievästi alentunut kuulo</a:t>
            </a:r>
          </a:p>
          <a:p>
            <a:r>
              <a:rPr lang="fi-FI" sz="2000" dirty="0" smtClean="0"/>
              <a:t>- lapsi kyselee usein ”mitä”, käyttää voimakasta ääntä tai puhuu muiden puheen päälle</a:t>
            </a:r>
          </a:p>
          <a:p>
            <a:r>
              <a:rPr lang="fi-FI" sz="2000" dirty="0" smtClean="0"/>
              <a:t>- äänten erottelukyky heikentyy hälinässä, äänteet sekoittuvat ja niistä on vaikea saada kuulon avulla selvää</a:t>
            </a:r>
          </a:p>
          <a:p>
            <a:r>
              <a:rPr lang="fi-FI" sz="2000" dirty="0" smtClean="0"/>
              <a:t>- näön antama tuki tärkeää -&gt; lapsi saa vihjeitä puheen ymmärtämiseksi katsomalla puhujan kasvoja, huulilta lukeminen; lapsella ei välttämättä ole kuulokojetta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079026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rmAutofit/>
          </a:bodyPr>
          <a:lstStyle/>
          <a:p>
            <a:r>
              <a:rPr lang="fi-FI" sz="2400" b="1" dirty="0" smtClean="0"/>
              <a:t>Kuuloon/kuulemiseen vaikuttavat korvan sairaudet</a:t>
            </a:r>
            <a:endParaRPr lang="fi-FI" sz="2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>
            <a:noAutofit/>
          </a:bodyPr>
          <a:lstStyle/>
          <a:p>
            <a:r>
              <a:rPr lang="fi-FI" sz="2400" b="1" dirty="0" smtClean="0"/>
              <a:t>Välikorvan tulehdus</a:t>
            </a:r>
          </a:p>
          <a:p>
            <a:r>
              <a:rPr lang="fi-FI" sz="2400" dirty="0" smtClean="0"/>
              <a:t>- alentaa kuuloa 20-30 desibeliä</a:t>
            </a:r>
          </a:p>
          <a:p>
            <a:r>
              <a:rPr lang="fi-FI" sz="2400" dirty="0" smtClean="0"/>
              <a:t>- hoitamattomana tai oireettomana voi johtaa liimakorvaan, jolloin välikorvan liikkuvat osat lukkiutuvat tulehduseritteen takia -&gt; kuulokynnys voi laskea 50-60 desibeliä</a:t>
            </a:r>
          </a:p>
          <a:p>
            <a:r>
              <a:rPr lang="fi-FI" sz="2400" dirty="0" smtClean="0"/>
              <a:t>- sisäkorvaistutteen saaneen lapsen välikorvatulehdus on aina hoidettava korvalääkärillä</a:t>
            </a:r>
          </a:p>
          <a:p>
            <a:r>
              <a:rPr lang="fi-FI" sz="2400" dirty="0" smtClean="0"/>
              <a:t>- tulehtuneessa korvassa voi yleensä pitää kuulokojetta, jos eritettä ei enää vuoda</a:t>
            </a:r>
          </a:p>
          <a:p>
            <a:r>
              <a:rPr lang="fi-FI" sz="2400" dirty="0" smtClean="0"/>
              <a:t>- kuulokojeen korvakappale estää vahan poistumisen ja korvakäytävään voi kerääntyä vahatulppa helpommin</a:t>
            </a:r>
          </a:p>
          <a:p>
            <a:r>
              <a:rPr lang="fi-FI" sz="2400" dirty="0" smtClean="0"/>
              <a:t>- kova korvakappale voi iskusta aiheuttaa mekaanisen vaurion korvakäytävään, jolloin korvasta voi vuotaa verta; korvakäytävä voi tulehtua tai aristaa myös allergisen reaktion takia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227011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rmAutofit/>
          </a:bodyPr>
          <a:lstStyle/>
          <a:p>
            <a:r>
              <a:rPr lang="fi-FI" sz="2800" b="1" dirty="0" smtClean="0"/>
              <a:t>Milloin syytä epäillä, että lapsen kuulo on alentunut?</a:t>
            </a:r>
            <a:endParaRPr lang="fi-FI" sz="28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</p:spPr>
        <p:txBody>
          <a:bodyPr>
            <a:noAutofit/>
          </a:bodyPr>
          <a:lstStyle/>
          <a:p>
            <a:r>
              <a:rPr lang="fi-FI" sz="2000" dirty="0" smtClean="0"/>
              <a:t>Lapsi ei säpsähdä koviakaan ääniä tai reagoi vain niille</a:t>
            </a:r>
          </a:p>
          <a:p>
            <a:r>
              <a:rPr lang="fi-FI" sz="2000" dirty="0" smtClean="0"/>
              <a:t>Lapsi ei käännä päätään äänilähdettä kohti</a:t>
            </a:r>
          </a:p>
          <a:p>
            <a:r>
              <a:rPr lang="fi-FI" sz="2000" dirty="0" smtClean="0"/>
              <a:t>Lapsen jokeltelu vähenee eikä muutu sanoiksi n. 1,5 vuoden iässä</a:t>
            </a:r>
          </a:p>
          <a:p>
            <a:r>
              <a:rPr lang="fi-FI" sz="2000" dirty="0" smtClean="0"/>
              <a:t>Jo opitut ensisanat häviävät puheesta</a:t>
            </a:r>
          </a:p>
          <a:p>
            <a:r>
              <a:rPr lang="fi-FI" sz="2000" dirty="0" smtClean="0"/>
              <a:t>Lapsen puheen kehitys on viivästynyt</a:t>
            </a:r>
          </a:p>
          <a:p>
            <a:r>
              <a:rPr lang="fi-FI" sz="2000" dirty="0" smtClean="0"/>
              <a:t>Puheen äänensävy tai melodia on poikkeava, kimeää tai liian matalaa</a:t>
            </a:r>
          </a:p>
          <a:p>
            <a:r>
              <a:rPr lang="fi-FI" sz="2000" dirty="0" smtClean="0"/>
              <a:t>Puheessa on runsaasti virheitä, puuttuvia tai sekaantuvia äänteitä</a:t>
            </a:r>
          </a:p>
          <a:p>
            <a:r>
              <a:rPr lang="fi-FI" sz="2000" dirty="0" smtClean="0"/>
              <a:t>Lapsi kääntää tarkkaan kuunnellessaan toisen korvan puhujaa kohti</a:t>
            </a:r>
          </a:p>
          <a:p>
            <a:r>
              <a:rPr lang="fi-FI" sz="2000" dirty="0" smtClean="0"/>
              <a:t>Lapsi kyselee toistuvasti ”mitä?”</a:t>
            </a:r>
          </a:p>
          <a:p>
            <a:r>
              <a:rPr lang="fi-FI" sz="2000" dirty="0" smtClean="0"/>
              <a:t>Lapsi tai koko perhe käyttää kovaa ääntä</a:t>
            </a:r>
          </a:p>
          <a:p>
            <a:r>
              <a:rPr lang="fi-FI" sz="2000" dirty="0" smtClean="0"/>
              <a:t>Lapsi leikkii äänekkäitä ja kolisevia leikkejä</a:t>
            </a:r>
          </a:p>
          <a:p>
            <a:r>
              <a:rPr lang="fi-FI" sz="2000" dirty="0" smtClean="0"/>
              <a:t>Lapsi on erityisen vilkas ja utelias sekä pyrkii näkö- ja tuntoaistin avulla tutkimaan ympäristöään</a:t>
            </a:r>
          </a:p>
          <a:p>
            <a:endParaRPr lang="fi-FI" sz="2000" dirty="0"/>
          </a:p>
          <a:p>
            <a:r>
              <a:rPr lang="fi-FI" sz="2000" dirty="0" smtClean="0"/>
              <a:t>-&gt; keskustelu vanhempien kanssa, neuvolasta tarvittaessa jatkotutkimuksiin keskussairaalaan (ensin suljetaan pois mahdolliset korvatulehdukset ja muut korvan sairaudet)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948684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rmAutofit/>
          </a:bodyPr>
          <a:lstStyle/>
          <a:p>
            <a:r>
              <a:rPr lang="fi-FI" sz="2800" b="1" dirty="0" smtClean="0"/>
              <a:t>Kuulovamma/kommunikointi/tukitoimet</a:t>
            </a:r>
            <a:endParaRPr lang="fi-FI" sz="28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>
            <a:noAutofit/>
          </a:bodyPr>
          <a:lstStyle/>
          <a:p>
            <a:r>
              <a:rPr lang="fi-FI" sz="2800" b="1" dirty="0" smtClean="0"/>
              <a:t>Lievä kuulovamma / 20dB-40dB:</a:t>
            </a:r>
          </a:p>
          <a:p>
            <a:r>
              <a:rPr lang="fi-FI" sz="2800" dirty="0" smtClean="0"/>
              <a:t>Vaikeuksia kuulla hiljaista puhetta etenkin ryhmätilanteissa</a:t>
            </a:r>
          </a:p>
          <a:p>
            <a:r>
              <a:rPr lang="fi-FI" sz="2800" dirty="0" smtClean="0"/>
              <a:t>Puheenerotus hälytilanteissa hankalaa</a:t>
            </a:r>
          </a:p>
          <a:p>
            <a:r>
              <a:rPr lang="fi-FI" sz="2800" dirty="0" smtClean="0"/>
              <a:t>Tarvitsee suotuisat kuunteluolosuhteet ja hyvän valaistuksen</a:t>
            </a:r>
          </a:p>
          <a:p>
            <a:r>
              <a:rPr lang="fi-FI" sz="2800" dirty="0" smtClean="0"/>
              <a:t>Sopiva istumapaikka ryhmätilanteissa</a:t>
            </a:r>
          </a:p>
          <a:p>
            <a:r>
              <a:rPr lang="fi-FI" sz="2800" dirty="0" smtClean="0"/>
              <a:t>Hyötyy havainnollisesta ja näköön perustuvasta materiaalista, toiminnasta, opetuksesta</a:t>
            </a:r>
          </a:p>
          <a:p>
            <a:r>
              <a:rPr lang="fi-FI" sz="2800" dirty="0" smtClean="0"/>
              <a:t>Hyötyy pienestä ryhmästä -&gt; hälyä vähemmän, ohjaus-, toiminta- ja leikkitilanteet rauhallisempia</a:t>
            </a:r>
          </a:p>
          <a:p>
            <a:r>
              <a:rPr lang="fi-FI" sz="2800" dirty="0" smtClean="0"/>
              <a:t>Saattaa tarvita puheterapiaa</a:t>
            </a:r>
          </a:p>
          <a:p>
            <a:r>
              <a:rPr lang="fi-FI" sz="2800" dirty="0" smtClean="0"/>
              <a:t>Hyötyy kuulokojeesta ja huulilta lukemisesta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352309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1855</Words>
  <Application>Microsoft Office PowerPoint</Application>
  <PresentationFormat>Näytössä katseltava diaesitys (4:3)</PresentationFormat>
  <Paragraphs>186</Paragraphs>
  <Slides>22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22</vt:i4>
      </vt:variant>
    </vt:vector>
  </HeadingPairs>
  <TitlesOfParts>
    <vt:vector size="23" baseType="lpstr">
      <vt:lpstr>Office-teema</vt:lpstr>
      <vt:lpstr>Kuulovammaisuus Kuntoutumisen tukeminen s. 90-94</vt:lpstr>
      <vt:lpstr>Kuulovamman määrittelyä</vt:lpstr>
      <vt:lpstr>Kuulovamman määrittelyä</vt:lpstr>
      <vt:lpstr>Kuulovamman määrittelyä</vt:lpstr>
      <vt:lpstr>Erilaiset kuulovammat</vt:lpstr>
      <vt:lpstr> </vt:lpstr>
      <vt:lpstr>Kuuloon/kuulemiseen vaikuttavat korvan sairaudet</vt:lpstr>
      <vt:lpstr>Milloin syytä epäillä, että lapsen kuulo on alentunut?</vt:lpstr>
      <vt:lpstr>Kuulovamma/kommunikointi/tukitoimet</vt:lpstr>
      <vt:lpstr>PowerPoint-esitys</vt:lpstr>
      <vt:lpstr>PowerPoint-esitys</vt:lpstr>
      <vt:lpstr>PowerPoint-esitys</vt:lpstr>
      <vt:lpstr>Kuntoutus ja apuvälineet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Kommunikaatiomenetemät</vt:lpstr>
      <vt:lpstr>Kommunikaatiomenetemät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Käyttäjä</dc:creator>
  <cp:lastModifiedBy>Käyttäjä</cp:lastModifiedBy>
  <cp:revision>33</cp:revision>
  <dcterms:created xsi:type="dcterms:W3CDTF">2012-05-03T16:52:21Z</dcterms:created>
  <dcterms:modified xsi:type="dcterms:W3CDTF">2017-03-12T15:26:04Z</dcterms:modified>
</cp:coreProperties>
</file>