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72"/>
  </p:handoutMasterIdLst>
  <p:sldIdLst>
    <p:sldId id="462" r:id="rId2"/>
    <p:sldId id="461" r:id="rId3"/>
    <p:sldId id="257" r:id="rId4"/>
    <p:sldId id="258" r:id="rId5"/>
    <p:sldId id="282" r:id="rId6"/>
    <p:sldId id="396" r:id="rId7"/>
    <p:sldId id="399" r:id="rId8"/>
    <p:sldId id="386" r:id="rId9"/>
    <p:sldId id="283" r:id="rId10"/>
    <p:sldId id="382" r:id="rId11"/>
    <p:sldId id="384" r:id="rId12"/>
    <p:sldId id="281" r:id="rId13"/>
    <p:sldId id="320" r:id="rId14"/>
    <p:sldId id="321" r:id="rId15"/>
    <p:sldId id="285" r:id="rId16"/>
    <p:sldId id="286" r:id="rId17"/>
    <p:sldId id="338" r:id="rId18"/>
    <p:sldId id="340" r:id="rId19"/>
    <p:sldId id="390" r:id="rId20"/>
    <p:sldId id="342" r:id="rId21"/>
    <p:sldId id="346" r:id="rId22"/>
    <p:sldId id="457" r:id="rId23"/>
    <p:sldId id="348" r:id="rId24"/>
    <p:sldId id="350" r:id="rId25"/>
    <p:sldId id="392" r:id="rId26"/>
    <p:sldId id="407" r:id="rId27"/>
    <p:sldId id="420" r:id="rId28"/>
    <p:sldId id="411" r:id="rId29"/>
    <p:sldId id="422" r:id="rId30"/>
    <p:sldId id="424" r:id="rId31"/>
    <p:sldId id="441" r:id="rId32"/>
    <p:sldId id="438" r:id="rId33"/>
    <p:sldId id="439" r:id="rId34"/>
    <p:sldId id="440" r:id="rId35"/>
    <p:sldId id="442" r:id="rId36"/>
    <p:sldId id="446" r:id="rId37"/>
    <p:sldId id="453" r:id="rId38"/>
    <p:sldId id="455" r:id="rId39"/>
    <p:sldId id="449" r:id="rId40"/>
    <p:sldId id="451" r:id="rId41"/>
    <p:sldId id="443" r:id="rId42"/>
    <p:sldId id="447" r:id="rId43"/>
    <p:sldId id="426" r:id="rId44"/>
    <p:sldId id="415" r:id="rId45"/>
    <p:sldId id="456" r:id="rId46"/>
    <p:sldId id="434" r:id="rId47"/>
    <p:sldId id="436" r:id="rId48"/>
    <p:sldId id="428" r:id="rId49"/>
    <p:sldId id="430" r:id="rId50"/>
    <p:sldId id="432" r:id="rId51"/>
    <p:sldId id="409" r:id="rId52"/>
    <p:sldId id="364" r:id="rId53"/>
    <p:sldId id="394" r:id="rId54"/>
    <p:sldId id="366" r:id="rId55"/>
    <p:sldId id="368" r:id="rId56"/>
    <p:sldId id="287" r:id="rId57"/>
    <p:sldId id="288" r:id="rId58"/>
    <p:sldId id="289" r:id="rId59"/>
    <p:sldId id="290" r:id="rId60"/>
    <p:sldId id="298" r:id="rId61"/>
    <p:sldId id="293" r:id="rId62"/>
    <p:sldId id="299" r:id="rId63"/>
    <p:sldId id="325" r:id="rId64"/>
    <p:sldId id="388" r:id="rId65"/>
    <p:sldId id="326" r:id="rId66"/>
    <p:sldId id="327" r:id="rId67"/>
    <p:sldId id="328" r:id="rId68"/>
    <p:sldId id="330" r:id="rId69"/>
    <p:sldId id="329" r:id="rId70"/>
    <p:sldId id="331" r:id="rId71"/>
  </p:sldIdLst>
  <p:sldSz cx="9144000" cy="6858000" type="screen4x3"/>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9C699ED-5DE9-40AF-A833-970107909358}" type="datetimeFigureOut">
              <a:rPr lang="fi-FI" smtClean="0"/>
              <a:t>2.4.2018</a:t>
            </a:fld>
            <a:endParaRPr lang="fi-FI"/>
          </a:p>
        </p:txBody>
      </p:sp>
      <p:sp>
        <p:nvSpPr>
          <p:cNvPr id="4" name="Alatunnisteen paikkamerkki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A398137-592A-46E1-8CB2-65CA9C1239A9}" type="slidenum">
              <a:rPr lang="fi-FI" smtClean="0"/>
              <a:t>‹#›</a:t>
            </a:fld>
            <a:endParaRPr lang="fi-FI"/>
          </a:p>
        </p:txBody>
      </p:sp>
    </p:spTree>
    <p:extLst>
      <p:ext uri="{BB962C8B-B14F-4D97-AF65-F5344CB8AC3E}">
        <p14:creationId xmlns:p14="http://schemas.microsoft.com/office/powerpoint/2010/main" val="27851950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i-FI" smtClean="0"/>
              <a:t>Muokkaa perustyyl. napsautt.</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5A4704E6-15E0-4B7E-88E7-DE820D59A467}" type="datetimeFigureOut">
              <a:rPr lang="fi-FI" smtClean="0"/>
              <a:t>2.4.2018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9386F20-C770-4856-80BC-17F4B1681CC5}" type="slidenum">
              <a:rPr lang="fi-FI" smtClean="0"/>
              <a:t>‹#›</a:t>
            </a:fld>
            <a:endParaRPr lang="fi-FI"/>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5A4704E6-15E0-4B7E-88E7-DE820D59A467}" type="datetimeFigureOut">
              <a:rPr lang="fi-FI" smtClean="0"/>
              <a:t>2.4.2018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9386F20-C770-4856-80BC-17F4B1681CC5}"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A4704E6-15E0-4B7E-88E7-DE820D59A467}" type="datetimeFigureOut">
              <a:rPr lang="fi-FI" smtClean="0"/>
              <a:t>2.4.2018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9386F20-C770-4856-80BC-17F4B1681CC5}" type="slidenum">
              <a:rPr lang="fi-FI" smtClean="0"/>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5A4704E6-15E0-4B7E-88E7-DE820D59A467}" type="datetimeFigureOut">
              <a:rPr lang="fi-FI" smtClean="0"/>
              <a:t>2.4.2018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9386F20-C770-4856-80BC-17F4B1681CC5}" type="slidenum">
              <a:rPr lang="fi-FI" smtClean="0"/>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i-FI" smtClean="0"/>
              <a:t>Muokkaa perustyyl. napsautt.</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5A4704E6-15E0-4B7E-88E7-DE820D59A467}" type="datetimeFigureOut">
              <a:rPr lang="fi-FI" smtClean="0"/>
              <a:t>2.4.2018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9386F20-C770-4856-80BC-17F4B1681CC5}" type="slidenum">
              <a:rPr lang="fi-FI" smtClean="0"/>
              <a:t>‹#›</a:t>
            </a:fld>
            <a:endParaRPr lang="fi-FI"/>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5A4704E6-15E0-4B7E-88E7-DE820D59A467}" type="datetimeFigureOut">
              <a:rPr lang="fi-FI" smtClean="0"/>
              <a:t>2.4.2018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9386F20-C770-4856-80BC-17F4B1681CC5}" type="slidenum">
              <a:rPr lang="fi-FI" smtClean="0"/>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5A4704E6-15E0-4B7E-88E7-DE820D59A467}" type="datetimeFigureOut">
              <a:rPr lang="fi-FI" smtClean="0"/>
              <a:t>2.4.2018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9386F20-C770-4856-80BC-17F4B1681CC5}" type="slidenum">
              <a:rPr lang="fi-FI" smtClean="0"/>
              <a:t>‹#›</a:t>
            </a:fld>
            <a:endParaRPr lang="fi-FI"/>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5A4704E6-15E0-4B7E-88E7-DE820D59A467}" type="datetimeFigureOut">
              <a:rPr lang="fi-FI" smtClean="0"/>
              <a:t>2.4.2018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9386F20-C770-4856-80BC-17F4B1681CC5}" type="slidenum">
              <a:rPr lang="fi-FI" smtClean="0"/>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704E6-15E0-4B7E-88E7-DE820D59A467}" type="datetimeFigureOut">
              <a:rPr lang="fi-FI" smtClean="0"/>
              <a:t>2.4.2018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9386F20-C770-4856-80BC-17F4B1681CC5}"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5A4704E6-15E0-4B7E-88E7-DE820D59A467}" type="datetimeFigureOut">
              <a:rPr lang="fi-FI" smtClean="0"/>
              <a:t>2.4.2018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9386F20-C770-4856-80BC-17F4B1681CC5}" type="slidenum">
              <a:rPr lang="fi-FI" smtClean="0"/>
              <a:t>‹#›</a:t>
            </a:fld>
            <a:endParaRPr lang="fi-FI"/>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5A4704E6-15E0-4B7E-88E7-DE820D59A467}" type="datetimeFigureOut">
              <a:rPr lang="fi-FI" smtClean="0"/>
              <a:t>2.4.2018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9386F20-C770-4856-80BC-17F4B1681CC5}" type="slidenum">
              <a:rPr lang="fi-FI" smtClean="0"/>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A4704E6-15E0-4B7E-88E7-DE820D59A467}" type="datetimeFigureOut">
              <a:rPr lang="fi-FI" smtClean="0"/>
              <a:t>2.4.2018</a:t>
            </a:fld>
            <a:endParaRPr lang="fi-FI"/>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i-FI"/>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9386F20-C770-4856-80BC-17F4B1681CC5}"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arvojen_avaruus_v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
            <a:ext cx="97536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16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u="sng" dirty="0" smtClean="0"/>
              <a:t>Lapset tarvitsevat</a:t>
            </a:r>
            <a:endParaRPr lang="fi-FI" sz="2800" u="sng" dirty="0"/>
          </a:p>
        </p:txBody>
      </p:sp>
      <p:sp>
        <p:nvSpPr>
          <p:cNvPr id="3" name="Sisällön paikkamerkki 2"/>
          <p:cNvSpPr>
            <a:spLocks noGrp="1"/>
          </p:cNvSpPr>
          <p:nvPr>
            <p:ph idx="1"/>
          </p:nvPr>
        </p:nvSpPr>
        <p:spPr>
          <a:xfrm>
            <a:off x="467544" y="1484784"/>
            <a:ext cx="8229600" cy="4876800"/>
          </a:xfrm>
        </p:spPr>
        <p:txBody>
          <a:bodyPr>
            <a:normAutofit lnSpcReduction="10000"/>
          </a:bodyPr>
          <a:lstStyle/>
          <a:p>
            <a:r>
              <a:rPr lang="fi-FI" dirty="0" smtClean="0"/>
              <a:t>Ravintoa, liikuntaa, lepoa</a:t>
            </a:r>
          </a:p>
          <a:p>
            <a:r>
              <a:rPr lang="fi-FI" dirty="0" smtClean="0"/>
              <a:t>Nähdyksi tulemista omana itsenään</a:t>
            </a:r>
          </a:p>
          <a:p>
            <a:r>
              <a:rPr lang="fi-FI" dirty="0" smtClean="0"/>
              <a:t>Kokemuksia itsestään iloa tuovana ihmisenä</a:t>
            </a:r>
          </a:p>
          <a:p>
            <a:r>
              <a:rPr lang="fi-FI" dirty="0" smtClean="0"/>
              <a:t>Kuulluksi tulemista</a:t>
            </a:r>
          </a:p>
          <a:p>
            <a:r>
              <a:rPr lang="fi-FI" dirty="0" smtClean="0"/>
              <a:t>Arvostetuksi tulemista omine ajatuksineen</a:t>
            </a:r>
          </a:p>
          <a:p>
            <a:r>
              <a:rPr lang="fi-FI" dirty="0" smtClean="0"/>
              <a:t>Vapautta tutkia ja onnistua</a:t>
            </a:r>
          </a:p>
          <a:p>
            <a:r>
              <a:rPr lang="fi-FI" dirty="0" smtClean="0"/>
              <a:t>Opetusta arvoista ja odotuksista</a:t>
            </a:r>
          </a:p>
          <a:p>
            <a:r>
              <a:rPr lang="fi-FI" dirty="0" smtClean="0"/>
              <a:t>Oman ryhmänsä hyväksyntää</a:t>
            </a:r>
          </a:p>
          <a:p>
            <a:r>
              <a:rPr lang="fi-FI" dirty="0" smtClean="0"/>
              <a:t>Iloa, naurua, riehakkuutta</a:t>
            </a:r>
          </a:p>
          <a:p>
            <a:r>
              <a:rPr lang="fi-FI" dirty="0" smtClean="0"/>
              <a:t>Tunteiden jakamista</a:t>
            </a:r>
          </a:p>
          <a:p>
            <a:r>
              <a:rPr lang="fi-FI" sz="2000" dirty="0" smtClean="0"/>
              <a:t>(Jukka Mäkelä 2011: Lapsena yhdessä koettu ilo ehkäisee mielenterveysongelmia / Pedagoginen sensitiivisyys)</a:t>
            </a:r>
            <a:endParaRPr lang="fi-FI" sz="2000" dirty="0"/>
          </a:p>
        </p:txBody>
      </p:sp>
    </p:spTree>
    <p:extLst>
      <p:ext uri="{BB962C8B-B14F-4D97-AF65-F5344CB8AC3E}">
        <p14:creationId xmlns:p14="http://schemas.microsoft.com/office/powerpoint/2010/main" val="356019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88640"/>
            <a:ext cx="8229600" cy="990600"/>
          </a:xfrm>
        </p:spPr>
        <p:txBody>
          <a:bodyPr>
            <a:normAutofit/>
          </a:bodyPr>
          <a:lstStyle/>
          <a:p>
            <a:r>
              <a:rPr lang="fi-FI" sz="2800" dirty="0" smtClean="0"/>
              <a:t> </a:t>
            </a:r>
            <a:r>
              <a:rPr lang="fi-FI" sz="2800" u="sng" dirty="0" smtClean="0"/>
              <a:t>Lasta / kouluikäistä / nuorta suojaavia tekijöitä</a:t>
            </a:r>
            <a:endParaRPr lang="fi-FI" sz="2800" u="sng" dirty="0"/>
          </a:p>
        </p:txBody>
      </p:sp>
      <p:sp>
        <p:nvSpPr>
          <p:cNvPr id="3" name="Sisällön paikkamerkki 2"/>
          <p:cNvSpPr>
            <a:spLocks noGrp="1"/>
          </p:cNvSpPr>
          <p:nvPr>
            <p:ph idx="1"/>
          </p:nvPr>
        </p:nvSpPr>
        <p:spPr>
          <a:xfrm>
            <a:off x="467544" y="836712"/>
            <a:ext cx="8229600" cy="4876800"/>
          </a:xfrm>
        </p:spPr>
        <p:txBody>
          <a:bodyPr>
            <a:noAutofit/>
          </a:bodyPr>
          <a:lstStyle/>
          <a:p>
            <a:r>
              <a:rPr lang="fi-FI" sz="1800" b="1" u="sng" dirty="0" smtClean="0"/>
              <a:t>Suojaavat tekijät / mielenterveys elämäntaitona:</a:t>
            </a:r>
          </a:p>
          <a:p>
            <a:r>
              <a:rPr lang="fi-FI" sz="1600" dirty="0" smtClean="0"/>
              <a:t>Fyysisestä terveydestä ja hyvinvoinnista huolehtiminen -&gt; uni, lepo, ravinto, liikkuminen, ihmissuhteet/kaverisuhteet, harrastukset, luovuus</a:t>
            </a:r>
          </a:p>
          <a:p>
            <a:r>
              <a:rPr lang="fi-FI" sz="1600" dirty="0" smtClean="0"/>
              <a:t>Kyky tunnistaa, sanoittaa ja ilmaista tunteitaan ja tarpeitaan -&gt; </a:t>
            </a:r>
            <a:r>
              <a:rPr lang="fi-FI" sz="1600" dirty="0"/>
              <a:t>lisää </a:t>
            </a:r>
            <a:r>
              <a:rPr lang="fi-FI" sz="1600" dirty="0" smtClean="0"/>
              <a:t>itsetuntemusta; </a:t>
            </a:r>
            <a:r>
              <a:rPr lang="fi-FI" sz="1600" dirty="0"/>
              <a:t>itsensä arvostaminen</a:t>
            </a:r>
          </a:p>
          <a:p>
            <a:r>
              <a:rPr lang="fi-FI" sz="1600" dirty="0" smtClean="0"/>
              <a:t>Kyky ratkaista ongelmia ja ristiriitoja -&gt; kaveri- ja ihmissuhdetaidot</a:t>
            </a:r>
          </a:p>
          <a:p>
            <a:r>
              <a:rPr lang="fi-FI" sz="1600" dirty="0" smtClean="0"/>
              <a:t>Arvot, elämässä hyvänä, arvokkaana ja tavoiteltavina pidettävien asioiden pohtiminen vahvistaa mielenterveyttä; ympäristö ja yhteiskunnan arvot, rakenteet (esim. päivähoito, opetus, opiskelu, työ)</a:t>
            </a:r>
          </a:p>
          <a:p>
            <a:r>
              <a:rPr lang="fi-FI" sz="1600" dirty="0" smtClean="0"/>
              <a:t>Myönteinen </a:t>
            </a:r>
            <a:r>
              <a:rPr lang="fi-FI" sz="1600" dirty="0"/>
              <a:t>suhtautuminen elämään -&gt; </a:t>
            </a:r>
            <a:r>
              <a:rPr lang="fi-FI" sz="1600" dirty="0" smtClean="0"/>
              <a:t>toivo, voimavarojen ja omiin kykyihin luottamisen vahvistaminen</a:t>
            </a:r>
            <a:r>
              <a:rPr lang="fi-FI" sz="1600" dirty="0"/>
              <a:t> </a:t>
            </a:r>
            <a:endParaRPr lang="fi-FI" sz="1600" dirty="0" smtClean="0"/>
          </a:p>
          <a:p>
            <a:r>
              <a:rPr lang="fi-FI" sz="1600" dirty="0" smtClean="0"/>
              <a:t>Kyky </a:t>
            </a:r>
            <a:r>
              <a:rPr lang="fi-FI" sz="1600" dirty="0"/>
              <a:t>puhua mieltä painavista asioista ja tukeutua vanhempiin, </a:t>
            </a:r>
            <a:r>
              <a:rPr lang="fi-FI" sz="1600" dirty="0" smtClean="0"/>
              <a:t>lähi-ihmisiin </a:t>
            </a:r>
            <a:r>
              <a:rPr lang="fi-FI" sz="1600" dirty="0"/>
              <a:t>ja </a:t>
            </a:r>
            <a:r>
              <a:rPr lang="fi-FI" sz="1600" dirty="0" smtClean="0"/>
              <a:t>ystäviin -&gt; turvaverkko </a:t>
            </a:r>
            <a:endParaRPr lang="fi-FI" sz="1600" dirty="0"/>
          </a:p>
          <a:p>
            <a:r>
              <a:rPr lang="fi-FI" sz="1600" dirty="0" smtClean="0"/>
              <a:t>Kyky </a:t>
            </a:r>
            <a:r>
              <a:rPr lang="fi-FI" sz="1600" dirty="0"/>
              <a:t>sietää pettymyksiä ja </a:t>
            </a:r>
            <a:r>
              <a:rPr lang="fi-FI" sz="1600" dirty="0" smtClean="0"/>
              <a:t>menetyksiä -&gt; kyky selviytyä haastavistakin elämäntilanteista</a:t>
            </a:r>
            <a:endParaRPr lang="fi-FI" sz="1600" dirty="0"/>
          </a:p>
          <a:p>
            <a:r>
              <a:rPr lang="fi-FI" sz="1600" dirty="0"/>
              <a:t>Pystyy sopeutumaan </a:t>
            </a:r>
            <a:r>
              <a:rPr lang="fi-FI" sz="1600" dirty="0" smtClean="0"/>
              <a:t>muutoksiin, joustavuus </a:t>
            </a:r>
            <a:r>
              <a:rPr lang="fi-FI" sz="1600" dirty="0"/>
              <a:t>(ja olla sopeutumatta vahingollisiin </a:t>
            </a:r>
            <a:r>
              <a:rPr lang="fi-FI" sz="1600" dirty="0" smtClean="0"/>
              <a:t>olosuhteisiin)</a:t>
            </a:r>
          </a:p>
          <a:p>
            <a:r>
              <a:rPr lang="fi-FI" sz="1800" b="1" u="sng" dirty="0" smtClean="0"/>
              <a:t>Riskitekijöitä:</a:t>
            </a:r>
          </a:p>
          <a:p>
            <a:r>
              <a:rPr lang="fi-FI" sz="1400" dirty="0" smtClean="0"/>
              <a:t>Paljon kokemuksia huonommuuden tunteista</a:t>
            </a:r>
          </a:p>
          <a:p>
            <a:r>
              <a:rPr lang="fi-FI" sz="1400" dirty="0" smtClean="0"/>
              <a:t>Ei kykyä rakentaa ihmis- ja ystävyyssuhteita</a:t>
            </a:r>
          </a:p>
          <a:p>
            <a:r>
              <a:rPr lang="fi-FI" sz="1400" dirty="0" smtClean="0"/>
              <a:t>Yhteiskunnan ilmiöt ja arvot (esim. köyhyys, syrjäytyminen)</a:t>
            </a:r>
          </a:p>
          <a:p>
            <a:r>
              <a:rPr lang="fi-FI" sz="1400" dirty="0" smtClean="0"/>
              <a:t>Elämäntaidottomuus, turvattomuus, huolenpidon ja välittämisen puute </a:t>
            </a:r>
            <a:endParaRPr lang="fi-FI" sz="1400" dirty="0"/>
          </a:p>
        </p:txBody>
      </p:sp>
    </p:spTree>
    <p:extLst>
      <p:ext uri="{BB962C8B-B14F-4D97-AF65-F5344CB8AC3E}">
        <p14:creationId xmlns:p14="http://schemas.microsoft.com/office/powerpoint/2010/main" val="370573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6632"/>
            <a:ext cx="8229600" cy="990600"/>
          </a:xfrm>
        </p:spPr>
        <p:txBody>
          <a:bodyPr>
            <a:normAutofit/>
          </a:bodyPr>
          <a:lstStyle/>
          <a:p>
            <a:r>
              <a:rPr lang="fi-FI" sz="2800" u="sng" dirty="0" smtClean="0"/>
              <a:t>Lapsen mielenterveyttä edistää, kun aikuinen</a:t>
            </a:r>
            <a:endParaRPr lang="fi-FI" sz="2800" u="sng" dirty="0"/>
          </a:p>
        </p:txBody>
      </p:sp>
      <p:sp>
        <p:nvSpPr>
          <p:cNvPr id="3" name="Sisällön paikkamerkki 2"/>
          <p:cNvSpPr>
            <a:spLocks noGrp="1"/>
          </p:cNvSpPr>
          <p:nvPr>
            <p:ph idx="1"/>
          </p:nvPr>
        </p:nvSpPr>
        <p:spPr>
          <a:xfrm>
            <a:off x="467544" y="908720"/>
            <a:ext cx="8229600" cy="4876800"/>
          </a:xfrm>
        </p:spPr>
        <p:txBody>
          <a:bodyPr>
            <a:noAutofit/>
          </a:bodyPr>
          <a:lstStyle/>
          <a:p>
            <a:r>
              <a:rPr lang="fi-FI" sz="1200" dirty="0" smtClean="0"/>
              <a:t>Antaa arvon ja merkityksen lapselle ja lapsuudelle; kunnioittaa lasta ja ottaa vastuun omista virheistään</a:t>
            </a:r>
          </a:p>
          <a:p>
            <a:r>
              <a:rPr lang="fi-FI" sz="1200" dirty="0" smtClean="0"/>
              <a:t>On läsnä ja kohtaa lapsen</a:t>
            </a:r>
          </a:p>
          <a:p>
            <a:r>
              <a:rPr lang="fi-FI" sz="1200" dirty="0" smtClean="0"/>
              <a:t>Huomioi lapsen tarpeet</a:t>
            </a:r>
          </a:p>
          <a:p>
            <a:r>
              <a:rPr lang="fi-FI" sz="1200" dirty="0" smtClean="0"/>
              <a:t>Vahvistaa lapsen itsetuntoa; kannustaa ja rohkaisee </a:t>
            </a:r>
          </a:p>
          <a:p>
            <a:r>
              <a:rPr lang="fi-FI" sz="1200" dirty="0" smtClean="0"/>
              <a:t>Mallintaa tunnetiloja; tukee ja sanoittaa lapsen tunteita; sanoittaa tekemistä ja toimintaa, kiittää lasta</a:t>
            </a:r>
          </a:p>
          <a:p>
            <a:r>
              <a:rPr lang="fi-FI" sz="1200" dirty="0" smtClean="0"/>
              <a:t>Opettaa avunhakutaitoja</a:t>
            </a:r>
          </a:p>
          <a:p>
            <a:r>
              <a:rPr lang="fi-FI" sz="1200" dirty="0" smtClean="0"/>
              <a:t>Opettaa kaveritaitoja</a:t>
            </a:r>
          </a:p>
          <a:p>
            <a:r>
              <a:rPr lang="fi-FI" sz="1200" dirty="0" smtClean="0"/>
              <a:t>Mallintaa ja opettaa rauhoittumisen taitoja</a:t>
            </a:r>
          </a:p>
          <a:p>
            <a:r>
              <a:rPr lang="fi-FI" sz="1200" dirty="0" smtClean="0"/>
              <a:t>Tarjoaa turvallisen kiintymyssuhteen ja läheisyyttä</a:t>
            </a:r>
          </a:p>
          <a:p>
            <a:r>
              <a:rPr lang="fi-FI" sz="1200" dirty="0" smtClean="0"/>
              <a:t>Antaa lapselle kokemuksen arvokkuudesta ja hyväksytyksi tulemisesta</a:t>
            </a:r>
          </a:p>
          <a:p>
            <a:r>
              <a:rPr lang="fi-FI" sz="1200" dirty="0" smtClean="0"/>
              <a:t>Rakentaa ryhmään hyväksyvän ilmapiirin</a:t>
            </a:r>
          </a:p>
          <a:p>
            <a:r>
              <a:rPr lang="fi-FI" sz="1200" dirty="0" smtClean="0"/>
              <a:t>On aidosti kiinnostunut lapsesta ja hänen kokemuksistaan</a:t>
            </a:r>
          </a:p>
          <a:p>
            <a:r>
              <a:rPr lang="fi-FI" sz="1200" dirty="0" smtClean="0"/>
              <a:t>Käyttää vuorovaikutukseen perustuvaa kasvatustyyliä</a:t>
            </a:r>
          </a:p>
          <a:p>
            <a:r>
              <a:rPr lang="fi-FI" sz="1200" dirty="0" smtClean="0"/>
              <a:t>Tarjoaa turvallisen kasvuympäristön</a:t>
            </a:r>
          </a:p>
          <a:p>
            <a:r>
              <a:rPr lang="fi-FI" sz="1200" dirty="0" smtClean="0"/>
              <a:t>Tunnistaa lapsen temperamentin ja osaa toimia sen mukaisesti</a:t>
            </a:r>
          </a:p>
          <a:p>
            <a:r>
              <a:rPr lang="fi-FI" sz="1200" dirty="0" smtClean="0"/>
              <a:t>Huomioi mahdolliset sairaudet ja kehityshäiriöt</a:t>
            </a:r>
          </a:p>
          <a:p>
            <a:r>
              <a:rPr lang="fi-FI" sz="1200" dirty="0" smtClean="0"/>
              <a:t>Varmistaa, että lapsi pääsee mukaan ryhmään eikä tule torjutuksi</a:t>
            </a:r>
          </a:p>
          <a:p>
            <a:r>
              <a:rPr lang="fi-FI" sz="1200" dirty="0" smtClean="0"/>
              <a:t>Tunnetaitojen ja sosiaalisten taitojen vahvistaminen</a:t>
            </a:r>
          </a:p>
          <a:p>
            <a:r>
              <a:rPr lang="fi-FI" sz="1200" b="1" u="sng" dirty="0" smtClean="0"/>
              <a:t>Lisäksi ammattilainen</a:t>
            </a:r>
            <a:r>
              <a:rPr lang="fi-FI" sz="1200" b="1" dirty="0" smtClean="0"/>
              <a:t>:</a:t>
            </a:r>
          </a:p>
          <a:p>
            <a:r>
              <a:rPr lang="fi-FI" sz="1200" dirty="0" smtClean="0"/>
              <a:t>Tukee </a:t>
            </a:r>
            <a:r>
              <a:rPr lang="fi-FI" sz="1200" dirty="0" err="1" smtClean="0"/>
              <a:t>ryhmäytymistä</a:t>
            </a:r>
            <a:endParaRPr lang="fi-FI" sz="1200" dirty="0" smtClean="0"/>
          </a:p>
          <a:p>
            <a:r>
              <a:rPr lang="fi-FI" sz="1200" dirty="0" smtClean="0"/>
              <a:t>Puuttuu ryhmässä esiintyvään kiusaamiseen heti, ehkäisee kiusaamista</a:t>
            </a:r>
          </a:p>
          <a:p>
            <a:r>
              <a:rPr lang="fi-FI" sz="1200" dirty="0" smtClean="0"/>
              <a:t>Tukee vanhempia kasvatustyössä ja ohjaa heidät tarvittaessa lisätuen piiriin</a:t>
            </a:r>
          </a:p>
          <a:p>
            <a:r>
              <a:rPr lang="fi-FI" sz="1200" dirty="0" smtClean="0"/>
              <a:t>Mielenterveyttä suojaavia voimavaroja vahvistetaan keskusteluissa, </a:t>
            </a:r>
            <a:r>
              <a:rPr lang="fi-FI" sz="1200" b="1" dirty="0" smtClean="0"/>
              <a:t>kasvatuskumppanuudessa </a:t>
            </a:r>
            <a:r>
              <a:rPr lang="fi-FI" sz="1200" dirty="0" smtClean="0"/>
              <a:t>lapsen, vanhempien ja perheiden kanssa; samalla voidaan selvittää mahdollisia riskitekijöitä ja ennaltaehkäistä, heikentää niiden vaikutusta (2013 THL: 63% 1-6-vuotiaista on kunnallisessa tai yksityisessä päivähoidossa ja neuvoloissa kohdataan 99,6% perheistä/vuosittain 400 000 lasta ja 600 000 aikuista) -&gt; </a:t>
            </a:r>
            <a:r>
              <a:rPr lang="fi-FI" sz="1200" b="1" dirty="0" smtClean="0"/>
              <a:t>vanhempien kannustaminen yhdessäoloon lapsen kanssa</a:t>
            </a:r>
          </a:p>
        </p:txBody>
      </p:sp>
    </p:spTree>
    <p:extLst>
      <p:ext uri="{BB962C8B-B14F-4D97-AF65-F5344CB8AC3E}">
        <p14:creationId xmlns:p14="http://schemas.microsoft.com/office/powerpoint/2010/main" val="81809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16632"/>
            <a:ext cx="8229600" cy="990600"/>
          </a:xfrm>
        </p:spPr>
        <p:txBody>
          <a:bodyPr>
            <a:normAutofit/>
          </a:bodyPr>
          <a:lstStyle/>
          <a:p>
            <a:r>
              <a:rPr lang="fi-FI" sz="2800" u="sng" dirty="0" smtClean="0"/>
              <a:t>Lapsen itsetunnon ja mielenterveyden tukeminen</a:t>
            </a:r>
            <a:endParaRPr lang="fi-FI" sz="2800" u="sng" dirty="0"/>
          </a:p>
        </p:txBody>
      </p:sp>
      <p:sp>
        <p:nvSpPr>
          <p:cNvPr id="3" name="Sisällön paikkamerkki 2"/>
          <p:cNvSpPr>
            <a:spLocks noGrp="1"/>
          </p:cNvSpPr>
          <p:nvPr>
            <p:ph idx="1"/>
          </p:nvPr>
        </p:nvSpPr>
        <p:spPr>
          <a:xfrm>
            <a:off x="467544" y="836712"/>
            <a:ext cx="8229600" cy="4876800"/>
          </a:xfrm>
        </p:spPr>
        <p:txBody>
          <a:bodyPr>
            <a:noAutofit/>
          </a:bodyPr>
          <a:lstStyle/>
          <a:p>
            <a:r>
              <a:rPr lang="fi-FI" sz="1400" b="1" dirty="0" smtClean="0"/>
              <a:t>Iloitse lapsen olemassaolosta</a:t>
            </a:r>
          </a:p>
          <a:p>
            <a:r>
              <a:rPr lang="fi-FI" sz="1400" b="1" dirty="0" smtClean="0"/>
              <a:t>Osoita hyväksyntää</a:t>
            </a:r>
          </a:p>
          <a:p>
            <a:r>
              <a:rPr lang="fi-FI" sz="1400" b="1" dirty="0" smtClean="0"/>
              <a:t>Ole rohkaiseva, kannusta ja kiitä</a:t>
            </a:r>
          </a:p>
          <a:p>
            <a:r>
              <a:rPr lang="fi-FI" sz="1400" b="1" dirty="0" smtClean="0"/>
              <a:t>Kehu yrittämisestä ja erehdystä (lapsi löytää taitojaan ja vahvuuksiaan sekä kehittymistä kaipaavia taitoja)</a:t>
            </a:r>
          </a:p>
          <a:p>
            <a:r>
              <a:rPr lang="fi-FI" sz="1400" b="1" dirty="0" smtClean="0"/>
              <a:t>Keskity onnistumisiin</a:t>
            </a:r>
          </a:p>
          <a:p>
            <a:r>
              <a:rPr lang="fi-FI" sz="1400" b="1" dirty="0" smtClean="0"/>
              <a:t>Kannusta kokeilemaan</a:t>
            </a:r>
          </a:p>
          <a:p>
            <a:r>
              <a:rPr lang="fi-FI" sz="1400" b="1" dirty="0" smtClean="0"/>
              <a:t>Usko, että lapsi oppii</a:t>
            </a:r>
          </a:p>
          <a:p>
            <a:r>
              <a:rPr lang="fi-FI" sz="1400" b="1" dirty="0" smtClean="0"/>
              <a:t>Hyväksy lapsen keskeneräisyys</a:t>
            </a:r>
          </a:p>
          <a:p>
            <a:r>
              <a:rPr lang="fi-FI" sz="1400" b="1" dirty="0" smtClean="0"/>
              <a:t>Uskalla itsekin kokeilla ja epäonnistua</a:t>
            </a:r>
          </a:p>
          <a:p>
            <a:r>
              <a:rPr lang="fi-FI" sz="1400" b="1" dirty="0" smtClean="0"/>
              <a:t>Ole sensitiivinen ja kiinnostunut lapsesta</a:t>
            </a:r>
          </a:p>
          <a:p>
            <a:r>
              <a:rPr lang="fi-FI" sz="1400" b="1" dirty="0" smtClean="0"/>
              <a:t>Ymmärrä lapsen temperamenttia (aikuisen oman temperamentin tiedostaminen suhteessa lapsen temperamenttiin ja lasten välisten temperamenttierojen tiedostaminen)</a:t>
            </a:r>
          </a:p>
          <a:p>
            <a:r>
              <a:rPr lang="fi-FI" sz="1400" b="1" dirty="0" smtClean="0"/>
              <a:t>Arvosta ja sanoita lapsen ominaisuuksia ja taitoja (tukee myönteistä itsetuntemusta)</a:t>
            </a:r>
          </a:p>
          <a:p>
            <a:r>
              <a:rPr lang="fi-FI" sz="1400" b="1" dirty="0" smtClean="0"/>
              <a:t>Näe lapsen monet mahdollisuudet</a:t>
            </a:r>
          </a:p>
          <a:p>
            <a:r>
              <a:rPr lang="fi-FI" sz="1400" b="1" dirty="0" smtClean="0"/>
              <a:t>Opeta myönteistä sisäistä puhetta</a:t>
            </a:r>
          </a:p>
          <a:p>
            <a:r>
              <a:rPr lang="fi-FI" sz="1400" b="1" dirty="0" smtClean="0"/>
              <a:t>Aseta selvästi määriteltyjä rajoja lapsen toiminnalle</a:t>
            </a:r>
          </a:p>
          <a:p>
            <a:r>
              <a:rPr lang="fi-FI" sz="1400" b="1" dirty="0" smtClean="0"/>
              <a:t>Osoita kunnioitusta lasta kohtaan ottamalla hänen mielipiteensä huomioon</a:t>
            </a:r>
          </a:p>
          <a:p>
            <a:endParaRPr lang="fi-FI" sz="1600" b="1" i="1" dirty="0" smtClean="0"/>
          </a:p>
          <a:p>
            <a:r>
              <a:rPr lang="fi-FI" sz="1600" b="1" i="1" dirty="0" smtClean="0"/>
              <a:t>Miten kehut lapsia? Missä tilanteissa voisit kehua enemmän? Millaisia itsetuntoa vahvistavia leikkejä tai työtapoja voisi käyttää lapsiryhmässä?</a:t>
            </a:r>
            <a:endParaRPr lang="fi-FI" sz="1600" b="1" i="1" dirty="0"/>
          </a:p>
        </p:txBody>
      </p:sp>
    </p:spTree>
    <p:extLst>
      <p:ext uri="{BB962C8B-B14F-4D97-AF65-F5344CB8AC3E}">
        <p14:creationId xmlns:p14="http://schemas.microsoft.com/office/powerpoint/2010/main" val="235920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990600"/>
          </a:xfrm>
        </p:spPr>
        <p:txBody>
          <a:bodyPr>
            <a:normAutofit/>
          </a:bodyPr>
          <a:lstStyle/>
          <a:p>
            <a:r>
              <a:rPr lang="fi-FI" sz="2800" u="sng" dirty="0" smtClean="0"/>
              <a:t>Itsetunto = itsetuntemus + itsearvostus</a:t>
            </a:r>
            <a:endParaRPr lang="fi-FI" sz="2800" u="sng" dirty="0"/>
          </a:p>
        </p:txBody>
      </p:sp>
      <p:sp>
        <p:nvSpPr>
          <p:cNvPr id="3" name="Sisällön paikkamerkki 2"/>
          <p:cNvSpPr>
            <a:spLocks noGrp="1"/>
          </p:cNvSpPr>
          <p:nvPr>
            <p:ph idx="1"/>
          </p:nvPr>
        </p:nvSpPr>
        <p:spPr>
          <a:xfrm>
            <a:off x="467544" y="1268760"/>
            <a:ext cx="8229600" cy="4876800"/>
          </a:xfrm>
        </p:spPr>
        <p:txBody>
          <a:bodyPr>
            <a:normAutofit fontScale="92500" lnSpcReduction="10000"/>
          </a:bodyPr>
          <a:lstStyle/>
          <a:p>
            <a:r>
              <a:rPr lang="fi-FI" dirty="0" smtClean="0"/>
              <a:t>Sanoita lapselle hänen toimintaansa ja piirteitä.</a:t>
            </a:r>
          </a:p>
          <a:p>
            <a:r>
              <a:rPr lang="fi-FI" dirty="0" smtClean="0"/>
              <a:t>Hyväksy ne.</a:t>
            </a:r>
          </a:p>
          <a:p>
            <a:r>
              <a:rPr lang="fi-FI" dirty="0" smtClean="0"/>
              <a:t>Auta lasta tunnistamaan itsestään hyviä ominaisuuksia , osaamista ja kiinnostuksen kohteita Lisää itsearvostusta hyväksymällä lapsen piirteet ja iloitsemalla niistä.</a:t>
            </a:r>
          </a:p>
          <a:p>
            <a:r>
              <a:rPr lang="fi-FI" dirty="0" smtClean="0"/>
              <a:t>Osoita lapselle, että erilaiset piirteet </a:t>
            </a:r>
            <a:r>
              <a:rPr lang="fi-FI" dirty="0"/>
              <a:t>ovat arvokkaita ja sanoittamalla myönteisesti lapsen </a:t>
            </a:r>
            <a:r>
              <a:rPr lang="fi-FI" dirty="0" smtClean="0"/>
              <a:t>ominaisuuksia.</a:t>
            </a:r>
          </a:p>
          <a:p>
            <a:r>
              <a:rPr lang="fi-FI" dirty="0" smtClean="0"/>
              <a:t>Löydä kehumista lapsesta (myös kehitettävistä alueista)</a:t>
            </a:r>
          </a:p>
          <a:p>
            <a:r>
              <a:rPr lang="fi-FI" dirty="0" smtClean="0"/>
              <a:t>Anna rakentavaa palautetta.</a:t>
            </a:r>
          </a:p>
          <a:p>
            <a:r>
              <a:rPr lang="fi-FI" dirty="0" smtClean="0"/>
              <a:t>Kehu yksittäistä lasta ja lapsiryhmää.</a:t>
            </a:r>
          </a:p>
          <a:p>
            <a:r>
              <a:rPr lang="fi-FI" b="1" dirty="0" smtClean="0"/>
              <a:t>Kasvatuskumppanuus: </a:t>
            </a:r>
            <a:r>
              <a:rPr lang="fi-FI" b="1" i="1" dirty="0" smtClean="0"/>
              <a:t>keskustele vanhempien kanssa siitä, miten he auttavat lasta löytämään omia vahvuuksiaan ja tukevat lapsen itsetuntoa ja myönteistä minäkuvaa.</a:t>
            </a:r>
            <a:endParaRPr lang="fi-FI" b="1" dirty="0" smtClean="0"/>
          </a:p>
          <a:p>
            <a:r>
              <a:rPr lang="fi-FI" dirty="0" smtClean="0"/>
              <a:t> </a:t>
            </a:r>
            <a:endParaRPr lang="fi-FI" dirty="0"/>
          </a:p>
          <a:p>
            <a:endParaRPr lang="fi-FI" dirty="0" smtClean="0"/>
          </a:p>
          <a:p>
            <a:endParaRPr lang="fi-FI" dirty="0"/>
          </a:p>
        </p:txBody>
      </p:sp>
    </p:spTree>
    <p:extLst>
      <p:ext uri="{BB962C8B-B14F-4D97-AF65-F5344CB8AC3E}">
        <p14:creationId xmlns:p14="http://schemas.microsoft.com/office/powerpoint/2010/main" val="1668443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60648"/>
            <a:ext cx="8229600" cy="990600"/>
          </a:xfrm>
        </p:spPr>
        <p:txBody>
          <a:bodyPr>
            <a:normAutofit/>
          </a:bodyPr>
          <a:lstStyle/>
          <a:p>
            <a:r>
              <a:rPr lang="fi-FI" sz="2400" b="1" u="sng" dirty="0"/>
              <a:t>Raisa </a:t>
            </a:r>
            <a:r>
              <a:rPr lang="fi-FI" sz="2400" b="1" u="sng" dirty="0" err="1"/>
              <a:t>Cacciatore</a:t>
            </a:r>
            <a:r>
              <a:rPr lang="fi-FI" sz="2400" b="1" u="sng" dirty="0"/>
              <a:t> : Aggression portaat 2010</a:t>
            </a:r>
          </a:p>
        </p:txBody>
      </p:sp>
      <p:sp>
        <p:nvSpPr>
          <p:cNvPr id="3" name="Sisällön paikkamerkki 2"/>
          <p:cNvSpPr>
            <a:spLocks noGrp="1"/>
          </p:cNvSpPr>
          <p:nvPr>
            <p:ph idx="1"/>
          </p:nvPr>
        </p:nvSpPr>
        <p:spPr>
          <a:xfrm>
            <a:off x="323528" y="980728"/>
            <a:ext cx="8229600" cy="4876800"/>
          </a:xfrm>
        </p:spPr>
        <p:txBody>
          <a:bodyPr>
            <a:noAutofit/>
          </a:bodyPr>
          <a:lstStyle/>
          <a:p>
            <a:r>
              <a:rPr lang="fi-FI" sz="1400" b="1" dirty="0" smtClean="0"/>
              <a:t>Aggressiontunne on kaikilla, mutta lapsilla ja nuorilla se toimii myös kehityksen tukena </a:t>
            </a:r>
            <a:r>
              <a:rPr lang="fi-FI" sz="1400" dirty="0" smtClean="0"/>
              <a:t>-&gt; eri kehityksen portailla se antaa rohkeutta toimimaan kohti itsenäisyyttä (energiavoimavara, kehityksellinen pakko).</a:t>
            </a:r>
          </a:p>
          <a:p>
            <a:r>
              <a:rPr lang="fi-FI" sz="1400" dirty="0" smtClean="0"/>
              <a:t>Kehitystapahtuma, jota voi kutsua myös </a:t>
            </a:r>
            <a:r>
              <a:rPr lang="fi-FI" sz="1400" b="1" dirty="0" smtClean="0"/>
              <a:t>itsenäistymisen portaiksi</a:t>
            </a:r>
            <a:r>
              <a:rPr lang="fi-FI" sz="1400" dirty="0" smtClean="0"/>
              <a:t>, johon vaikuttaa ajoittaiset aggressiontunteet (esim. ärtyisyys, jopa viha, repivät tunteet vanhempaa, auktoriteettia kohtaan)</a:t>
            </a:r>
          </a:p>
          <a:p>
            <a:r>
              <a:rPr lang="fi-FI" sz="1400" dirty="0" smtClean="0"/>
              <a:t>Aggressiokasvu aiheuttaa usein </a:t>
            </a:r>
            <a:r>
              <a:rPr lang="fi-FI" sz="1400" b="1" dirty="0" smtClean="0"/>
              <a:t>konflikteja</a:t>
            </a:r>
            <a:r>
              <a:rPr lang="fi-FI" sz="1400" dirty="0" smtClean="0"/>
              <a:t> lapsen tai nuoren lähipiirissä.</a:t>
            </a:r>
          </a:p>
          <a:p>
            <a:r>
              <a:rPr lang="fi-FI" sz="1400" dirty="0" smtClean="0"/>
              <a:t>On </a:t>
            </a:r>
            <a:r>
              <a:rPr lang="fi-FI" sz="1400" b="1" dirty="0" smtClean="0"/>
              <a:t>yksilöllistä, </a:t>
            </a:r>
            <a:r>
              <a:rPr lang="fi-FI" sz="1400" dirty="0" smtClean="0"/>
              <a:t>kuinka haasteellinen kukin porras on lapselle/nuorelle -&gt; jokainen tekee </a:t>
            </a:r>
            <a:r>
              <a:rPr lang="fi-FI" sz="1400" b="1" dirty="0" smtClean="0"/>
              <a:t>irtiottonsa </a:t>
            </a:r>
            <a:r>
              <a:rPr lang="fi-FI" sz="1400" dirty="0" smtClean="0"/>
              <a:t>temperamenttinsa, historiansa, kehitysaikataulunsa puitteissa; myös perheen kriisit ja suvantovaiheet vaikuttavat -&gt; jokainen uusi kehitysporras vaatii uuden askeleen ottamista, poispäin entisistä, turvallisista ihmissuhteista -&gt; </a:t>
            </a:r>
            <a:r>
              <a:rPr lang="fi-FI" sz="1400" b="1" dirty="0" smtClean="0"/>
              <a:t>muodostuu uusi tasapainotila lapsen/nuoren ja vanhemman/huoltajan välille.</a:t>
            </a:r>
          </a:p>
          <a:p>
            <a:r>
              <a:rPr lang="fi-FI" sz="1400" dirty="0" smtClean="0"/>
              <a:t>Aggressiokasvun tarkoituksena on saavuttaa </a:t>
            </a:r>
            <a:r>
              <a:rPr lang="fi-FI" sz="1400" b="1" dirty="0" smtClean="0"/>
              <a:t>terve itsearvostus, itsesäätely ja omat rajat sekä sosiaalinen liittyminen viiteryhmään.</a:t>
            </a:r>
          </a:p>
          <a:p>
            <a:r>
              <a:rPr lang="fi-FI" sz="1400" dirty="0" smtClean="0"/>
              <a:t>Turvallisen, ohjaavan, lapsen tunnetiloja kuuntelevan </a:t>
            </a:r>
            <a:r>
              <a:rPr lang="fi-FI" sz="1400" b="1" dirty="0" smtClean="0"/>
              <a:t>aikuisen tuella ja avulla lapsi/nuori voi luottaa siihen, että ihmissuhde kannattelee häntä ja ohjaa käytöstä rakentavien vaihtoehtojen suuntaan</a:t>
            </a:r>
            <a:r>
              <a:rPr lang="fi-FI" sz="1400" dirty="0" smtClean="0"/>
              <a:t>.</a:t>
            </a:r>
          </a:p>
          <a:p>
            <a:r>
              <a:rPr lang="fi-FI" sz="1400" dirty="0" smtClean="0"/>
              <a:t>Lapsi/nuori etenee kohti yhteisön normien ja omien tunteiden hallintaa -&gt; </a:t>
            </a:r>
            <a:r>
              <a:rPr lang="fi-FI" sz="1400" b="1" dirty="0" smtClean="0"/>
              <a:t>opitaan, miten ihmiset ovat vuorovaikutuksessa ja vastuussa teoistaan</a:t>
            </a:r>
            <a:r>
              <a:rPr lang="fi-FI" sz="1400" dirty="0" smtClean="0"/>
              <a:t>, </a:t>
            </a:r>
            <a:r>
              <a:rPr lang="fi-FI" sz="1400" b="1" dirty="0" smtClean="0"/>
              <a:t>arvioidaan ympäristön luotettavuutta, turvallisuutta ja tukea.</a:t>
            </a:r>
          </a:p>
          <a:p>
            <a:r>
              <a:rPr lang="fi-FI" sz="1400" b="1" dirty="0" smtClean="0"/>
              <a:t>Jos portailla lipeää</a:t>
            </a:r>
            <a:r>
              <a:rPr lang="fi-FI" sz="1400" dirty="0" smtClean="0"/>
              <a:t>: tarkoittaa kehitysviivettä tai häiriötä (esim. tahtoiässä vaille tukea ja neuvoja jääminen, voi johtaa siihen, että aggressiivinen, väkivaltainen käytös jää pysyväksi toimintamalliksi -&gt; voi olla avuttomuuden tunteen, keinottomuuden torjumista tai haavoittuvuuden ja turvattomuuden suojamuurina tai itsenäistymisen eteneminen lakkaa, tahtokasvun pysähtyminen voi rakentaa väärällä tavalla kilttejä, toisten hyväksikäytölle alttiita ihmisiä.  </a:t>
            </a:r>
          </a:p>
          <a:p>
            <a:endParaRPr lang="fi-FI" sz="1400" dirty="0" smtClean="0"/>
          </a:p>
          <a:p>
            <a:endParaRPr lang="fi-FI" sz="1400" dirty="0" smtClean="0"/>
          </a:p>
          <a:p>
            <a:endParaRPr lang="fi-FI" sz="1400" dirty="0"/>
          </a:p>
          <a:p>
            <a:r>
              <a:rPr lang="fi-FI" sz="1400" dirty="0" smtClean="0"/>
              <a:t>Videot: </a:t>
            </a:r>
            <a:endParaRPr lang="fi-FI" sz="1400" dirty="0"/>
          </a:p>
        </p:txBody>
      </p:sp>
    </p:spTree>
    <p:extLst>
      <p:ext uri="{BB962C8B-B14F-4D97-AF65-F5344CB8AC3E}">
        <p14:creationId xmlns:p14="http://schemas.microsoft.com/office/powerpoint/2010/main" val="93540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251520"/>
            <a:ext cx="8229600" cy="990600"/>
          </a:xfrm>
        </p:spPr>
        <p:txBody>
          <a:bodyPr/>
          <a:lstStyle/>
          <a:p>
            <a:endParaRPr lang="fi-FI"/>
          </a:p>
        </p:txBody>
      </p:sp>
      <p:sp>
        <p:nvSpPr>
          <p:cNvPr id="3" name="Sisällön paikkamerkki 2"/>
          <p:cNvSpPr>
            <a:spLocks noGrp="1"/>
          </p:cNvSpPr>
          <p:nvPr>
            <p:ph idx="1"/>
          </p:nvPr>
        </p:nvSpPr>
        <p:spPr>
          <a:xfrm>
            <a:off x="467544" y="404664"/>
            <a:ext cx="8229600" cy="4876800"/>
          </a:xfrm>
        </p:spPr>
        <p:txBody>
          <a:bodyPr>
            <a:noAutofit/>
          </a:bodyPr>
          <a:lstStyle/>
          <a:p>
            <a:r>
              <a:rPr lang="fi-FI" sz="2000" b="1" u="sng" dirty="0" err="1" smtClean="0">
                <a:solidFill>
                  <a:srgbClr val="FF0000"/>
                </a:solidFill>
              </a:rPr>
              <a:t>Cacciatore</a:t>
            </a:r>
            <a:r>
              <a:rPr lang="fi-FI" sz="2000" u="sng" dirty="0" err="1" smtClean="0">
                <a:solidFill>
                  <a:srgbClr val="FF0000"/>
                </a:solidFill>
              </a:rPr>
              <a:t>/aggression</a:t>
            </a:r>
            <a:r>
              <a:rPr lang="fi-FI" sz="2000" u="sng" dirty="0" smtClean="0">
                <a:solidFill>
                  <a:srgbClr val="FF0000"/>
                </a:solidFill>
              </a:rPr>
              <a:t> portaat jatkoa + video portaista</a:t>
            </a:r>
          </a:p>
          <a:p>
            <a:r>
              <a:rPr lang="fi-FI" sz="1800" b="1" u="sng" dirty="0" smtClean="0"/>
              <a:t>Lapsi ja nuori tarvitsee:</a:t>
            </a:r>
          </a:p>
          <a:p>
            <a:r>
              <a:rPr lang="fi-FI" sz="1800" b="1" dirty="0" smtClean="0"/>
              <a:t>Tietoa luonnollisista kehityshaasteista tai -kriiseistä</a:t>
            </a:r>
            <a:r>
              <a:rPr lang="fi-FI" sz="1800" dirty="0" smtClean="0"/>
              <a:t>, joita jokainen joutuu kokemaan.</a:t>
            </a:r>
          </a:p>
          <a:p>
            <a:r>
              <a:rPr lang="fi-FI" sz="1800" b="1" dirty="0" smtClean="0"/>
              <a:t>Malleja</a:t>
            </a:r>
            <a:r>
              <a:rPr lang="fi-FI" sz="1800" dirty="0" smtClean="0"/>
              <a:t> ohjata omia aggressiontunteitaan rakentavaan ja terveeseen suuntaan.</a:t>
            </a:r>
          </a:p>
          <a:p>
            <a:r>
              <a:rPr lang="fi-FI" sz="1800" b="1" dirty="0" smtClean="0"/>
              <a:t>Rajoja:</a:t>
            </a:r>
            <a:r>
              <a:rPr lang="fi-FI" sz="1800" dirty="0" smtClean="0"/>
              <a:t> ehdottomia, väkivallattomia ja turvallisia pysäyttämisiä silloin, kun valittu toimintastrategia on väärä -&gt; nopeita, selkeitä, yksinkertaisia, liioittelemattomia seuraamuksia (seuraamus suhteessa kehitykseen, ikään, tekoon</a:t>
            </a:r>
            <a:r>
              <a:rPr lang="fi-FI" sz="1800" dirty="0"/>
              <a:t>)</a:t>
            </a:r>
            <a:r>
              <a:rPr lang="fi-FI" sz="1800" dirty="0" smtClean="0"/>
              <a:t> kun on tehty väärin.</a:t>
            </a:r>
          </a:p>
          <a:p>
            <a:r>
              <a:rPr lang="fi-FI" sz="1800" b="1" dirty="0" smtClean="0"/>
              <a:t>Turvallisen aikuisen ohjausta </a:t>
            </a:r>
            <a:r>
              <a:rPr lang="fi-FI" sz="1800" dirty="0" smtClean="0"/>
              <a:t>etenkin tilanteissa, joissa sisäinen kuohunta ja ryhmäpaine on suurta.</a:t>
            </a:r>
          </a:p>
          <a:p>
            <a:r>
              <a:rPr lang="fi-FI" sz="1800" dirty="0" smtClean="0"/>
              <a:t>Ikätasoisesti ymmärrettäviä sääntöjä sitä, </a:t>
            </a:r>
            <a:r>
              <a:rPr lang="fi-FI" sz="1800" b="1" dirty="0" smtClean="0"/>
              <a:t>mikä on sallittua ja mikä kiellettyä</a:t>
            </a:r>
            <a:r>
              <a:rPr lang="fi-FI" sz="1800" dirty="0" smtClean="0"/>
              <a:t>; millaisia tekoja ihmiset eivät saa toisilleen tehdä.</a:t>
            </a:r>
          </a:p>
          <a:p>
            <a:r>
              <a:rPr lang="fi-FI" sz="1800" b="1" dirty="0" smtClean="0"/>
              <a:t>Arvokasvatusta</a:t>
            </a:r>
            <a:r>
              <a:rPr lang="fi-FI" sz="1800" dirty="0" smtClean="0"/>
              <a:t> siitä, mikä on oikein ja mikä väärin.</a:t>
            </a:r>
          </a:p>
          <a:p>
            <a:r>
              <a:rPr lang="fi-FI" sz="1800" b="1" dirty="0" smtClean="0"/>
              <a:t>Empatiakasvatusta </a:t>
            </a:r>
            <a:r>
              <a:rPr lang="fi-FI" sz="1800" dirty="0" smtClean="0"/>
              <a:t>eli tietoa, että pahan tekeminen tuntuu pahalta, vaikka pahantekijä tekisi sitä vain huvikseen -&gt; eläinrääkkäys ja ystävän kiusaaminen ovat ensimmäisiä asteita väkivallan kokeilusta, ja ne tapahtuvat hyvin usein leikin varjolla, hauskana ”pilana”.</a:t>
            </a:r>
          </a:p>
          <a:p>
            <a:r>
              <a:rPr lang="fi-FI" sz="1800" dirty="0" smtClean="0"/>
              <a:t>Tietoa, että </a:t>
            </a:r>
            <a:r>
              <a:rPr lang="fi-FI" sz="1800" b="1" dirty="0" smtClean="0"/>
              <a:t>väkivalta on kiellettyä</a:t>
            </a:r>
            <a:r>
              <a:rPr lang="fi-FI" sz="1800" dirty="0" smtClean="0"/>
              <a:t>, vaikka kukaan ei näkisi tai kieltäisi.</a:t>
            </a:r>
          </a:p>
          <a:p>
            <a:r>
              <a:rPr lang="fi-FI" sz="1800" b="1" dirty="0" smtClean="0"/>
              <a:t>Tietoa tapaturmista ja väkivallan seurauksista.</a:t>
            </a:r>
          </a:p>
          <a:p>
            <a:endParaRPr lang="fi-FI" sz="1800" dirty="0" smtClean="0"/>
          </a:p>
          <a:p>
            <a:endParaRPr lang="fi-FI" sz="1800" dirty="0" smtClean="0"/>
          </a:p>
          <a:p>
            <a:endParaRPr lang="fi-FI" sz="1800" b="1" dirty="0" smtClean="0"/>
          </a:p>
          <a:p>
            <a:endParaRPr lang="fi-FI" sz="1800" dirty="0"/>
          </a:p>
        </p:txBody>
      </p:sp>
    </p:spTree>
    <p:extLst>
      <p:ext uri="{BB962C8B-B14F-4D97-AF65-F5344CB8AC3E}">
        <p14:creationId xmlns:p14="http://schemas.microsoft.com/office/powerpoint/2010/main" val="175662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turvalliset aikui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1085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5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turvaverkko_2014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
            <a:ext cx="97536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0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turvaa_ja_tuk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
            <a:ext cx="975360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7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3568" y="-531440"/>
            <a:ext cx="7848600" cy="1927225"/>
          </a:xfrm>
        </p:spPr>
        <p:txBody>
          <a:bodyPr/>
          <a:lstStyle/>
          <a:p>
            <a:r>
              <a:rPr lang="fi-FI" sz="1600" u="sng" dirty="0" smtClean="0"/>
              <a:t>Lasten ja nuorten hyvinvoinnin tukemisen menetelmät mielenterveyden edistämisessä  /  </a:t>
            </a:r>
            <a:r>
              <a:rPr lang="fi-FI" sz="1600" u="sng" dirty="0" smtClean="0"/>
              <a:t>KASVATUSKUMPPANUUS: Lapset </a:t>
            </a:r>
            <a:r>
              <a:rPr lang="fi-FI" sz="1600" u="sng" dirty="0" smtClean="0"/>
              <a:t>ja  </a:t>
            </a:r>
            <a:r>
              <a:rPr lang="fi-FI" sz="1600" u="sng" dirty="0" smtClean="0"/>
              <a:t>alakouluikäiset</a:t>
            </a:r>
            <a:br>
              <a:rPr lang="fi-FI" sz="1600" u="sng" dirty="0" smtClean="0"/>
            </a:br>
            <a:r>
              <a:rPr lang="fi-FI" sz="1600" u="sng" dirty="0" smtClean="0"/>
              <a:t> 40</a:t>
            </a:r>
            <a:r>
              <a:rPr lang="fi-FI" sz="1600" dirty="0" smtClean="0"/>
              <a:t>h  </a:t>
            </a:r>
            <a:r>
              <a:rPr lang="fi-FI" sz="1600" dirty="0" smtClean="0"/>
              <a:t>ARJA  toivonen</a:t>
            </a:r>
            <a:br>
              <a:rPr lang="fi-FI" sz="1600" dirty="0" smtClean="0"/>
            </a:br>
            <a:endParaRPr lang="fi-FI" sz="1600" dirty="0"/>
          </a:p>
        </p:txBody>
      </p:sp>
      <p:sp>
        <p:nvSpPr>
          <p:cNvPr id="3" name="Alaotsikko 2"/>
          <p:cNvSpPr>
            <a:spLocks noGrp="1"/>
          </p:cNvSpPr>
          <p:nvPr>
            <p:ph type="subTitle" idx="1"/>
          </p:nvPr>
        </p:nvSpPr>
        <p:spPr>
          <a:xfrm>
            <a:off x="683568" y="1052736"/>
            <a:ext cx="6400800" cy="1752600"/>
          </a:xfrm>
        </p:spPr>
        <p:txBody>
          <a:bodyPr>
            <a:noAutofit/>
          </a:bodyPr>
          <a:lstStyle/>
          <a:p>
            <a:r>
              <a:rPr lang="fi-FI" sz="1200" b="1" u="sng" dirty="0" smtClean="0"/>
              <a:t>Tavoitteet: </a:t>
            </a:r>
          </a:p>
          <a:p>
            <a:r>
              <a:rPr lang="fi-FI" sz="1200" dirty="0" smtClean="0"/>
              <a:t>* Opiskelija osaa suunnitella, toteuttaa ja arvioida toimintaa tukien lapsen hyvinvointia mielenterveyden edistämisessä.</a:t>
            </a:r>
          </a:p>
          <a:p>
            <a:r>
              <a:rPr lang="fi-FI" sz="1200" b="1" u="sng" dirty="0" smtClean="0"/>
              <a:t>Sisällöt:</a:t>
            </a:r>
          </a:p>
          <a:p>
            <a:pPr marL="342900" indent="-342900">
              <a:buFont typeface="Arial" charset="0"/>
              <a:buChar char="•"/>
            </a:pPr>
            <a:r>
              <a:rPr lang="fi-FI" sz="1200" b="1" i="1" dirty="0" smtClean="0"/>
              <a:t>Mielenterveyden edistäminen </a:t>
            </a:r>
            <a:r>
              <a:rPr lang="fi-FI" sz="1200" dirty="0" smtClean="0"/>
              <a:t>/ alle kouluikäiset ja   alakouluikäiset / keskeisiä lasten sosioemotionaalisen kehityksen ja käyttäytymisen ongelmia</a:t>
            </a:r>
          </a:p>
          <a:p>
            <a:pPr marL="342900" indent="-342900">
              <a:buFont typeface="Arial" charset="0"/>
              <a:buChar char="•"/>
            </a:pPr>
            <a:r>
              <a:rPr lang="fi-FI" sz="1200" b="1" i="1" dirty="0" smtClean="0"/>
              <a:t>Kehittyvä lapsi; kohtaaminen, läsnäolo ja rakkaus </a:t>
            </a:r>
            <a:r>
              <a:rPr lang="fi-FI" sz="1200" dirty="0" smtClean="0"/>
              <a:t>(</a:t>
            </a:r>
            <a:r>
              <a:rPr lang="fi-FI" sz="1200" b="1" dirty="0" smtClean="0"/>
              <a:t>lapset:</a:t>
            </a:r>
            <a:r>
              <a:rPr lang="fi-FI" sz="1200" dirty="0" smtClean="0"/>
              <a:t> Hyvinvoinnin hyrrä, Mielenterveydenkäsi, Hyvää mieltä yhdessä/Koululaisen mielenterveystaidot, </a:t>
            </a:r>
            <a:r>
              <a:rPr lang="fi-FI" sz="1200" b="1" dirty="0" smtClean="0"/>
              <a:t>nuoret: </a:t>
            </a:r>
            <a:r>
              <a:rPr lang="fi-FI" sz="1200" dirty="0" smtClean="0"/>
              <a:t>Kasvun palat), Aggression portaat. Turvalliset </a:t>
            </a:r>
            <a:r>
              <a:rPr lang="fi-FI" sz="1200" dirty="0" err="1" smtClean="0"/>
              <a:t>aikuist</a:t>
            </a:r>
            <a:endParaRPr lang="fi-FI" sz="1200" dirty="0" smtClean="0"/>
          </a:p>
          <a:p>
            <a:pPr marL="342900" indent="-342900">
              <a:buFont typeface="Arial" charset="0"/>
              <a:buChar char="•"/>
            </a:pPr>
            <a:r>
              <a:rPr lang="fi-FI" sz="1200" b="1" i="1" dirty="0" smtClean="0"/>
              <a:t>Tunnetaidot ja niiden tukeminen</a:t>
            </a:r>
            <a:r>
              <a:rPr lang="fi-FI" sz="1200" dirty="0" smtClean="0"/>
              <a:t>: itsesäätelytaitojen myönteinen vahvistaminen, leikki ja luova toiminta tunne- ja vuorovaikutustaitojen sekä osallisuuden tukijana (</a:t>
            </a:r>
            <a:r>
              <a:rPr lang="fi-FI" sz="1200" b="1" dirty="0" smtClean="0"/>
              <a:t>lapset: </a:t>
            </a:r>
            <a:r>
              <a:rPr lang="fi-FI" sz="1200" dirty="0" smtClean="0"/>
              <a:t>Yhdessäoloa, </a:t>
            </a:r>
            <a:r>
              <a:rPr lang="fi-FI" sz="1200" b="1" dirty="0" smtClean="0"/>
              <a:t>nuoret: </a:t>
            </a:r>
            <a:r>
              <a:rPr lang="fi-FI" sz="1200" dirty="0" smtClean="0"/>
              <a:t>Yhdessäolon tilkkutäkki), kiusaamisen ennaltaehkäisy ja puuttuminen (Tunnetaitomenetelmiä: </a:t>
            </a:r>
            <a:r>
              <a:rPr lang="fi-FI" sz="1200" b="1" dirty="0" err="1" smtClean="0"/>
              <a:t>lapset-</a:t>
            </a:r>
            <a:r>
              <a:rPr lang="fi-FI" sz="1200" b="1" dirty="0" smtClean="0"/>
              <a:t>&gt; </a:t>
            </a:r>
            <a:r>
              <a:rPr lang="fi-FI" sz="1200" dirty="0" smtClean="0"/>
              <a:t>Tunteiden maailmanpyörä, </a:t>
            </a:r>
            <a:r>
              <a:rPr lang="fi-FI" sz="1200" b="1" dirty="0" smtClean="0"/>
              <a:t>nuoret: </a:t>
            </a:r>
            <a:r>
              <a:rPr lang="fi-FI" sz="1200" dirty="0" smtClean="0"/>
              <a:t>Tunteiden tuulimylly)</a:t>
            </a:r>
          </a:p>
          <a:p>
            <a:pPr marL="342900" indent="-342900">
              <a:buFont typeface="Arial" charset="0"/>
              <a:buChar char="•"/>
            </a:pPr>
            <a:r>
              <a:rPr lang="fi-FI" sz="1200" b="1" i="1" dirty="0" smtClean="0"/>
              <a:t>Kasvatuskumppanuuden periaatteet erilaisten perheiden kanssa toimiessa </a:t>
            </a:r>
            <a:r>
              <a:rPr lang="fi-FI" sz="1200" dirty="0" smtClean="0"/>
              <a:t>(</a:t>
            </a:r>
            <a:r>
              <a:rPr lang="fi-FI" sz="1200" b="1" dirty="0" smtClean="0"/>
              <a:t>lapset: </a:t>
            </a:r>
            <a:r>
              <a:rPr lang="fi-FI" sz="1200" dirty="0" smtClean="0"/>
              <a:t>Turvalliset aikuiset, </a:t>
            </a:r>
            <a:r>
              <a:rPr lang="fi-FI" sz="1200" b="1" dirty="0" smtClean="0"/>
              <a:t>nuoret:</a:t>
            </a:r>
            <a:r>
              <a:rPr lang="fi-FI" sz="1200" dirty="0" smtClean="0"/>
              <a:t> Turvaverkko ja Tukea ja turvaa), turvataidot</a:t>
            </a:r>
          </a:p>
          <a:p>
            <a:pPr marL="342900" indent="-342900">
              <a:buFont typeface="Arial" charset="0"/>
              <a:buChar char="•"/>
            </a:pPr>
            <a:r>
              <a:rPr lang="fi-FI" sz="1200" dirty="0" smtClean="0"/>
              <a:t>Huolen puheeksi ottaminen (</a:t>
            </a:r>
            <a:r>
              <a:rPr lang="fi-FI" sz="1200" b="1" dirty="0" smtClean="0"/>
              <a:t>lapset ja nuoret</a:t>
            </a:r>
            <a:r>
              <a:rPr lang="fi-FI" sz="1200" dirty="0" smtClean="0"/>
              <a:t>: Selviytyjän purjeet)</a:t>
            </a:r>
          </a:p>
          <a:p>
            <a:pPr marL="342900" indent="-342900">
              <a:buFont typeface="Arial" charset="0"/>
              <a:buChar char="•"/>
            </a:pPr>
            <a:r>
              <a:rPr lang="fi-FI" sz="1200" dirty="0" smtClean="0"/>
              <a:t>Ratkaisu- ja voimavarakeskeisiä tapoja kohdata perhe </a:t>
            </a:r>
          </a:p>
          <a:p>
            <a:pPr marL="342900" indent="-342900">
              <a:buFont typeface="Arial" charset="0"/>
              <a:buChar char="•"/>
            </a:pPr>
            <a:r>
              <a:rPr lang="fi-FI" sz="1200" b="1" i="1" dirty="0" smtClean="0"/>
              <a:t>Muita erityisen tuen työmenetelmiä </a:t>
            </a:r>
            <a:r>
              <a:rPr lang="fi-FI" sz="1200" dirty="0" smtClean="0"/>
              <a:t>(esim. koritehtävät, pienryhmätoiminta, vuorovaikutusleikki, Askeleittain)</a:t>
            </a:r>
          </a:p>
          <a:p>
            <a:pPr marL="342900" indent="-342900">
              <a:buFont typeface="Arial" charset="0"/>
              <a:buChar char="•"/>
            </a:pPr>
            <a:r>
              <a:rPr lang="fi-FI" sz="1200" dirty="0" smtClean="0"/>
              <a:t>Erilaiset yksilölliset suunnitelmat ja kolmiportaisen tuen malli</a:t>
            </a:r>
          </a:p>
          <a:p>
            <a:pPr marL="342900" indent="-342900">
              <a:buFont typeface="Arial" charset="0"/>
              <a:buChar char="•"/>
            </a:pPr>
            <a:r>
              <a:rPr lang="fi-FI" sz="1200" b="1" u="sng" dirty="0" smtClean="0"/>
              <a:t>Oppimis- ja opetusmenetelmät, oppimisympäristöt</a:t>
            </a:r>
            <a:r>
              <a:rPr lang="fi-FI" sz="1200" b="1" dirty="0" smtClean="0"/>
              <a:t>: </a:t>
            </a:r>
            <a:r>
              <a:rPr lang="fi-FI" sz="1200" dirty="0" smtClean="0"/>
              <a:t>keskusteleva luento-opetus, toiminnallisten menetelmien käyttäminen, opintokäynti, oppimistehtävät opetus-/verkkomateriaalin pohjalta</a:t>
            </a:r>
          </a:p>
          <a:p>
            <a:pPr marL="342900" indent="-342900">
              <a:buFont typeface="Arial" charset="0"/>
              <a:buChar char="•"/>
            </a:pPr>
            <a:r>
              <a:rPr lang="fi-FI" sz="1200" b="1" u="sng" dirty="0" smtClean="0"/>
              <a:t>Oppimisen / Osaamisen arviointi</a:t>
            </a:r>
            <a:r>
              <a:rPr lang="fi-FI" sz="1200" b="1" dirty="0" smtClean="0"/>
              <a:t>: </a:t>
            </a:r>
            <a:r>
              <a:rPr lang="fi-FI" sz="1200" dirty="0" smtClean="0"/>
              <a:t>Pari- ja ryhmätehtävät</a:t>
            </a:r>
            <a:r>
              <a:rPr lang="fi-FI" sz="1200" dirty="0"/>
              <a:t> </a:t>
            </a:r>
            <a:r>
              <a:rPr lang="fi-FI" sz="1200" dirty="0" smtClean="0"/>
              <a:t>arvioidaan </a:t>
            </a:r>
            <a:r>
              <a:rPr lang="fi-FI" sz="1200" dirty="0" err="1" smtClean="0"/>
              <a:t>Wilmaan</a:t>
            </a:r>
            <a:r>
              <a:rPr lang="fi-FI" sz="1200" dirty="0" smtClean="0"/>
              <a:t> arvosanalla suoritettu (s</a:t>
            </a:r>
            <a:r>
              <a:rPr lang="fi-FI" sz="1200" dirty="0"/>
              <a:t>). Ammattiosaamisen näyttö. Yhden hyvinvoinnin tukemiseen liittyvän osa-alueen kirjallinen </a:t>
            </a:r>
            <a:r>
              <a:rPr lang="fi-FI" sz="1200" dirty="0" smtClean="0"/>
              <a:t>suunnitelma annetun suunnitelmarungon mukaan </a:t>
            </a:r>
            <a:r>
              <a:rPr lang="fi-FI" sz="1200" dirty="0"/>
              <a:t>ja sen toiminnallinen toteuttaminen pienryhmälle (Mielenterveyden käsi)</a:t>
            </a:r>
            <a:endParaRPr lang="fi-FI" sz="1200" b="1" dirty="0"/>
          </a:p>
          <a:p>
            <a:pPr marL="342900" indent="-342900">
              <a:buFont typeface="Arial" charset="0"/>
              <a:buChar char="•"/>
            </a:pPr>
            <a:endParaRPr lang="fi-FI" sz="1200" dirty="0" smtClean="0"/>
          </a:p>
        </p:txBody>
      </p:sp>
    </p:spTree>
    <p:extLst>
      <p:ext uri="{BB962C8B-B14F-4D97-AF65-F5344CB8AC3E}">
        <p14:creationId xmlns:p14="http://schemas.microsoft.com/office/powerpoint/2010/main" val="132777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8229600" cy="990600"/>
          </a:xfrm>
        </p:spPr>
        <p:txBody>
          <a:bodyPr>
            <a:normAutofit/>
          </a:bodyPr>
          <a:lstStyle/>
          <a:p>
            <a:r>
              <a:rPr lang="fi-FI" sz="3200" u="sng" dirty="0" smtClean="0"/>
              <a:t>Turvalliset aikuiset</a:t>
            </a:r>
            <a:endParaRPr lang="fi-FI" sz="3200" u="sng" dirty="0"/>
          </a:p>
        </p:txBody>
      </p:sp>
      <p:sp>
        <p:nvSpPr>
          <p:cNvPr id="3" name="Sisällön paikkamerkki 2"/>
          <p:cNvSpPr>
            <a:spLocks noGrp="1"/>
          </p:cNvSpPr>
          <p:nvPr>
            <p:ph idx="1"/>
          </p:nvPr>
        </p:nvSpPr>
        <p:spPr>
          <a:xfrm>
            <a:off x="395536" y="908720"/>
            <a:ext cx="8229600" cy="4876800"/>
          </a:xfrm>
        </p:spPr>
        <p:txBody>
          <a:bodyPr>
            <a:noAutofit/>
          </a:bodyPr>
          <a:lstStyle/>
          <a:p>
            <a:r>
              <a:rPr lang="fi-FI" sz="1600" dirty="0" smtClean="0"/>
              <a:t>Lapset tarvitsevat ympärilleen monia heistä välittäviä turvallisia aikuisia -&gt; </a:t>
            </a:r>
            <a:r>
              <a:rPr lang="fi-FI" sz="1600" b="1" i="1" dirty="0" smtClean="0"/>
              <a:t>millaisia turvaverkkoja perheillä on? Millaisissa tilanteissa ja miten vanhempien kanssa voisi ottaa puheeksi perheen turvaverkon?</a:t>
            </a:r>
          </a:p>
          <a:p>
            <a:r>
              <a:rPr lang="fi-FI" sz="1600" u="sng" dirty="0" smtClean="0"/>
              <a:t>Yksikin turvallinen aikuinen </a:t>
            </a:r>
            <a:r>
              <a:rPr lang="fi-FI" sz="1600" dirty="0" smtClean="0"/>
              <a:t>on lapselle suojatekijä (satunnaisestikin elämässä mukana oleva aikuinen) -&gt; M</a:t>
            </a:r>
            <a:r>
              <a:rPr lang="fi-FI" sz="1600" b="1" i="1" dirty="0" smtClean="0"/>
              <a:t>inkälainen turvallinen aikuinen sinä olet?</a:t>
            </a:r>
            <a:endParaRPr lang="fi-FI" sz="1600" dirty="0" smtClean="0"/>
          </a:p>
          <a:p>
            <a:r>
              <a:rPr lang="fi-FI" sz="1600" dirty="0" smtClean="0"/>
              <a:t>Perheissä kehittyy ainutlaatuisia kiintymyssuhteita aikuisten ja lasten välille -&gt; </a:t>
            </a:r>
            <a:r>
              <a:rPr lang="fi-FI" sz="1600" b="1" dirty="0" smtClean="0"/>
              <a:t>tärkeä tehtävä kehittää lasten/nuorten ja aikuisten kykyä tulla toimeen erilaisten ihmisten kanssa. </a:t>
            </a:r>
            <a:r>
              <a:rPr lang="fi-FI" sz="1600" b="1" i="1" dirty="0" smtClean="0"/>
              <a:t>Yhteisöllisyys päivähoitoryhmässä?</a:t>
            </a:r>
            <a:endParaRPr lang="fi-FI" sz="1600" b="1" dirty="0" smtClean="0"/>
          </a:p>
          <a:p>
            <a:r>
              <a:rPr lang="fi-FI" sz="1600" dirty="0" smtClean="0"/>
              <a:t>Lapset kaipaavat usein </a:t>
            </a:r>
            <a:r>
              <a:rPr lang="fi-FI" sz="1600" u="sng" dirty="0" smtClean="0"/>
              <a:t>normaalia arkista yhdessäoloa ja puuhastelua, turvallista arkirytmiä, läheisyyttä ja syliä, aitoa kuuntelemista </a:t>
            </a:r>
            <a:r>
              <a:rPr lang="fi-FI" sz="1600" dirty="0" smtClean="0"/>
              <a:t>-&gt; </a:t>
            </a:r>
            <a:r>
              <a:rPr lang="fi-FI" sz="1600" b="1" i="1" dirty="0" smtClean="0"/>
              <a:t>Onko perheissä tämän päivän haasteena löytää aikaa yhdessäololle kiireisen arjen keskellä? Miten </a:t>
            </a:r>
            <a:r>
              <a:rPr lang="fi-FI" sz="1600" b="1" i="1" dirty="0" err="1" smtClean="0"/>
              <a:t>some/netti</a:t>
            </a:r>
            <a:r>
              <a:rPr lang="fi-FI" sz="1600" b="1" i="1" dirty="0" smtClean="0"/>
              <a:t> vaikuttaa perheenjäsenten läsnä - ja yhdessäoloon?</a:t>
            </a:r>
          </a:p>
          <a:p>
            <a:r>
              <a:rPr lang="fi-FI" sz="1600" dirty="0" smtClean="0"/>
              <a:t>Nykyään lapsilla todettu olevan </a:t>
            </a:r>
            <a:r>
              <a:rPr lang="fi-FI" sz="1600" u="sng" dirty="0" smtClean="0"/>
              <a:t>stressiä, uupumuksen ja masennuksen oireita</a:t>
            </a:r>
            <a:r>
              <a:rPr lang="fi-FI" sz="1600" dirty="0" smtClean="0"/>
              <a:t>.</a:t>
            </a:r>
          </a:p>
          <a:p>
            <a:r>
              <a:rPr lang="fi-FI" sz="1600" dirty="0" smtClean="0"/>
              <a:t>Aikuinen kohtaa omia tunteitaan, myös haastavia (pelkoa, riittämättömyyttä, syyllisyyttä, surua, pettymyksiä, huolta) -&gt; tärkeää huolehtia omasta jaksamisestaan, </a:t>
            </a:r>
            <a:r>
              <a:rPr lang="fi-FI" sz="1600" u="sng" dirty="0" smtClean="0"/>
              <a:t>toimintakykyinen aikuinen on turvallinen. </a:t>
            </a:r>
            <a:r>
              <a:rPr lang="fi-FI" sz="1600" b="1" i="1" dirty="0" smtClean="0"/>
              <a:t>Kokemuksia?</a:t>
            </a:r>
            <a:endParaRPr lang="fi-FI" sz="1600" u="sng" dirty="0" smtClean="0"/>
          </a:p>
          <a:p>
            <a:r>
              <a:rPr lang="fi-FI" sz="1600" dirty="0" smtClean="0"/>
              <a:t>Tärkeinä voimavaroina vanhemmille muut vanhemmat, vertaisryhmät, harrasteryhmät, kolmannen sektorin tukiverkostot, sukulaiset, ystävät -&gt; </a:t>
            </a:r>
            <a:r>
              <a:rPr lang="fi-FI" sz="1600" u="sng" dirty="0" smtClean="0"/>
              <a:t>avun pyytäminen ja sosiaalisen tuen etsiminen ovat tärkeitä mielenterveyttä tukevia taitoja.</a:t>
            </a:r>
          </a:p>
          <a:p>
            <a:r>
              <a:rPr lang="fi-FI" sz="1600" u="sng" dirty="0" smtClean="0"/>
              <a:t>Turvaverkkoina myös neuvolan ja varhaiskasvatuksen työntekijät.</a:t>
            </a:r>
          </a:p>
          <a:p>
            <a:r>
              <a:rPr lang="fi-FI" sz="1600" b="1" i="1" dirty="0" smtClean="0"/>
              <a:t>Minkälaisia kokemuksia ammatti-ihmisenä huolen puheeksi ottamisesta?</a:t>
            </a:r>
            <a:r>
              <a:rPr lang="fi-FI" sz="1600" dirty="0" smtClean="0"/>
              <a:t> </a:t>
            </a:r>
          </a:p>
          <a:p>
            <a:endParaRPr lang="fi-FI" sz="1600" b="1" i="1" dirty="0"/>
          </a:p>
        </p:txBody>
      </p:sp>
    </p:spTree>
    <p:extLst>
      <p:ext uri="{BB962C8B-B14F-4D97-AF65-F5344CB8AC3E}">
        <p14:creationId xmlns:p14="http://schemas.microsoft.com/office/powerpoint/2010/main" val="12089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6632"/>
            <a:ext cx="8229600" cy="990600"/>
          </a:xfrm>
        </p:spPr>
        <p:txBody>
          <a:bodyPr>
            <a:normAutofit/>
          </a:bodyPr>
          <a:lstStyle/>
          <a:p>
            <a:r>
              <a:rPr lang="fi-FI" sz="2400" u="sng" dirty="0" smtClean="0"/>
              <a:t> </a:t>
            </a:r>
            <a:r>
              <a:rPr lang="fi-FI" sz="1800" u="sng" dirty="0"/>
              <a:t>R</a:t>
            </a:r>
            <a:r>
              <a:rPr lang="fi-FI" sz="1800" u="sng" dirty="0" smtClean="0"/>
              <a:t>atkaisukeskeisiä lähestymistapoja perheen ja verkostojen kanssa työskenneltäessä</a:t>
            </a:r>
            <a:endParaRPr lang="fi-FI" sz="1800" u="sng" dirty="0"/>
          </a:p>
        </p:txBody>
      </p:sp>
      <p:sp>
        <p:nvSpPr>
          <p:cNvPr id="3" name="Sisällön paikkamerkki 2"/>
          <p:cNvSpPr>
            <a:spLocks noGrp="1"/>
          </p:cNvSpPr>
          <p:nvPr>
            <p:ph idx="1"/>
          </p:nvPr>
        </p:nvSpPr>
        <p:spPr>
          <a:xfrm>
            <a:off x="467544" y="764704"/>
            <a:ext cx="8229600" cy="4876800"/>
          </a:xfrm>
        </p:spPr>
        <p:txBody>
          <a:bodyPr>
            <a:noAutofit/>
          </a:bodyPr>
          <a:lstStyle/>
          <a:p>
            <a:r>
              <a:rPr lang="fi-FI" sz="1400" b="1" dirty="0" smtClean="0"/>
              <a:t>Kaikilla perheillä on vahvuuksia ja voimavaroja </a:t>
            </a:r>
            <a:r>
              <a:rPr lang="fi-FI" sz="1400" dirty="0" smtClean="0"/>
              <a:t>-&gt; perheellä/vanhemmilla säilyy asiantuntijuus, ammattilaisella omalla erityisosaamisensa alueella; asiakkaalla vastuu omasta elämästään</a:t>
            </a:r>
          </a:p>
          <a:p>
            <a:r>
              <a:rPr lang="fi-FI" sz="1400" b="1" dirty="0" smtClean="0"/>
              <a:t>Jokainen perhe on ainutlaatuinen -&gt; </a:t>
            </a:r>
            <a:r>
              <a:rPr lang="fi-FI" sz="1400" dirty="0" smtClean="0"/>
              <a:t>jokaisen perheen oma tapa tehdä yhteistyötä auttamisverkoston kanssa, perheen oma kokemus asiasta, perheen/lasten/nuoren tarinan kuuleminen ja pyrkimys päästä heidän kartalleen ja lähelle heidän kokemustaan</a:t>
            </a:r>
          </a:p>
          <a:p>
            <a:r>
              <a:rPr lang="fi-FI" sz="1400" b="1" dirty="0" smtClean="0"/>
              <a:t>Asiantuntija/ammattilainen asettuu vertaiseksi perheen kanssa, kuitenkin työntekijän asiantuntemus ja ammattitaito säilyvät </a:t>
            </a:r>
            <a:r>
              <a:rPr lang="fi-FI" sz="1400" dirty="0" smtClean="0"/>
              <a:t>-&gt; aito kiinnostus perheen asiaa kohtaan ja perheen selviytymisen tukemisen välittyminen perheelle rakentavat yhteistyötä</a:t>
            </a:r>
          </a:p>
          <a:p>
            <a:r>
              <a:rPr lang="fi-FI" sz="1400" b="1" dirty="0" smtClean="0"/>
              <a:t>Positiivisen palautteen antaminen lapsesta ja vanhemmuudesta on tärkeää pitkin matkaa </a:t>
            </a:r>
            <a:r>
              <a:rPr lang="fi-FI" sz="1400" dirty="0" smtClean="0"/>
              <a:t>(lapset ovat mielissään kuullessaan aikuisten keskustelevan heidän taidoistaan ja vahvuuksistaan ja siitä, missä lapsi ja perhe ovat yhdessä hyviä)</a:t>
            </a:r>
          </a:p>
          <a:p>
            <a:r>
              <a:rPr lang="fi-FI" sz="1400" b="1" dirty="0" smtClean="0"/>
              <a:t>Ratkaisukeskeinen lähestymistapa kunnioittaa lapsen ja perheen aktiivisuutta ja hyödyntää sitä ongelman ratkaisemisessa </a:t>
            </a:r>
            <a:r>
              <a:rPr lang="fi-FI" sz="1400" dirty="0" smtClean="0"/>
              <a:t>(erilaisten näkemysten, voimavarojen, vahvuuksien hyödyntäminen)</a:t>
            </a:r>
          </a:p>
          <a:p>
            <a:r>
              <a:rPr lang="fi-FI" sz="1400" b="1" dirty="0" smtClean="0"/>
              <a:t>Keskustelun aikana voi seurata perheen yhdessäoloa ja keskustelua -&gt; positiivinen palaute pienistäkin onnistumisista, ansioiden jakaminen koko perheelle yhden jäsenen onnistumisesta / taidoista jne.</a:t>
            </a:r>
          </a:p>
          <a:p>
            <a:r>
              <a:rPr lang="fi-FI" sz="1400" b="1" dirty="0" smtClean="0"/>
              <a:t>Perheen tarinasta hyvien uusien alkujen poimiminen, apua yhteisen hyvän muistamiseen </a:t>
            </a:r>
            <a:r>
              <a:rPr lang="fi-FI" sz="1400" dirty="0" smtClean="0"/>
              <a:t>(hyvä, mikä perheessä on vaikeuksista huolimatta)</a:t>
            </a:r>
          </a:p>
          <a:p>
            <a:r>
              <a:rPr lang="fi-FI" sz="1400" b="1" dirty="0" smtClean="0"/>
              <a:t>Yhteisen näkemyksen löytämisessä auttaminen -&gt; erilaiset näkökulmat voivat olla myös vahvuuksia</a:t>
            </a:r>
          </a:p>
          <a:p>
            <a:r>
              <a:rPr lang="fi-FI" sz="1400" b="1" dirty="0" smtClean="0"/>
              <a:t>Avoimet kysymykset -&gt; </a:t>
            </a:r>
            <a:r>
              <a:rPr lang="fi-FI" sz="1400" dirty="0" smtClean="0"/>
              <a:t>mahdollisuus kuulla perheen kokemus ja miten voi hyödyntää perheen toimintatapoja</a:t>
            </a:r>
          </a:p>
          <a:p>
            <a:r>
              <a:rPr lang="fi-FI" sz="1400" b="1" dirty="0" smtClean="0"/>
              <a:t>Työ/toimenpiteet tulisi kohdistaa niihin tekijöihin, jotka ovat myönteisiä perheen toiminnassa</a:t>
            </a:r>
          </a:p>
          <a:p>
            <a:r>
              <a:rPr lang="fi-FI" sz="1400" b="1" dirty="0" smtClean="0"/>
              <a:t>Vahvistetaan perhettä ja sen toimintakykyä -&gt; </a:t>
            </a:r>
            <a:r>
              <a:rPr lang="fi-FI" sz="1400" dirty="0" smtClean="0"/>
              <a:t>perheen riippuvuus ammatillisesta avusta vähenee</a:t>
            </a:r>
          </a:p>
          <a:p>
            <a:r>
              <a:rPr lang="fi-FI" sz="1400" b="1" dirty="0" smtClean="0"/>
              <a:t>(Lähteet: Määttä, P. ,Lipponen, K. 2003: Voimavarakeskeisiä keinoja perheen kohtaamisessa)</a:t>
            </a:r>
          </a:p>
          <a:p>
            <a:endParaRPr lang="fi-FI" sz="1400" b="1" dirty="0"/>
          </a:p>
        </p:txBody>
      </p:sp>
    </p:spTree>
    <p:extLst>
      <p:ext uri="{BB962C8B-B14F-4D97-AF65-F5344CB8AC3E}">
        <p14:creationId xmlns:p14="http://schemas.microsoft.com/office/powerpoint/2010/main" val="3694908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819472"/>
            <a:ext cx="8229600" cy="990600"/>
          </a:xfrm>
        </p:spPr>
        <p:txBody>
          <a:bodyPr/>
          <a:lstStyle/>
          <a:p>
            <a:endParaRPr lang="fi-FI"/>
          </a:p>
        </p:txBody>
      </p:sp>
      <p:sp>
        <p:nvSpPr>
          <p:cNvPr id="3" name="Sisällön paikkamerkki 2"/>
          <p:cNvSpPr>
            <a:spLocks noGrp="1"/>
          </p:cNvSpPr>
          <p:nvPr>
            <p:ph idx="1"/>
          </p:nvPr>
        </p:nvSpPr>
        <p:spPr>
          <a:xfrm>
            <a:off x="611560" y="404664"/>
            <a:ext cx="8229600" cy="4876800"/>
          </a:xfrm>
        </p:spPr>
        <p:txBody>
          <a:bodyPr>
            <a:normAutofit fontScale="25000" lnSpcReduction="20000"/>
          </a:bodyPr>
          <a:lstStyle/>
          <a:p>
            <a:r>
              <a:rPr lang="fi-FI" sz="9600" u="sng" dirty="0" smtClean="0">
                <a:solidFill>
                  <a:srgbClr val="C00000"/>
                </a:solidFill>
              </a:rPr>
              <a:t>Tulevaisuuteen </a:t>
            </a:r>
            <a:r>
              <a:rPr lang="fi-FI" sz="9600" u="sng" dirty="0" err="1" smtClean="0">
                <a:solidFill>
                  <a:srgbClr val="C00000"/>
                </a:solidFill>
              </a:rPr>
              <a:t>suntautuminen</a:t>
            </a:r>
            <a:r>
              <a:rPr lang="fi-FI" sz="9600" u="sng" dirty="0" smtClean="0">
                <a:solidFill>
                  <a:srgbClr val="C00000"/>
                </a:solidFill>
              </a:rPr>
              <a:t> ja tavoitteellisuus</a:t>
            </a:r>
            <a:r>
              <a:rPr lang="fi-FI" sz="9600" dirty="0" smtClean="0"/>
              <a:t> </a:t>
            </a:r>
          </a:p>
          <a:p>
            <a:r>
              <a:rPr lang="fi-FI" sz="7200" b="1" dirty="0" smtClean="0"/>
              <a:t>Ongelman synnyn pohtimisesta vaikeuden </a:t>
            </a:r>
            <a:r>
              <a:rPr lang="fi-FI" sz="7200" b="1" dirty="0" err="1" smtClean="0"/>
              <a:t>tavoitteellistamiseen</a:t>
            </a:r>
            <a:endParaRPr lang="fi-FI" sz="7200" b="1" dirty="0" smtClean="0"/>
          </a:p>
          <a:p>
            <a:r>
              <a:rPr lang="fi-FI" sz="7200" dirty="0" smtClean="0"/>
              <a:t>Keskustelu, työskentely suunnataan </a:t>
            </a:r>
            <a:r>
              <a:rPr lang="fi-FI" sz="7200" b="1" dirty="0" smtClean="0"/>
              <a:t>toivottuun tulokseen tai tavoitteeseen sekä edistysaskeliin</a:t>
            </a:r>
          </a:p>
          <a:p>
            <a:r>
              <a:rPr lang="fi-FI" sz="7200" b="1" dirty="0" smtClean="0"/>
              <a:t>Voimavarojen ja toiveikkuuden nostaminen keskipisteeksi</a:t>
            </a:r>
            <a:r>
              <a:rPr lang="fi-FI" sz="7200" dirty="0" smtClean="0"/>
              <a:t>: huomio aikaisempiin onnistumisiin ja taitoihin; menneisyyden tarinan voimanlähteiden etsiminen uuden muutoksen aikaansaamiseksi</a:t>
            </a:r>
          </a:p>
          <a:p>
            <a:r>
              <a:rPr lang="fi-FI" sz="7200" b="1" dirty="0" smtClean="0"/>
              <a:t>Edistys tapahtuu pienin askelin</a:t>
            </a:r>
            <a:r>
              <a:rPr lang="fi-FI" sz="7200" dirty="0" smtClean="0"/>
              <a:t>: huomio pieniin edistysaskeliin; kannustetaan ponnistelemaan ja jatkamaan</a:t>
            </a:r>
          </a:p>
          <a:p>
            <a:r>
              <a:rPr lang="fi-FI" sz="7200" b="1" dirty="0" smtClean="0"/>
              <a:t>Tasavertaisuus ja yhteistyö</a:t>
            </a:r>
            <a:r>
              <a:rPr lang="fi-FI" sz="7200" dirty="0" smtClean="0"/>
              <a:t>: keskustelukumppaneihin suhtaudutaan arvostaen heidän ideoitaan ja tapaansa toimia; vuorovaikutus tähtää yhteistyön syntymiseen; yhteinen kieli</a:t>
            </a:r>
          </a:p>
          <a:p>
            <a:r>
              <a:rPr lang="fi-FI" sz="7200" b="1" dirty="0" smtClean="0"/>
              <a:t>Arvostaminen</a:t>
            </a:r>
            <a:r>
              <a:rPr lang="fi-FI" sz="7200" dirty="0" smtClean="0"/>
              <a:t>: toisten ihmisten ajattelutavan, maailmankuvan ja arvojen kunnioittaminen (hyvä kuuntelu), oman itsen ja omien arvojen kunnioittaminen valintoja tehtäessä</a:t>
            </a:r>
          </a:p>
          <a:p>
            <a:r>
              <a:rPr lang="fi-FI" sz="7200" b="1" dirty="0" smtClean="0"/>
              <a:t>Myönteisyys, huumori, luovuus keskustelussa </a:t>
            </a:r>
            <a:r>
              <a:rPr lang="fi-FI" sz="7200" dirty="0" smtClean="0"/>
              <a:t>-&gt; keskitytään voimavaroja ja piileviä kykyjä kasvattaviin näkökulmiin; epäonnistumista tarkastellaan oppimiskokemuksena, huumorin avulla voidaan rikkoa juuttuneita käsityksiä.</a:t>
            </a:r>
          </a:p>
          <a:p>
            <a:r>
              <a:rPr lang="fi-FI" sz="7200" dirty="0" smtClean="0"/>
              <a:t>Ongelmiin on monia vaihtoehtoisia ratkaisuja -&gt; tavoitteeseen voi päästä monia erilaisia polkuja.</a:t>
            </a:r>
          </a:p>
          <a:p>
            <a:r>
              <a:rPr lang="fi-FI" sz="7200" dirty="0" smtClean="0"/>
              <a:t>Ei etsitä syyllisiä tai epäonnistujia, vaan </a:t>
            </a:r>
            <a:r>
              <a:rPr lang="fi-FI" sz="7200" b="1" dirty="0" smtClean="0"/>
              <a:t>puhutaan ihmisten kokemuksista, vahvuuksista, toiveista ja miten niitä päästään toteuttamaan</a:t>
            </a:r>
          </a:p>
          <a:p>
            <a:r>
              <a:rPr lang="fi-FI" sz="7200" dirty="0" smtClean="0"/>
              <a:t>(lähde: Katajainen, Lipponen, Litovaara 2006: Ratkaisukeskeinen ajattelutapa).</a:t>
            </a:r>
          </a:p>
          <a:p>
            <a:endParaRPr lang="fi-FI" sz="7200" dirty="0"/>
          </a:p>
        </p:txBody>
      </p:sp>
    </p:spTree>
    <p:extLst>
      <p:ext uri="{BB962C8B-B14F-4D97-AF65-F5344CB8AC3E}">
        <p14:creationId xmlns:p14="http://schemas.microsoft.com/office/powerpoint/2010/main" val="133426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6632"/>
            <a:ext cx="8229600" cy="990600"/>
          </a:xfrm>
        </p:spPr>
        <p:txBody>
          <a:bodyPr>
            <a:normAutofit fontScale="90000"/>
          </a:bodyPr>
          <a:lstStyle/>
          <a:p>
            <a:r>
              <a:rPr lang="fi-FI" b="1" dirty="0"/>
              <a:t/>
            </a:r>
            <a:br>
              <a:rPr lang="fi-FI" b="1" dirty="0"/>
            </a:br>
            <a:r>
              <a:rPr lang="fi-FI" sz="3600" b="1" dirty="0"/>
              <a:t>Turvallisena aikuisena perheiden </a:t>
            </a:r>
            <a:r>
              <a:rPr lang="fi-FI" sz="3600" b="1" dirty="0" smtClean="0"/>
              <a:t>kanssa</a:t>
            </a:r>
            <a:endParaRPr lang="fi-FI" sz="3600" dirty="0"/>
          </a:p>
        </p:txBody>
      </p:sp>
      <p:sp>
        <p:nvSpPr>
          <p:cNvPr id="3" name="Sisällön paikkamerkki 2"/>
          <p:cNvSpPr>
            <a:spLocks noGrp="1"/>
          </p:cNvSpPr>
          <p:nvPr>
            <p:ph idx="1"/>
          </p:nvPr>
        </p:nvSpPr>
        <p:spPr>
          <a:xfrm>
            <a:off x="467544" y="1268760"/>
            <a:ext cx="8229600" cy="4876800"/>
          </a:xfrm>
        </p:spPr>
        <p:txBody>
          <a:bodyPr>
            <a:noAutofit/>
          </a:bodyPr>
          <a:lstStyle/>
          <a:p>
            <a:r>
              <a:rPr lang="fi-FI" sz="3200" dirty="0" smtClean="0"/>
              <a:t>Muista herkkä työote, perheet ovat erilaisia.</a:t>
            </a:r>
          </a:p>
          <a:p>
            <a:r>
              <a:rPr lang="fi-FI" sz="3200" dirty="0" smtClean="0"/>
              <a:t>Ota oma persoona mukaan.</a:t>
            </a:r>
          </a:p>
          <a:p>
            <a:r>
              <a:rPr lang="fi-FI" sz="3200" dirty="0" smtClean="0"/>
              <a:t>Kuuntele lasta ja perhettä – muista empaattisuus, kohtaaminen ja aito välittäminen.</a:t>
            </a:r>
          </a:p>
          <a:p>
            <a:r>
              <a:rPr lang="fi-FI" sz="3200" dirty="0" smtClean="0"/>
              <a:t>Tunne omat rajasi.</a:t>
            </a:r>
          </a:p>
          <a:p>
            <a:r>
              <a:rPr lang="fi-FI" sz="3200" dirty="0" smtClean="0"/>
              <a:t>Kysy vanhempien jaksamisesta ja tuen tarpeesta.</a:t>
            </a:r>
          </a:p>
          <a:p>
            <a:r>
              <a:rPr lang="fi-FI" sz="3200" dirty="0" smtClean="0"/>
              <a:t>Vahvista omaa osaamistasi.</a:t>
            </a:r>
            <a:endParaRPr lang="fi-FI" sz="3200" dirty="0"/>
          </a:p>
        </p:txBody>
      </p:sp>
    </p:spTree>
    <p:extLst>
      <p:ext uri="{BB962C8B-B14F-4D97-AF65-F5344CB8AC3E}">
        <p14:creationId xmlns:p14="http://schemas.microsoft.com/office/powerpoint/2010/main" val="232271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maailmanpyor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73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tunteiden_tuulimylly_2014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
            <a:ext cx="97536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85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188640"/>
            <a:ext cx="8229600" cy="990600"/>
          </a:xfrm>
        </p:spPr>
        <p:txBody>
          <a:bodyPr>
            <a:normAutofit/>
          </a:bodyPr>
          <a:lstStyle/>
          <a:p>
            <a:r>
              <a:rPr lang="fi-FI" sz="3200" u="sng" dirty="0"/>
              <a:t>Kun lapsi käyttäytyy haastavasti</a:t>
            </a:r>
          </a:p>
        </p:txBody>
      </p:sp>
      <p:sp>
        <p:nvSpPr>
          <p:cNvPr id="3" name="Sisällön paikkamerkki 2"/>
          <p:cNvSpPr>
            <a:spLocks noGrp="1"/>
          </p:cNvSpPr>
          <p:nvPr>
            <p:ph idx="1"/>
          </p:nvPr>
        </p:nvSpPr>
        <p:spPr>
          <a:xfrm>
            <a:off x="467544" y="1196752"/>
            <a:ext cx="8229600" cy="4876800"/>
          </a:xfrm>
        </p:spPr>
        <p:txBody>
          <a:bodyPr>
            <a:normAutofit fontScale="85000" lnSpcReduction="20000"/>
          </a:bodyPr>
          <a:lstStyle/>
          <a:p>
            <a:r>
              <a:rPr lang="fi-FI" sz="3000" dirty="0" smtClean="0"/>
              <a:t>Opeta lapselle sosiaalisia taitoja.</a:t>
            </a:r>
          </a:p>
          <a:p>
            <a:r>
              <a:rPr lang="fi-FI" sz="3000" dirty="0" smtClean="0"/>
              <a:t>Varmista, että lapselle on opetettu sosiaalisia taitoja ennen kuin edellytät niitä.</a:t>
            </a:r>
          </a:p>
          <a:p>
            <a:r>
              <a:rPr lang="fi-FI" sz="3000" dirty="0" smtClean="0"/>
              <a:t>Ole tarkka -&gt; palkitse ja huomaa lapsen pienikin myönteinen käyttäytyminen niin, että siitä saatu palkkio on suurempi kuin aggressiivisen käyttäytymisen tuoma välitön palkinto.</a:t>
            </a:r>
          </a:p>
          <a:p>
            <a:endParaRPr lang="fi-FI" sz="3000" b="1" i="1" dirty="0" smtClean="0"/>
          </a:p>
          <a:p>
            <a:r>
              <a:rPr lang="fi-FI" b="1" i="1" dirty="0" smtClean="0"/>
              <a:t>Millaisia </a:t>
            </a:r>
            <a:r>
              <a:rPr lang="fi-FI" b="1" i="1" dirty="0"/>
              <a:t>sosiaalisia taitoja on tärkeää vahvistaa lapsiryhmässä</a:t>
            </a:r>
            <a:r>
              <a:rPr lang="fi-FI" b="1" i="1" dirty="0" smtClean="0"/>
              <a:t>?</a:t>
            </a:r>
          </a:p>
          <a:p>
            <a:r>
              <a:rPr lang="fi-FI" b="1" i="1" dirty="0" smtClean="0"/>
              <a:t>Miten ohjaat lasta ottamaan vastuuta tekemisestään? (seuraamukset, hyvittäminen)</a:t>
            </a:r>
          </a:p>
          <a:p>
            <a:r>
              <a:rPr lang="fi-FI" b="1" i="1" dirty="0" smtClean="0"/>
              <a:t>Millaisia palkkioita voisi käyttää myönteisestä käyttäytymisestä?</a:t>
            </a:r>
          </a:p>
          <a:p>
            <a:r>
              <a:rPr lang="fi-FI" b="1" i="1" dirty="0" smtClean="0"/>
              <a:t>Kasvatuskumppanuus: miten otat vanhempien kanssa puheeksi lapset sosiaaliset taidot (esim. vanhempainillan teemana?) </a:t>
            </a:r>
            <a:endParaRPr lang="fi-FI" b="1" i="1" dirty="0"/>
          </a:p>
          <a:p>
            <a:endParaRPr lang="fi-FI" dirty="0"/>
          </a:p>
          <a:p>
            <a:endParaRPr lang="fi-FI" dirty="0"/>
          </a:p>
        </p:txBody>
      </p:sp>
    </p:spTree>
    <p:extLst>
      <p:ext uri="{BB962C8B-B14F-4D97-AF65-F5344CB8AC3E}">
        <p14:creationId xmlns:p14="http://schemas.microsoft.com/office/powerpoint/2010/main" val="3402208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87424"/>
            <a:ext cx="8229600" cy="1143000"/>
          </a:xfrm>
        </p:spPr>
        <p:txBody>
          <a:bodyPr>
            <a:normAutofit/>
          </a:bodyPr>
          <a:lstStyle/>
          <a:p>
            <a:r>
              <a:rPr lang="fi-FI" sz="2400" b="1" u="sng" dirty="0" smtClean="0"/>
              <a:t>Haastavat lapset</a:t>
            </a:r>
            <a:endParaRPr lang="fi-FI" sz="2400" b="1" u="sng" dirty="0"/>
          </a:p>
        </p:txBody>
      </p:sp>
      <p:sp>
        <p:nvSpPr>
          <p:cNvPr id="3" name="Sisällön paikkamerkki 2"/>
          <p:cNvSpPr>
            <a:spLocks noGrp="1"/>
          </p:cNvSpPr>
          <p:nvPr>
            <p:ph idx="1"/>
          </p:nvPr>
        </p:nvSpPr>
        <p:spPr>
          <a:xfrm>
            <a:off x="539552" y="476672"/>
            <a:ext cx="8229600" cy="4525963"/>
          </a:xfrm>
        </p:spPr>
        <p:txBody>
          <a:bodyPr>
            <a:noAutofit/>
          </a:bodyPr>
          <a:lstStyle/>
          <a:p>
            <a:r>
              <a:rPr lang="fi-FI" sz="2000" u="sng" dirty="0" smtClean="0"/>
              <a:t>Haastavan lapsen </a:t>
            </a:r>
            <a:r>
              <a:rPr lang="fi-FI" sz="2000" b="1" dirty="0" smtClean="0"/>
              <a:t>tapa reagoida ympäristön ärsykkeisiin </a:t>
            </a:r>
            <a:r>
              <a:rPr lang="fi-FI" sz="2000" dirty="0" smtClean="0"/>
              <a:t>poikkeaa keskiarvolapsen tavasta</a:t>
            </a:r>
          </a:p>
          <a:p>
            <a:r>
              <a:rPr lang="fi-FI" sz="2000" dirty="0" smtClean="0"/>
              <a:t>Lapsi tarvitsee aikuisen opastusta </a:t>
            </a:r>
            <a:r>
              <a:rPr lang="fi-FI" sz="2000" b="1" dirty="0" smtClean="0"/>
              <a:t>sovittaakseen temperamenttinsa ympäristöön </a:t>
            </a:r>
            <a:r>
              <a:rPr lang="fi-FI" sz="2000" dirty="0" smtClean="0"/>
              <a:t>(esim. ujo lapsi oppii sosiaalisia taitoja -&gt; tuntiessaan olonsa turvalliseksi voi lapsi olla hyvinkin sosiaalinen)</a:t>
            </a:r>
          </a:p>
          <a:p>
            <a:r>
              <a:rPr lang="fi-FI" sz="2000" dirty="0" smtClean="0"/>
              <a:t>Lapsi tarvitsee </a:t>
            </a:r>
            <a:r>
              <a:rPr lang="fi-FI" sz="2000" b="1" dirty="0" smtClean="0"/>
              <a:t>temperamentilleen onnistumisympäristön </a:t>
            </a:r>
            <a:r>
              <a:rPr lang="fi-FI" sz="2000" dirty="0" smtClean="0"/>
              <a:t>-&gt; vahva itsetunto -&gt; </a:t>
            </a:r>
            <a:r>
              <a:rPr lang="fi-FI" sz="2000" b="1" dirty="0" smtClean="0"/>
              <a:t>vahva identiteetti rakentuu luottamuksellisessa suhteessa turvalliseen aikuiseen, joka luottaa, uskoo ja kannustaa</a:t>
            </a:r>
          </a:p>
          <a:p>
            <a:r>
              <a:rPr lang="fi-FI" sz="2000" dirty="0" smtClean="0"/>
              <a:t>Temperamentti ei ole tekosyy huonolle käyttäytymiselle;  haastavien lasten on </a:t>
            </a:r>
            <a:r>
              <a:rPr lang="fi-FI" sz="2000" b="1" dirty="0" smtClean="0"/>
              <a:t>vaikea oppia yhteisön sääntöjä ja huomata oman toiminnan vaikutus muihin</a:t>
            </a:r>
          </a:p>
          <a:p>
            <a:r>
              <a:rPr lang="fi-FI" sz="2000" b="1" dirty="0" smtClean="0"/>
              <a:t>Temperamentti</a:t>
            </a:r>
            <a:r>
              <a:rPr lang="fi-FI" sz="2000" dirty="0" smtClean="0"/>
              <a:t> on </a:t>
            </a:r>
            <a:r>
              <a:rPr lang="fi-FI" sz="2000" b="1" dirty="0" smtClean="0"/>
              <a:t>persoonallisuuden ydin</a:t>
            </a:r>
            <a:r>
              <a:rPr lang="fi-FI" sz="2000" dirty="0" smtClean="0"/>
              <a:t>;  työkalu, jonka </a:t>
            </a:r>
            <a:r>
              <a:rPr lang="fi-FI" sz="2000" b="1" dirty="0" smtClean="0"/>
              <a:t>avulla olemme vuorovaikutuksessa toisten kanssa, muovautuu koko elämän ajan</a:t>
            </a:r>
            <a:r>
              <a:rPr lang="fi-FI" sz="2000" dirty="0" smtClean="0"/>
              <a:t>; noin puolet persoonallisuudesta on </a:t>
            </a:r>
            <a:r>
              <a:rPr lang="fi-FI" sz="2000" b="1" dirty="0" smtClean="0"/>
              <a:t>perimää ja ympäristö vahvistaa temperamenttipiirteitämme; ympäristö voi myös häivyttää temperamenttipiirteitämme</a:t>
            </a:r>
            <a:r>
              <a:rPr lang="fi-FI" sz="2000" dirty="0" smtClean="0"/>
              <a:t> (esim. vanhemmat voivat opettaa ujolle lapselle sosiaalisia taitoja, jolloin ujous ei pääse kovin voimakkaasti esille tai korkean intensiteetin lapsi voi oppia antamaan tilaa toisille, auttamaan)</a:t>
            </a:r>
          </a:p>
        </p:txBody>
      </p:sp>
    </p:spTree>
    <p:extLst>
      <p:ext uri="{BB962C8B-B14F-4D97-AF65-F5344CB8AC3E}">
        <p14:creationId xmlns:p14="http://schemas.microsoft.com/office/powerpoint/2010/main" val="84921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8229600" cy="1143000"/>
          </a:xfrm>
        </p:spPr>
        <p:txBody>
          <a:bodyPr>
            <a:normAutofit/>
          </a:bodyPr>
          <a:lstStyle/>
          <a:p>
            <a:r>
              <a:rPr lang="fi-FI" sz="2400" b="1" u="sng" dirty="0" smtClean="0"/>
              <a:t>Lasten sosioemotionaaliset vaikeudet ja niissä tukeminen</a:t>
            </a:r>
            <a:r>
              <a:rPr lang="fi-FI" sz="1200" b="1" u="sng" dirty="0" smtClean="0"/>
              <a:t> </a:t>
            </a:r>
            <a:r>
              <a:rPr lang="fi-FI" sz="1200" b="1" dirty="0" smtClean="0"/>
              <a:t>(</a:t>
            </a:r>
            <a:r>
              <a:rPr lang="fi-FI" sz="1200" b="1" dirty="0" err="1" smtClean="0"/>
              <a:t>Pulkkinen,L</a:t>
            </a:r>
            <a:r>
              <a:rPr lang="fi-FI" sz="1200" b="1" dirty="0" smtClean="0"/>
              <a:t>. 2002)</a:t>
            </a:r>
            <a:endParaRPr lang="fi-FI" sz="2400" b="1" dirty="0"/>
          </a:p>
        </p:txBody>
      </p:sp>
      <p:sp>
        <p:nvSpPr>
          <p:cNvPr id="3" name="Sisällön paikkamerkki 2"/>
          <p:cNvSpPr>
            <a:spLocks noGrp="1"/>
          </p:cNvSpPr>
          <p:nvPr>
            <p:ph idx="1"/>
          </p:nvPr>
        </p:nvSpPr>
        <p:spPr>
          <a:xfrm>
            <a:off x="395536" y="1556792"/>
            <a:ext cx="8229600" cy="4525963"/>
          </a:xfrm>
        </p:spPr>
        <p:txBody>
          <a:bodyPr>
            <a:noAutofit/>
          </a:bodyPr>
          <a:lstStyle/>
          <a:p>
            <a:r>
              <a:rPr lang="fi-FI" sz="2000" b="1" u="sng" dirty="0" smtClean="0"/>
              <a:t>Sosioemotionaaliset taidot (tunne-elämä ja ihmisten välinen vuorovaikutus):</a:t>
            </a:r>
          </a:p>
          <a:p>
            <a:r>
              <a:rPr lang="fi-FI" sz="2000" dirty="0" smtClean="0"/>
              <a:t>- kyky tulla toimeen itsensä ja toisten kanssa</a:t>
            </a:r>
          </a:p>
          <a:p>
            <a:r>
              <a:rPr lang="fi-FI" sz="2000" dirty="0" smtClean="0"/>
              <a:t>- kyky tunnistaa omia tunnetilojaan ja kontrolloida niitä (emotionaalisuus)</a:t>
            </a:r>
          </a:p>
          <a:p>
            <a:r>
              <a:rPr lang="fi-FI" sz="2000" dirty="0" smtClean="0"/>
              <a:t>- sosiaalisuus saa ilmaisunsa vuorovaikutuksessa toisten kanssa -&gt; kyky ymmärtää ja hahmottaa sosiaalisia suhteita ja sopeuttaa omaa käyttäytymistään näissä suhteissa</a:t>
            </a:r>
          </a:p>
          <a:p>
            <a:r>
              <a:rPr lang="fi-FI" sz="2000" dirty="0" smtClean="0"/>
              <a:t>- sosioemotionaaliset ongelmat viittaavat hyvin laajaan kirjoon lasten käyttäytymisongelmia (esim. pedagogisesti puhutaan sopeutumattomat lapset, erityisen tuen tarpeessa oleva lapsi) -&gt; lapsen suhteet toisiin lapsiin tai aikuisiin häiriintyvät</a:t>
            </a:r>
          </a:p>
          <a:p>
            <a:endParaRPr lang="fi-FI" sz="2000" dirty="0"/>
          </a:p>
        </p:txBody>
      </p:sp>
    </p:spTree>
    <p:extLst>
      <p:ext uri="{BB962C8B-B14F-4D97-AF65-F5344CB8AC3E}">
        <p14:creationId xmlns:p14="http://schemas.microsoft.com/office/powerpoint/2010/main" val="2064640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99392"/>
            <a:ext cx="8229600" cy="1143000"/>
          </a:xfrm>
        </p:spPr>
        <p:txBody>
          <a:bodyPr>
            <a:normAutofit/>
          </a:bodyPr>
          <a:lstStyle/>
          <a:p>
            <a:r>
              <a:rPr lang="fi-FI" sz="2400" b="1" u="sng" dirty="0" smtClean="0"/>
              <a:t>Temperamentin vaikutus </a:t>
            </a:r>
            <a:r>
              <a:rPr lang="fi-FI" sz="2400" b="1" u="sng" dirty="0" err="1" smtClean="0"/>
              <a:t>käyttäytymiseen(</a:t>
            </a:r>
            <a:r>
              <a:rPr lang="fi-FI" sz="1600" dirty="0" err="1" smtClean="0"/>
              <a:t>Keltikangas-Järvinen</a:t>
            </a:r>
            <a:r>
              <a:rPr lang="fi-FI" sz="1600" dirty="0" smtClean="0"/>
              <a:t> 2006)</a:t>
            </a:r>
            <a:endParaRPr lang="fi-FI" sz="1400" dirty="0"/>
          </a:p>
        </p:txBody>
      </p:sp>
      <p:sp>
        <p:nvSpPr>
          <p:cNvPr id="3" name="Sisällön paikkamerkki 2"/>
          <p:cNvSpPr>
            <a:spLocks noGrp="1"/>
          </p:cNvSpPr>
          <p:nvPr>
            <p:ph idx="1"/>
          </p:nvPr>
        </p:nvSpPr>
        <p:spPr>
          <a:xfrm>
            <a:off x="467544" y="620688"/>
            <a:ext cx="8229600" cy="4525963"/>
          </a:xfrm>
        </p:spPr>
        <p:txBody>
          <a:bodyPr>
            <a:noAutofit/>
          </a:bodyPr>
          <a:lstStyle/>
          <a:p>
            <a:r>
              <a:rPr lang="fi-FI" sz="2000" dirty="0" smtClean="0"/>
              <a:t>1. </a:t>
            </a:r>
            <a:r>
              <a:rPr lang="fi-FI" sz="2000" b="1" dirty="0" smtClean="0"/>
              <a:t>Ärsykekynnys: </a:t>
            </a:r>
            <a:r>
              <a:rPr lang="fi-FI" sz="2000" dirty="0"/>
              <a:t>Kuinka herkästi lapsi reagoi erilaisiin ärsykkeisiin, tuntemuksiin, ääniin, hajuihin, makuihin, visuaalisiin ja auditiivisiin  havaintoihin? Millainen on ärsykekynnys? Onko lapsi temperamentiltaan  joustava vai joustamaton</a:t>
            </a:r>
            <a:r>
              <a:rPr lang="fi-FI" sz="2000" dirty="0" smtClean="0"/>
              <a:t>?</a:t>
            </a:r>
            <a:endParaRPr lang="fi-FI" sz="2000" b="1" dirty="0" smtClean="0"/>
          </a:p>
          <a:p>
            <a:r>
              <a:rPr lang="fi-FI" sz="2000" b="1" dirty="0" smtClean="0"/>
              <a:t>2. Sopeutuminen: </a:t>
            </a:r>
            <a:r>
              <a:rPr lang="fi-FI" sz="2000" dirty="0" smtClean="0"/>
              <a:t>Ahdistuuko </a:t>
            </a:r>
            <a:r>
              <a:rPr lang="fi-FI" sz="2000" dirty="0"/>
              <a:t>lapsi rutiinien muutoksista, uusista ihmisistä, ja joutuuko kasvattaja käyttämään paljon aikaa jokaisen muutoksen valmisteluun</a:t>
            </a:r>
            <a:r>
              <a:rPr lang="fi-FI" sz="2000" dirty="0" smtClean="0"/>
              <a:t>?</a:t>
            </a:r>
            <a:endParaRPr lang="fi-FI" sz="2000" b="1" dirty="0" smtClean="0"/>
          </a:p>
          <a:p>
            <a:r>
              <a:rPr lang="fi-FI" sz="2000" b="1" dirty="0" smtClean="0"/>
              <a:t>3. Lähestyminen ja vetäytyminen uudessa tilanteessa / estyneisyys/Sosiaalisuus: </a:t>
            </a:r>
            <a:r>
              <a:rPr lang="fi-FI" sz="2000" dirty="0" smtClean="0"/>
              <a:t>Vaatiiko </a:t>
            </a:r>
            <a:r>
              <a:rPr lang="fi-FI" sz="2000" dirty="0"/>
              <a:t>lapsi paljon tutustumisaikaa? Tutustuuko, tunnusteleeko uutta </a:t>
            </a:r>
            <a:r>
              <a:rPr lang="fi-FI" sz="2000" dirty="0" smtClean="0"/>
              <a:t>asiaa/tilannetta </a:t>
            </a:r>
            <a:r>
              <a:rPr lang="fi-FI" sz="2000" dirty="0"/>
              <a:t>varovasti? Missä tahdissa lapsi tutustuu uusiin ruokiin, leluihin, lapsiin, aikuisiin? Miten rohkeasti ottaa kontaktia</a:t>
            </a:r>
            <a:r>
              <a:rPr lang="fi-FI" sz="2000" dirty="0" smtClean="0"/>
              <a:t>? Vetäytyykö? Nauttiiko toisten seurasta?</a:t>
            </a:r>
            <a:endParaRPr lang="fi-FI" sz="2000" dirty="0"/>
          </a:p>
          <a:p>
            <a:r>
              <a:rPr lang="fi-FI" sz="2000" dirty="0"/>
              <a:t>Onko lapsi intensiivinen ja impulsiivinen? Kokeileeko kaikkea ja on tapaturma-altis? Vaatiiko, että asioista pitää sanoa kovalla äänellä ja selkeästi? Onko vuoron odottaminen ja toisten kuunteleminen vaikeaa? Joutuuko lapsi usein ristiriitaan toisten kanssa?</a:t>
            </a:r>
          </a:p>
          <a:p>
            <a:pPr marL="0" indent="0">
              <a:buNone/>
            </a:pPr>
            <a:r>
              <a:rPr lang="fi-FI" sz="2000" b="1" dirty="0"/>
              <a:t> </a:t>
            </a:r>
            <a:r>
              <a:rPr lang="fi-FI" sz="2000" b="1" dirty="0" smtClean="0"/>
              <a:t>4. Rytmisyys: </a:t>
            </a:r>
            <a:r>
              <a:rPr lang="fi-FI" sz="2000" dirty="0" smtClean="0"/>
              <a:t>Sopeutuuko </a:t>
            </a:r>
            <a:r>
              <a:rPr lang="fi-FI" sz="2000" dirty="0"/>
              <a:t>lapsi helposti aamuherätyksiin ja nukkuuko hän säännöllisesti tiettyinä aikoina vai onko esim. uni-, ruokailu- ja wc-rytmi epäsäännöllinen </a:t>
            </a:r>
          </a:p>
          <a:p>
            <a:pPr marL="0" indent="0">
              <a:buNone/>
            </a:pPr>
            <a:endParaRPr lang="fi-FI" sz="2000" b="1" dirty="0" smtClean="0"/>
          </a:p>
        </p:txBody>
      </p:sp>
    </p:spTree>
    <p:extLst>
      <p:ext uri="{BB962C8B-B14F-4D97-AF65-F5344CB8AC3E}">
        <p14:creationId xmlns:p14="http://schemas.microsoft.com/office/powerpoint/2010/main" val="390768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692696"/>
            <a:ext cx="8229600" cy="990600"/>
          </a:xfrm>
        </p:spPr>
        <p:txBody>
          <a:bodyPr>
            <a:normAutofit fontScale="90000"/>
          </a:bodyPr>
          <a:lstStyle/>
          <a:p>
            <a:r>
              <a:rPr lang="fi-FI" sz="2800" dirty="0" smtClean="0"/>
              <a:t>Mielenterveyden edistäminen </a:t>
            </a:r>
            <a:r>
              <a:rPr lang="fi-FI" sz="1800" dirty="0" smtClean="0"/>
              <a:t>( </a:t>
            </a:r>
            <a:r>
              <a:rPr lang="fi-FI" sz="1800" b="1" u="sng" dirty="0" smtClean="0"/>
              <a:t>Lähteet:</a:t>
            </a:r>
            <a:r>
              <a:rPr lang="fi-FI" sz="1800" dirty="0" smtClean="0"/>
              <a:t>  Mielenterveysseura: Turvallisin mielin –hanke / </a:t>
            </a:r>
            <a:r>
              <a:rPr lang="fi-FI" sz="1800" dirty="0" err="1" smtClean="0"/>
              <a:t>Marjamäki-Kosonen-Törrönen-Hannukkala-varhaiskasvatuksen</a:t>
            </a:r>
            <a:r>
              <a:rPr lang="fi-FI" sz="1800" dirty="0" smtClean="0"/>
              <a:t> ja neuvolan työntekijöitä </a:t>
            </a:r>
            <a:r>
              <a:rPr lang="fi-FI" sz="1800" b="1" dirty="0" smtClean="0"/>
              <a:t>2015: Lapsen mieli</a:t>
            </a:r>
            <a:r>
              <a:rPr lang="fi-FI" sz="1800" dirty="0" smtClean="0"/>
              <a:t>; </a:t>
            </a:r>
            <a:r>
              <a:rPr lang="fi-FI" sz="1800" dirty="0"/>
              <a:t>Mielenterveystaidot alakouluun –</a:t>
            </a:r>
            <a:r>
              <a:rPr lang="fi-FI" sz="1800" dirty="0" smtClean="0"/>
              <a:t>hanke /  Nurmi – Sillanpää- luokanopettajia </a:t>
            </a:r>
            <a:r>
              <a:rPr lang="fi-FI" sz="1800" b="1" dirty="0" smtClean="0"/>
              <a:t>2015: Hyvää mieltä yhdessä</a:t>
            </a:r>
            <a:r>
              <a:rPr lang="fi-FI" sz="1800" dirty="0" smtClean="0"/>
              <a:t>; </a:t>
            </a:r>
            <a:r>
              <a:rPr lang="fi-FI" sz="1800" dirty="0"/>
              <a:t>Mielenterveystaidot nuorisotyöhön –</a:t>
            </a:r>
            <a:r>
              <a:rPr lang="fi-FI" sz="1800" dirty="0" smtClean="0"/>
              <a:t>hanke/  Erkko – </a:t>
            </a:r>
            <a:r>
              <a:rPr lang="fi-FI" sz="1800" dirty="0" err="1" smtClean="0"/>
              <a:t>Hannukkala-</a:t>
            </a:r>
            <a:r>
              <a:rPr lang="fi-FI" sz="1800" dirty="0" smtClean="0"/>
              <a:t> nuoriso- ja mielenterveystyön ammattilaiset </a:t>
            </a:r>
            <a:r>
              <a:rPr lang="fi-FI" sz="1800" b="1" dirty="0" smtClean="0"/>
              <a:t>2015: Mielenterveys voimaksi</a:t>
            </a:r>
            <a:r>
              <a:rPr lang="fi-FI" sz="1800" dirty="0" smtClean="0"/>
              <a:t>; </a:t>
            </a:r>
            <a:r>
              <a:rPr lang="fi-FI" sz="1800" dirty="0" err="1" smtClean="0"/>
              <a:t>Cacciatore</a:t>
            </a:r>
            <a:r>
              <a:rPr lang="fi-FI" sz="1800" dirty="0" smtClean="0"/>
              <a:t>, R</a:t>
            </a:r>
            <a:r>
              <a:rPr lang="fi-FI" sz="1800" b="1" dirty="0" smtClean="0"/>
              <a:t>.  2005: Aggression portaat); </a:t>
            </a:r>
            <a:r>
              <a:rPr lang="fi-FI" sz="1800" dirty="0" err="1" smtClean="0"/>
              <a:t>Sinkkonen,J&amp;Korhonen,L</a:t>
            </a:r>
            <a:r>
              <a:rPr lang="fi-FI" sz="1800" dirty="0" smtClean="0"/>
              <a:t> 2015: </a:t>
            </a:r>
            <a:r>
              <a:rPr lang="fi-FI" sz="1800" b="1" dirty="0" smtClean="0"/>
              <a:t>Pulassa lapsen kanssa).</a:t>
            </a:r>
            <a:endParaRPr lang="fi-FI" sz="1800" b="1" dirty="0"/>
          </a:p>
        </p:txBody>
      </p:sp>
      <p:sp>
        <p:nvSpPr>
          <p:cNvPr id="3" name="Sisällön paikkamerkki 2"/>
          <p:cNvSpPr>
            <a:spLocks noGrp="1"/>
          </p:cNvSpPr>
          <p:nvPr>
            <p:ph idx="1"/>
          </p:nvPr>
        </p:nvSpPr>
        <p:spPr/>
        <p:txBody>
          <a:bodyPr>
            <a:normAutofit fontScale="85000" lnSpcReduction="20000"/>
          </a:bodyPr>
          <a:lstStyle/>
          <a:p>
            <a:endParaRPr lang="fi-FI" sz="2000" b="1" dirty="0" smtClean="0"/>
          </a:p>
          <a:p>
            <a:endParaRPr lang="fi-FI" sz="2000" b="1" dirty="0"/>
          </a:p>
          <a:p>
            <a:r>
              <a:rPr lang="fi-FI" sz="2000" b="1" dirty="0" smtClean="0"/>
              <a:t>Mielenterveys terveytenä </a:t>
            </a:r>
            <a:r>
              <a:rPr lang="fi-FI" sz="2000" dirty="0" smtClean="0"/>
              <a:t>-&gt; voimavarojen tukeminen, mielen hyvinvointi -&gt; mielenterveys on hyvinvoinnin perusta</a:t>
            </a:r>
          </a:p>
          <a:p>
            <a:r>
              <a:rPr lang="fi-FI" sz="2000" dirty="0" smtClean="0"/>
              <a:t>Mielenterveys on </a:t>
            </a:r>
            <a:r>
              <a:rPr lang="fi-FI" sz="2000" b="1" dirty="0" smtClean="0"/>
              <a:t>tietoa ja taitoa, jolla ihminen ohjaa elämäänsä </a:t>
            </a:r>
            <a:r>
              <a:rPr lang="fi-FI" sz="2000" dirty="0" smtClean="0"/>
              <a:t>-&gt; voi oppia ja opettaa -&gt; uusiutuvia ja kehittyviä voimavaroja elämänkulussa</a:t>
            </a:r>
          </a:p>
          <a:p>
            <a:r>
              <a:rPr lang="fi-FI" sz="2000" b="1" dirty="0" smtClean="0"/>
              <a:t>Mielenterveys = ilon, elämän merkityksellisyyden ja hallinnan tunnetta sekä itseluottamusta, tunnetaitoja ja kykyä solmia ja ylläpitää ihmissuhteita</a:t>
            </a:r>
          </a:p>
          <a:p>
            <a:r>
              <a:rPr lang="fi-FI" sz="2000" dirty="0" smtClean="0"/>
              <a:t>Mielenterveys ja mielen sairaus ovat kaksi eri asiaa</a:t>
            </a:r>
          </a:p>
          <a:p>
            <a:r>
              <a:rPr lang="fi-FI" sz="2000" b="1" dirty="0" smtClean="0"/>
              <a:t>Mielenterveys on taitoa hakea apua ja puhua huolistaan tarpeen vaatiessa </a:t>
            </a:r>
            <a:r>
              <a:rPr lang="fi-FI" sz="2000" dirty="0" smtClean="0"/>
              <a:t>-&gt; mielenterveys on </a:t>
            </a:r>
            <a:r>
              <a:rPr lang="fi-FI" sz="2000" b="1" dirty="0" smtClean="0"/>
              <a:t>voimavara ja elämäntaidon hallintaa </a:t>
            </a:r>
            <a:r>
              <a:rPr lang="fi-FI" sz="2000" dirty="0" smtClean="0"/>
              <a:t>-&gt; auttaa selviytymään arjessa, työskentelemään, oppimaan uutta ja voimaan hyvin</a:t>
            </a:r>
          </a:p>
          <a:p>
            <a:r>
              <a:rPr lang="fi-FI" sz="2000" dirty="0" smtClean="0"/>
              <a:t>Mielenterveyden voimavaroja vahvistamalla ja lisäämällä </a:t>
            </a:r>
            <a:r>
              <a:rPr lang="fi-FI" sz="2000" b="1" dirty="0" smtClean="0"/>
              <a:t>pystymme hallitsemaan myös ajoittaista ahdistusta ja kohtaamaan uusia elämän haasteita</a:t>
            </a:r>
          </a:p>
          <a:p>
            <a:r>
              <a:rPr lang="fi-FI" sz="2000" b="1" dirty="0" smtClean="0"/>
              <a:t>Mielenterveys muodostuu yksilön, ympäristön ja yhteiskunnan välisessä vuorovaikutuksessa </a:t>
            </a:r>
            <a:r>
              <a:rPr lang="fi-FI" sz="2000" dirty="0" smtClean="0"/>
              <a:t>-&gt; yhteisö, osallisuus, vaikuttamismahdollisuudet ja kuulluksi tuleminen, asenteet, kulttuuriset arvot muokkaavat käsitystämme hyvästä elämästä ja miten puhumme mielenterveydestä</a:t>
            </a:r>
          </a:p>
          <a:p>
            <a:r>
              <a:rPr lang="fi-FI" sz="2000" b="1" i="1" dirty="0" smtClean="0"/>
              <a:t>Mistä tietää, että mieli voi hyvin?</a:t>
            </a:r>
          </a:p>
          <a:p>
            <a:endParaRPr lang="fi-FI" sz="2000" dirty="0"/>
          </a:p>
        </p:txBody>
      </p:sp>
    </p:spTree>
    <p:extLst>
      <p:ext uri="{BB962C8B-B14F-4D97-AF65-F5344CB8AC3E}">
        <p14:creationId xmlns:p14="http://schemas.microsoft.com/office/powerpoint/2010/main" val="1787954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87424"/>
            <a:ext cx="8229600" cy="1143000"/>
          </a:xfrm>
        </p:spPr>
        <p:txBody>
          <a:bodyPr>
            <a:normAutofit/>
          </a:bodyPr>
          <a:lstStyle/>
          <a:p>
            <a:r>
              <a:rPr lang="fi-FI" sz="2400" b="1" u="sng" dirty="0" smtClean="0"/>
              <a:t>Temperamentin vaikutus käyttäytymiseen</a:t>
            </a:r>
            <a:endParaRPr lang="fi-FI" sz="2400" b="1" u="sng" dirty="0"/>
          </a:p>
        </p:txBody>
      </p:sp>
      <p:sp>
        <p:nvSpPr>
          <p:cNvPr id="3" name="Sisällön paikkamerkki 2"/>
          <p:cNvSpPr>
            <a:spLocks noGrp="1"/>
          </p:cNvSpPr>
          <p:nvPr>
            <p:ph idx="1"/>
          </p:nvPr>
        </p:nvSpPr>
        <p:spPr>
          <a:xfrm>
            <a:off x="467544" y="260648"/>
            <a:ext cx="8229600" cy="4525963"/>
          </a:xfrm>
        </p:spPr>
        <p:txBody>
          <a:bodyPr>
            <a:noAutofit/>
          </a:bodyPr>
          <a:lstStyle/>
          <a:p>
            <a:r>
              <a:rPr lang="fi-FI" sz="1800" b="1" dirty="0" smtClean="0"/>
              <a:t>5. Aktiivisuus: </a:t>
            </a:r>
            <a:r>
              <a:rPr lang="fi-FI" sz="1800" dirty="0" smtClean="0"/>
              <a:t>Onko </a:t>
            </a:r>
            <a:r>
              <a:rPr lang="fi-FI" sz="1800" dirty="0"/>
              <a:t>lapsi koko ajan menossa ja puhuuko hän jatkuvasti? Tarvitseeko lapsi koko ajan tekemistä ollakseen tyytyväinen? Onko </a:t>
            </a:r>
            <a:r>
              <a:rPr lang="fi-FI" sz="1800" dirty="0" smtClean="0"/>
              <a:t>rauhoittuminen, paikallaan pysyminen </a:t>
            </a:r>
            <a:r>
              <a:rPr lang="fi-FI" sz="1800" dirty="0" err="1" smtClean="0"/>
              <a:t>vaikeaa?Levottomuus</a:t>
            </a:r>
            <a:r>
              <a:rPr lang="fi-FI" sz="1800" dirty="0" smtClean="0"/>
              <a:t>?</a:t>
            </a:r>
            <a:endParaRPr lang="fi-FI" sz="1800" b="1" dirty="0" smtClean="0"/>
          </a:p>
          <a:p>
            <a:r>
              <a:rPr lang="fi-FI" sz="1800" b="1" dirty="0" smtClean="0"/>
              <a:t>6. Tarkkaavuuden kesto ja sinnikkyys:</a:t>
            </a:r>
          </a:p>
          <a:p>
            <a:r>
              <a:rPr lang="fi-FI" sz="1800" dirty="0" smtClean="0"/>
              <a:t>Antaako lapsi helposti periksi vai jaksaako hän tahtoa ja tehdä loppuun asti? Jaksaako lapsi tehdä ja harjoitella itselleen epämiellyttäviä asioita?</a:t>
            </a:r>
          </a:p>
          <a:p>
            <a:r>
              <a:rPr lang="fi-FI" sz="1800" b="1" dirty="0" smtClean="0"/>
              <a:t>7. Häirittävyys:</a:t>
            </a:r>
          </a:p>
          <a:p>
            <a:r>
              <a:rPr lang="fi-FI" sz="1800" dirty="0" smtClean="0"/>
              <a:t>Onko lapsi uppoutujatyyppi, joka katoaa mielipuuhissaan omaan maailmaansa? Vaihtaako lapsi helposti mielenkiinnon kohdetta uuden asian aistittuaan? Millainen on keskittymiskyky? Häiriytyykö lapsi ulkopuolisista ärsykkeistä? Herkät lapset?</a:t>
            </a:r>
          </a:p>
          <a:p>
            <a:r>
              <a:rPr lang="fi-FI" sz="1800" b="1" dirty="0" smtClean="0"/>
              <a:t>8. Mielialan laatu:</a:t>
            </a:r>
          </a:p>
          <a:p>
            <a:r>
              <a:rPr lang="fi-FI" sz="1800" dirty="0" smtClean="0"/>
              <a:t>Onko lapsen perusasenne iloisuus vai kielteisyys ja huonotuulisuus, perustyytymättömyys? Onko lapsi usein ärtynyt ja tulkitseeko hän asioita kielteisesti? </a:t>
            </a:r>
            <a:r>
              <a:rPr lang="fi-FI" sz="1800" dirty="0"/>
              <a:t>Kokeeko lapsi uudet asiat </a:t>
            </a:r>
            <a:r>
              <a:rPr lang="fi-FI" sz="1800" dirty="0" smtClean="0"/>
              <a:t>haasteena vai  pelottavana uhkana? Rohkaistuuko kokeilemaan? Käyttäkö aktiivista ja/tai passiivista vastustusta?</a:t>
            </a:r>
          </a:p>
          <a:p>
            <a:r>
              <a:rPr lang="fi-FI" sz="1800" dirty="0" smtClean="0"/>
              <a:t>Pelkääkö lapsi uusia asioita, onko varovainen vieraiden </a:t>
            </a:r>
            <a:r>
              <a:rPr lang="fi-FI" sz="1800" dirty="0"/>
              <a:t>ihmisten kanssa? Puhuuko lapsi </a:t>
            </a:r>
            <a:r>
              <a:rPr lang="fi-FI" sz="1800" dirty="0" smtClean="0"/>
              <a:t>peloistaan </a:t>
            </a:r>
            <a:r>
              <a:rPr lang="fi-FI" sz="1800" dirty="0"/>
              <a:t>ja tunteistaan mielellään? Onko lapsen hankala saada </a:t>
            </a:r>
            <a:r>
              <a:rPr lang="fi-FI" sz="1800" dirty="0" smtClean="0"/>
              <a:t> ystäviä </a:t>
            </a:r>
            <a:r>
              <a:rPr lang="fi-FI" sz="1800" dirty="0"/>
              <a:t>ja pitää yllä ystävyyssuhteita</a:t>
            </a:r>
            <a:r>
              <a:rPr lang="fi-FI" sz="1800" dirty="0" smtClean="0"/>
              <a:t>? Stressinsietokyky?</a:t>
            </a:r>
          </a:p>
          <a:p>
            <a:r>
              <a:rPr lang="fi-FI" sz="1800" b="1" dirty="0" smtClean="0"/>
              <a:t>9.Mielialojen ilmaisun voimakkuus /emotionaalinen intensiivisyys:</a:t>
            </a:r>
          </a:p>
          <a:p>
            <a:r>
              <a:rPr lang="fi-FI" sz="1800" dirty="0" smtClean="0"/>
              <a:t>Onko lapsen vaikea hillitä ilon, pettymyksen, surun ja raivon tunteita?  Jääkö lapsi  huomaamattomaksi?</a:t>
            </a:r>
          </a:p>
          <a:p>
            <a:r>
              <a:rPr lang="fi-FI" sz="1800" dirty="0" smtClean="0"/>
              <a:t>  </a:t>
            </a:r>
            <a:endParaRPr lang="fi-FI" sz="1800" dirty="0"/>
          </a:p>
        </p:txBody>
      </p:sp>
    </p:spTree>
    <p:extLst>
      <p:ext uri="{BB962C8B-B14F-4D97-AF65-F5344CB8AC3E}">
        <p14:creationId xmlns:p14="http://schemas.microsoft.com/office/powerpoint/2010/main" val="3313400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012237"/>
            <a:ext cx="8229600" cy="990600"/>
          </a:xfrm>
        </p:spPr>
        <p:txBody>
          <a:bodyPr/>
          <a:lstStyle/>
          <a:p>
            <a:endParaRPr lang="fi-FI"/>
          </a:p>
        </p:txBody>
      </p:sp>
      <p:sp>
        <p:nvSpPr>
          <p:cNvPr id="3" name="Sisällön paikkamerkki 2"/>
          <p:cNvSpPr>
            <a:spLocks noGrp="1"/>
          </p:cNvSpPr>
          <p:nvPr>
            <p:ph idx="1"/>
          </p:nvPr>
        </p:nvSpPr>
        <p:spPr>
          <a:xfrm>
            <a:off x="395536" y="404664"/>
            <a:ext cx="8229600" cy="4876800"/>
          </a:xfrm>
        </p:spPr>
        <p:txBody>
          <a:bodyPr>
            <a:noAutofit/>
          </a:bodyPr>
          <a:lstStyle/>
          <a:p>
            <a:r>
              <a:rPr lang="fi-FI" sz="1100" u="sng" dirty="0" smtClean="0">
                <a:solidFill>
                  <a:srgbClr val="C00000"/>
                </a:solidFill>
              </a:rPr>
              <a:t>Temperamentiltaan haastava vs. helppo lapsi?</a:t>
            </a:r>
            <a:r>
              <a:rPr lang="fi-FI" sz="1100" dirty="0" smtClean="0">
                <a:solidFill>
                  <a:srgbClr val="C00000"/>
                </a:solidFill>
              </a:rPr>
              <a:t> (varhaiskasvatus/esiopetus/alakoulu)</a:t>
            </a:r>
          </a:p>
          <a:p>
            <a:r>
              <a:rPr lang="fi-FI" sz="1100" b="1" u="sng" dirty="0" smtClean="0"/>
              <a:t>Helppo temperamentti</a:t>
            </a:r>
            <a:r>
              <a:rPr lang="fi-FI" sz="1100" b="1" dirty="0" smtClean="0"/>
              <a:t> </a:t>
            </a:r>
          </a:p>
          <a:p>
            <a:r>
              <a:rPr lang="fi-FI" sz="1100" dirty="0" smtClean="0"/>
              <a:t>- positiivinen mieliala</a:t>
            </a:r>
          </a:p>
          <a:p>
            <a:r>
              <a:rPr lang="fi-FI" sz="1100" dirty="0" smtClean="0"/>
              <a:t>- positiivinen suhtautuminen uuteen; halu lähestyä uusia ihmisiä ja asioita</a:t>
            </a:r>
          </a:p>
          <a:p>
            <a:r>
              <a:rPr lang="fi-FI" sz="1100" dirty="0" smtClean="0"/>
              <a:t>- muutokseen sopeutuvuus</a:t>
            </a:r>
          </a:p>
          <a:p>
            <a:r>
              <a:rPr lang="fi-FI" sz="1100" dirty="0" smtClean="0"/>
              <a:t>- korkea ärsytyskynnys, matala häirittävyys</a:t>
            </a:r>
          </a:p>
          <a:p>
            <a:r>
              <a:rPr lang="fi-FI" sz="1100" dirty="0" smtClean="0"/>
              <a:t>- tunteiden osoittamisen intensiteetti vähäinen</a:t>
            </a:r>
          </a:p>
          <a:p>
            <a:r>
              <a:rPr lang="fi-FI" sz="1100" dirty="0" smtClean="0"/>
              <a:t>Tutkimustuloksia (</a:t>
            </a:r>
            <a:r>
              <a:rPr lang="fi-FI" sz="1100" dirty="0" err="1" smtClean="0"/>
              <a:t>Mullola</a:t>
            </a:r>
            <a:r>
              <a:rPr lang="fi-FI" sz="1100" dirty="0" smtClean="0"/>
              <a:t> ym. 2012): näiden oppilaiden älykkyyttä ja osaamista yliarvioidaan koulussa</a:t>
            </a:r>
          </a:p>
          <a:p>
            <a:r>
              <a:rPr lang="fi-FI" sz="1100" b="1" u="sng" dirty="0" smtClean="0"/>
              <a:t>Haastava temperamentti (pojilla tyypillisempää)</a:t>
            </a:r>
            <a:endParaRPr lang="fi-FI" sz="1100" b="1" dirty="0" smtClean="0"/>
          </a:p>
          <a:p>
            <a:r>
              <a:rPr lang="fi-FI" sz="1100" dirty="0" smtClean="0"/>
              <a:t>- negatiivinen mieliala</a:t>
            </a:r>
          </a:p>
          <a:p>
            <a:r>
              <a:rPr lang="fi-FI" sz="1100" dirty="0" smtClean="0"/>
              <a:t>- varauksellinen suhtautuminen uuteen; halu pikemminkin välttää kuin lähestyä uusia ihmisiä ja asioita</a:t>
            </a:r>
          </a:p>
          <a:p>
            <a:r>
              <a:rPr lang="fi-FI" sz="1100" dirty="0" smtClean="0"/>
              <a:t>- vaikeus sopeutua muutoksiin</a:t>
            </a:r>
          </a:p>
          <a:p>
            <a:r>
              <a:rPr lang="fi-FI" sz="1100" dirty="0" smtClean="0"/>
              <a:t>- alhainen ärsytyskynnys, häiriöherkkyys</a:t>
            </a:r>
          </a:p>
          <a:p>
            <a:r>
              <a:rPr lang="fi-FI" sz="1100" dirty="0" smtClean="0"/>
              <a:t>- tunteiden osoittamisen intensiteetti korkea</a:t>
            </a:r>
          </a:p>
          <a:p>
            <a:r>
              <a:rPr lang="fi-FI" sz="1100" dirty="0" smtClean="0"/>
              <a:t>Tutkimustuloksia (</a:t>
            </a:r>
            <a:r>
              <a:rPr lang="fi-FI" sz="1100" dirty="0" err="1" smtClean="0"/>
              <a:t>Mullola</a:t>
            </a:r>
            <a:r>
              <a:rPr lang="fi-FI" sz="1100" dirty="0" smtClean="0"/>
              <a:t> ym.  2012): osaamista, oppimista aliarvioidaan ja näkyy kouluarvosanoissa</a:t>
            </a:r>
          </a:p>
          <a:p>
            <a:r>
              <a:rPr lang="fi-FI" sz="1100" b="1" u="sng" dirty="0" smtClean="0"/>
              <a:t>Hitaasti lämpenevä temperamentti (tytöillä tyypillisempää)</a:t>
            </a:r>
            <a:r>
              <a:rPr lang="fi-FI" sz="1100" b="1" dirty="0" smtClean="0"/>
              <a:t> </a:t>
            </a:r>
          </a:p>
          <a:p>
            <a:r>
              <a:rPr lang="fi-FI" sz="1100" dirty="0" smtClean="0"/>
              <a:t>- varauksellinen ja negatiivinen suhtautuminen uuteen</a:t>
            </a:r>
          </a:p>
          <a:p>
            <a:r>
              <a:rPr lang="fi-FI" sz="1100" dirty="0" smtClean="0"/>
              <a:t>- hidas sopeutuminen uusiin ihmisiin, asioihin ja muutoksiin</a:t>
            </a:r>
          </a:p>
          <a:p>
            <a:r>
              <a:rPr lang="fi-FI" sz="1100" dirty="0" smtClean="0"/>
              <a:t>- tunteiden osoittamisen intensiteetti alhainen</a:t>
            </a:r>
          </a:p>
          <a:p>
            <a:r>
              <a:rPr lang="fi-FI" sz="1100" dirty="0" smtClean="0"/>
              <a:t>- ajan kanssa suhtautuminen muuttuu positiiviseksi</a:t>
            </a:r>
          </a:p>
          <a:p>
            <a:r>
              <a:rPr lang="fi-FI" sz="1100" b="1" dirty="0" smtClean="0"/>
              <a:t>Aunola, Viljaranta, Hirvonen, </a:t>
            </a:r>
            <a:r>
              <a:rPr lang="fi-FI" sz="1100" b="1" dirty="0" err="1" smtClean="0"/>
              <a:t>Mullola</a:t>
            </a:r>
            <a:r>
              <a:rPr lang="fi-FI" sz="1100" b="1" dirty="0" smtClean="0"/>
              <a:t> &amp; Nurmi (2009/2010): tutkimus, jossa 166 ekaluokkalaista: </a:t>
            </a:r>
          </a:p>
          <a:p>
            <a:r>
              <a:rPr lang="fi-FI" sz="900" dirty="0" smtClean="0"/>
              <a:t>-&gt; temperamentiltaan erilaiset lapset eivät eronneet toisistaan älykkyydeltään, sanavarastoltaan, kirjaintuntemukseltaan, lukujonotaidoiltaan, matematiikan taidoiltaan, temperamentiltaan haastavat lapset tavoittivat kevääseen mennessä helpon temperamentin lapset lukutaidossa</a:t>
            </a:r>
          </a:p>
          <a:p>
            <a:r>
              <a:rPr lang="fi-FI" sz="900" dirty="0" smtClean="0"/>
              <a:t>-&gt; temperamentiltaan varaukselliset ja ujot ekaluokkalaiset olivat työskentelytavoiltaan avuttomampia ja ahdistuneempia kuin muut sekä alttiita kielteisen minäkuvan kehittymiselle</a:t>
            </a:r>
          </a:p>
          <a:p>
            <a:r>
              <a:rPr lang="fi-FI" sz="900" dirty="0" smtClean="0"/>
              <a:t>-&gt; helposti häiriintyvät, aktiivisille ja vähäistä sinnikkyyttä osoittaville ekaluokkalaisille tehtävää välttelevää –toimintaa oppimistilanteissa (tämä käyttäytyminen lisääntyi ekaluokan aikana)</a:t>
            </a:r>
          </a:p>
          <a:p>
            <a:r>
              <a:rPr lang="fi-FI" sz="900" dirty="0" smtClean="0"/>
              <a:t>-&gt; hitaasti lämpenevillä lapsilla heikompi minäkuva (ajatteli esim. ettei pärjää, ei ole hyvä, nolostuu, häpeissään); helppo temperamentti: ”</a:t>
            </a:r>
            <a:r>
              <a:rPr lang="fi-FI" sz="900" dirty="0" err="1" smtClean="0"/>
              <a:t>jes</a:t>
            </a:r>
            <a:r>
              <a:rPr lang="fi-FI" sz="900" dirty="0" smtClean="0"/>
              <a:t>, osaan, olen hyvä”, ylpeä ja mielissään</a:t>
            </a:r>
          </a:p>
          <a:p>
            <a:r>
              <a:rPr lang="fi-FI" sz="900" dirty="0" smtClean="0"/>
              <a:t>-&gt; oppilaan korkea aktiivisuus, häiriöherkkyys ja vähäinen sinnikkyys sekä tunneilmaisujen intensiivisyys lisäsivät  opettajan kontrolloivaa / syyllistävää , oppilaan  </a:t>
            </a:r>
            <a:r>
              <a:rPr lang="fi-FI" sz="900" dirty="0" err="1" smtClean="0"/>
              <a:t>oppimisminäkuvaan</a:t>
            </a:r>
            <a:r>
              <a:rPr lang="fi-FI" sz="900" dirty="0" smtClean="0"/>
              <a:t> negatiivisesti vaikuttavaa vuorovaikutusta</a:t>
            </a:r>
          </a:p>
          <a:p>
            <a:r>
              <a:rPr lang="fi-FI" sz="900" dirty="0" smtClean="0"/>
              <a:t>-&gt; </a:t>
            </a:r>
            <a:r>
              <a:rPr lang="fi-FI" sz="900" dirty="0" err="1" smtClean="0"/>
              <a:t>Keltikangas-Järvinen</a:t>
            </a:r>
            <a:r>
              <a:rPr lang="fi-FI" sz="900" dirty="0" smtClean="0"/>
              <a:t> 2006: Kuinka paljon missä määrin tuntiosaaminen tai tuntiaktiivisuus mittaavat osaamista ja missä määrin oppilaan synnynnäinen temperamentti?</a:t>
            </a:r>
          </a:p>
          <a:p>
            <a:r>
              <a:rPr lang="fi-FI" sz="900" dirty="0" smtClean="0"/>
              <a:t>Missä määrin koulu-/oppimisympäristö on ominaisuuksiltaan tasapuolinen erilaisen temperamentin omaaville lapsille? Kuinka ylläpitää opettaja –oppilassuhteessa positiivista asennetta ja mielialaa silloin, kun oppilas on temperamentiltaan haastava tai hitaasti lämpenevä? Olisiko strukturoitu oppimisympäristö selkeine </a:t>
            </a:r>
            <a:r>
              <a:rPr lang="fi-FI" sz="900" dirty="0" err="1" smtClean="0"/>
              <a:t>sääntöinennn</a:t>
            </a:r>
            <a:r>
              <a:rPr lang="fi-FI" sz="900" dirty="0" smtClean="0"/>
              <a:t> ja toimintatapoineen parempi kuin liiallisen joustava ja jatkuvasti muuttuva ympäristö?</a:t>
            </a:r>
            <a:endParaRPr lang="fi-FI" sz="900" dirty="0"/>
          </a:p>
        </p:txBody>
      </p:sp>
    </p:spTree>
    <p:extLst>
      <p:ext uri="{BB962C8B-B14F-4D97-AF65-F5344CB8AC3E}">
        <p14:creationId xmlns:p14="http://schemas.microsoft.com/office/powerpoint/2010/main" val="3977120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990600"/>
            <a:ext cx="8229600" cy="990600"/>
          </a:xfrm>
        </p:spPr>
        <p:txBody>
          <a:bodyPr/>
          <a:lstStyle/>
          <a:p>
            <a:endParaRPr lang="fi-FI" dirty="0"/>
          </a:p>
        </p:txBody>
      </p:sp>
      <p:sp>
        <p:nvSpPr>
          <p:cNvPr id="3" name="Sisällön paikkamerkki 2"/>
          <p:cNvSpPr>
            <a:spLocks noGrp="1"/>
          </p:cNvSpPr>
          <p:nvPr>
            <p:ph idx="1"/>
          </p:nvPr>
        </p:nvSpPr>
        <p:spPr>
          <a:xfrm>
            <a:off x="683568" y="404664"/>
            <a:ext cx="8229600" cy="4876800"/>
          </a:xfrm>
        </p:spPr>
        <p:txBody>
          <a:bodyPr>
            <a:noAutofit/>
          </a:bodyPr>
          <a:lstStyle/>
          <a:p>
            <a:r>
              <a:rPr lang="fi-FI" sz="2000" u="sng" dirty="0" smtClean="0">
                <a:solidFill>
                  <a:srgbClr val="C00000"/>
                </a:solidFill>
              </a:rPr>
              <a:t>Lapsen itsesäätelytaitojen kehityksen tukeminen (Määttä, S. 2016/NMI)</a:t>
            </a:r>
            <a:endParaRPr lang="fi-FI" sz="2000" u="sng" dirty="0" smtClean="0"/>
          </a:p>
          <a:p>
            <a:r>
              <a:rPr lang="fi-FI" sz="1800" b="1" u="sng" dirty="0" smtClean="0"/>
              <a:t>Ensimmäiset 6kk:</a:t>
            </a:r>
            <a:r>
              <a:rPr lang="fi-FI" sz="1800" dirty="0" smtClean="0"/>
              <a:t>  lapsi kehittyy kohti eriytyneempiä tunnereaktioita -&gt; ilo, tyytyväisyys, pelko, kiukku; muistissa pitäminen lyhyen viiveen ajan mahdollista.</a:t>
            </a:r>
          </a:p>
          <a:p>
            <a:r>
              <a:rPr lang="fi-FI" sz="1800" b="1" u="sng" dirty="0" smtClean="0"/>
              <a:t>Ensimmäinen vuosi</a:t>
            </a:r>
            <a:r>
              <a:rPr lang="fi-FI" sz="1800" u="sng" dirty="0" smtClean="0"/>
              <a:t>:</a:t>
            </a:r>
            <a:r>
              <a:rPr lang="fi-FI" sz="1800" dirty="0" smtClean="0"/>
              <a:t> havaintomotoriset taidot kehittyvät ja lapsi huomioi ympäristöään sekä omaa toimintaansa aiempaa tarkemmin -&gt; kyky jaettuun tarkkaavuuteen kehittyy; kyky tahdonalaiseen ja tavoitteelliseen toimintaan syntyy ja lisääntyy -&gt; lapsi kykenee ”yksinkertaiseen tottelemiseen”</a:t>
            </a:r>
          </a:p>
          <a:p>
            <a:r>
              <a:rPr lang="fi-FI" sz="1800" b="1" u="sng" dirty="0" smtClean="0"/>
              <a:t>1-3-vuotias:</a:t>
            </a:r>
            <a:r>
              <a:rPr lang="fi-FI" sz="1800" dirty="0" smtClean="0"/>
              <a:t> tahdonalainen hallinta ja kyky noudattaa ulkoisia toiveita ja sääntöjä lisääntyy vähitellen: tahdonalainen tarkkaavuuden suuntaaminen, orastava kyky joustavuuteen (3-v.-&gt;); vielä riippuvuutta ympäristön reaktioista ja tuesta -&gt; matkiminen, orastava ymmärrys tunteista ja intentiosta suhteessa toimintaan (= mielenteorian kehitys), lisääntyviä yrityksiä säädellä tunnereaktioitaan, sosiaaliset taidot ja kielen kehitys etenevät sosiaalisessa vuorovaikutuksessa toisten kanssa (3-5-v.)</a:t>
            </a:r>
          </a:p>
          <a:p>
            <a:r>
              <a:rPr lang="fi-FI" sz="1800" b="1" u="sng" dirty="0" smtClean="0"/>
              <a:t>6-v. ja alakouluikäinen:</a:t>
            </a:r>
            <a:r>
              <a:rPr lang="fi-FI" sz="1800" dirty="0" smtClean="0"/>
              <a:t>  irtaantuminen vanhemmista -&gt; kiinnostus ikätovereihin, tovereiden malli ja palaute; sisäiset käsitykset suotavuudesta, lisääntyvä tietoisuus itsestä ja omasta toiminnasta (4-5-v. mielenteoria). Kieli lisääntyvästi toiminnan ja ajattelun säätelyssä mukana; kiinnostus älyllisiin haasteisiin / kognitiivinen kehitys; impulssikontrolli, suunnitelmallisuus ja harkinta lisääntyy.</a:t>
            </a:r>
          </a:p>
          <a:p>
            <a:r>
              <a:rPr lang="fi-FI" sz="1800" dirty="0" smtClean="0"/>
              <a:t> </a:t>
            </a:r>
            <a:endParaRPr lang="fi-FI" sz="1800" b="1" u="sng" dirty="0"/>
          </a:p>
        </p:txBody>
      </p:sp>
    </p:spTree>
    <p:extLst>
      <p:ext uri="{BB962C8B-B14F-4D97-AF65-F5344CB8AC3E}">
        <p14:creationId xmlns:p14="http://schemas.microsoft.com/office/powerpoint/2010/main" val="3260854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990600"/>
            <a:ext cx="8229600" cy="990600"/>
          </a:xfrm>
        </p:spPr>
        <p:txBody>
          <a:bodyPr/>
          <a:lstStyle/>
          <a:p>
            <a:endParaRPr lang="fi-FI" dirty="0"/>
          </a:p>
        </p:txBody>
      </p:sp>
      <p:sp>
        <p:nvSpPr>
          <p:cNvPr id="3" name="Sisällön paikkamerkki 2"/>
          <p:cNvSpPr>
            <a:spLocks noGrp="1"/>
          </p:cNvSpPr>
          <p:nvPr>
            <p:ph idx="1"/>
          </p:nvPr>
        </p:nvSpPr>
        <p:spPr>
          <a:xfrm>
            <a:off x="539552" y="692696"/>
            <a:ext cx="8229600" cy="4876800"/>
          </a:xfrm>
        </p:spPr>
        <p:txBody>
          <a:bodyPr>
            <a:normAutofit fontScale="55000" lnSpcReduction="20000"/>
          </a:bodyPr>
          <a:lstStyle/>
          <a:p>
            <a:r>
              <a:rPr lang="fi-FI" sz="5100" b="1" u="sng" dirty="0" smtClean="0">
                <a:solidFill>
                  <a:srgbClr val="C00000"/>
                </a:solidFill>
              </a:rPr>
              <a:t>Itsesäätelytaitojen pulmat:</a:t>
            </a:r>
          </a:p>
          <a:p>
            <a:endParaRPr lang="fi-FI" sz="3200" u="sng" dirty="0" smtClean="0"/>
          </a:p>
          <a:p>
            <a:r>
              <a:rPr lang="fi-FI" sz="3600" u="sng" dirty="0" smtClean="0"/>
              <a:t>Alisäätely/ulospäin suuntautuvat</a:t>
            </a:r>
          </a:p>
          <a:p>
            <a:r>
              <a:rPr lang="fi-FI" sz="3200" dirty="0" smtClean="0"/>
              <a:t>Liian voimakkaat tai epäsopivat tunteiden ilmaisut: vihanpurkaukset, aggressiokäytöshäiriöt, uhmakkuus, häiriöherkkyys, impulsiivisuus, levottomuus</a:t>
            </a:r>
          </a:p>
          <a:p>
            <a:r>
              <a:rPr lang="fi-FI" sz="3600" u="sng" dirty="0" smtClean="0"/>
              <a:t>Ylisäätely/sisäänpäin suuntautuvat</a:t>
            </a:r>
          </a:p>
          <a:p>
            <a:r>
              <a:rPr lang="fi-FI" sz="3200" dirty="0" smtClean="0"/>
              <a:t>Jännittyneisyys, estyneisyys, arkuus, vetäytyneisyys, haasteita tunteiden ilmaisussa ja tunnistamisessa, somaattiset oireet, vetäytyminen, masennus</a:t>
            </a:r>
          </a:p>
          <a:p>
            <a:endParaRPr lang="fi-FI" sz="3200" u="sng" dirty="0" smtClean="0">
              <a:solidFill>
                <a:srgbClr val="C00000"/>
              </a:solidFill>
            </a:endParaRPr>
          </a:p>
          <a:p>
            <a:r>
              <a:rPr lang="fi-FI" sz="3600" u="sng" dirty="0" smtClean="0">
                <a:solidFill>
                  <a:srgbClr val="C00000"/>
                </a:solidFill>
              </a:rPr>
              <a:t>Milloin syytä huoleen?</a:t>
            </a:r>
          </a:p>
          <a:p>
            <a:r>
              <a:rPr lang="fi-FI" sz="3200" dirty="0" smtClean="0"/>
              <a:t>Lapsella rajalliset keinot toimia eri tilanteissa  -&gt; toistuvat kiukkukohtaukset; toiminta ei mukaudu tilanteisiin</a:t>
            </a:r>
          </a:p>
          <a:p>
            <a:r>
              <a:rPr lang="fi-FI" sz="3200" dirty="0" smtClean="0"/>
              <a:t>Vanhemmat viestivät väsymystä</a:t>
            </a:r>
          </a:p>
          <a:p>
            <a:r>
              <a:rPr lang="fi-FI" sz="3200" dirty="0" smtClean="0"/>
              <a:t>Huoli usealla elämän alueella (koti, päivähoito/koulu, harrastukset)</a:t>
            </a:r>
          </a:p>
          <a:p>
            <a:r>
              <a:rPr lang="fi-FI" sz="3200" dirty="0" smtClean="0"/>
              <a:t>Pulmista on huomattavaa haittaa lapsen arjessa (esim. arjen rutiinit, siirtymiset, kaverisuhteet)</a:t>
            </a:r>
          </a:p>
          <a:p>
            <a:endParaRPr lang="fi-FI" sz="3200" dirty="0" smtClean="0">
              <a:solidFill>
                <a:srgbClr val="C00000"/>
              </a:solidFill>
            </a:endParaRPr>
          </a:p>
          <a:p>
            <a:endParaRPr lang="fi-FI" sz="3200" dirty="0">
              <a:solidFill>
                <a:srgbClr val="C00000"/>
              </a:solidFill>
            </a:endParaRPr>
          </a:p>
        </p:txBody>
      </p:sp>
    </p:spTree>
    <p:extLst>
      <p:ext uri="{BB962C8B-B14F-4D97-AF65-F5344CB8AC3E}">
        <p14:creationId xmlns:p14="http://schemas.microsoft.com/office/powerpoint/2010/main" val="1301839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07504"/>
            <a:ext cx="8229600" cy="990600"/>
          </a:xfrm>
        </p:spPr>
        <p:txBody>
          <a:bodyPr/>
          <a:lstStyle/>
          <a:p>
            <a:endParaRPr lang="fi-FI" dirty="0"/>
          </a:p>
        </p:txBody>
      </p:sp>
      <p:sp>
        <p:nvSpPr>
          <p:cNvPr id="3" name="Sisällön paikkamerkki 2"/>
          <p:cNvSpPr>
            <a:spLocks noGrp="1"/>
          </p:cNvSpPr>
          <p:nvPr>
            <p:ph idx="1"/>
          </p:nvPr>
        </p:nvSpPr>
        <p:spPr>
          <a:xfrm>
            <a:off x="395536" y="476672"/>
            <a:ext cx="8229600" cy="4876800"/>
          </a:xfrm>
        </p:spPr>
        <p:txBody>
          <a:bodyPr>
            <a:normAutofit lnSpcReduction="10000"/>
          </a:bodyPr>
          <a:lstStyle/>
          <a:p>
            <a:endParaRPr lang="fi-FI" sz="2800" u="sng" dirty="0" smtClean="0">
              <a:solidFill>
                <a:srgbClr val="C00000"/>
              </a:solidFill>
            </a:endParaRPr>
          </a:p>
          <a:p>
            <a:r>
              <a:rPr lang="fi-FI" sz="2800" u="sng" dirty="0" smtClean="0">
                <a:solidFill>
                  <a:srgbClr val="C00000"/>
                </a:solidFill>
              </a:rPr>
              <a:t>Itsesäätelytaitojen myönteinen vahvistaminen</a:t>
            </a:r>
            <a:r>
              <a:rPr lang="fi-FI" sz="2800" dirty="0" smtClean="0">
                <a:solidFill>
                  <a:srgbClr val="C00000"/>
                </a:solidFill>
              </a:rPr>
              <a:t> </a:t>
            </a:r>
          </a:p>
          <a:p>
            <a:endParaRPr lang="fi-FI" b="1" dirty="0" smtClean="0">
              <a:solidFill>
                <a:srgbClr val="C00000"/>
              </a:solidFill>
            </a:endParaRPr>
          </a:p>
          <a:p>
            <a:r>
              <a:rPr lang="fi-FI" b="1" dirty="0" smtClean="0"/>
              <a:t>Havainnoin</a:t>
            </a:r>
            <a:r>
              <a:rPr lang="fi-FI" dirty="0" smtClean="0"/>
              <a:t>ti: miten lapsi toimii eri tilanteissa, lapsen tavoitteet, keinot, ärsykkeet, tunnetila, oletukset, käsitys/tieto tapahtumista</a:t>
            </a:r>
          </a:p>
          <a:p>
            <a:r>
              <a:rPr lang="fi-FI" b="1" dirty="0"/>
              <a:t>T</a:t>
            </a:r>
            <a:r>
              <a:rPr lang="fi-FI" b="1" dirty="0" smtClean="0"/>
              <a:t>ilannetekijöiden merkitys </a:t>
            </a:r>
            <a:r>
              <a:rPr lang="fi-FI" dirty="0" smtClean="0"/>
              <a:t>(vaatimukset, tuki) -&gt; miten tilannetekijät vaikuttavat lapsen käyttäytymiseen? -&gt;  konkreetit tavoitteet/harjoiteltavan taidon pilkkominen; mitä esiintyy liian paljon, mitä liian vähän, myönteiset toimivat asiat -&gt; </a:t>
            </a:r>
            <a:r>
              <a:rPr lang="fi-FI" b="1" dirty="0" smtClean="0"/>
              <a:t>kirjaaminen</a:t>
            </a:r>
            <a:r>
              <a:rPr lang="fi-FI" dirty="0" smtClean="0"/>
              <a:t> / kuka tekee, mitä tekee, palaute, palkitseminen, seuraamukset, aiemmat kokemukset</a:t>
            </a:r>
            <a:endParaRPr lang="fi-FI" dirty="0"/>
          </a:p>
        </p:txBody>
      </p:sp>
    </p:spTree>
    <p:extLst>
      <p:ext uri="{BB962C8B-B14F-4D97-AF65-F5344CB8AC3E}">
        <p14:creationId xmlns:p14="http://schemas.microsoft.com/office/powerpoint/2010/main" val="2924767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1107504"/>
            <a:ext cx="8229600" cy="990600"/>
          </a:xfrm>
        </p:spPr>
        <p:txBody>
          <a:bodyPr/>
          <a:lstStyle/>
          <a:p>
            <a:endParaRPr lang="fi-FI"/>
          </a:p>
        </p:txBody>
      </p:sp>
      <p:sp>
        <p:nvSpPr>
          <p:cNvPr id="3" name="Sisällön paikkamerkki 2"/>
          <p:cNvSpPr>
            <a:spLocks noGrp="1"/>
          </p:cNvSpPr>
          <p:nvPr>
            <p:ph idx="1"/>
          </p:nvPr>
        </p:nvSpPr>
        <p:spPr>
          <a:xfrm>
            <a:off x="467544" y="764704"/>
            <a:ext cx="8229600" cy="4876800"/>
          </a:xfrm>
        </p:spPr>
        <p:txBody>
          <a:bodyPr>
            <a:normAutofit fontScale="25000" lnSpcReduction="20000"/>
          </a:bodyPr>
          <a:lstStyle/>
          <a:p>
            <a:endParaRPr lang="fi-FI" sz="3300" u="sng" dirty="0" smtClean="0">
              <a:solidFill>
                <a:srgbClr val="C00000"/>
              </a:solidFill>
            </a:endParaRPr>
          </a:p>
          <a:p>
            <a:r>
              <a:rPr lang="fi-FI" sz="11200" u="sng" dirty="0" smtClean="0">
                <a:solidFill>
                  <a:srgbClr val="C00000"/>
                </a:solidFill>
              </a:rPr>
              <a:t>Itsesäätelytaitojen </a:t>
            </a:r>
            <a:r>
              <a:rPr lang="fi-FI" sz="11200" u="sng" dirty="0">
                <a:solidFill>
                  <a:srgbClr val="C00000"/>
                </a:solidFill>
              </a:rPr>
              <a:t>myönteinen vahvistaminen</a:t>
            </a:r>
            <a:r>
              <a:rPr lang="fi-FI" sz="11200" dirty="0">
                <a:solidFill>
                  <a:srgbClr val="C00000"/>
                </a:solidFill>
              </a:rPr>
              <a:t> </a:t>
            </a:r>
          </a:p>
          <a:p>
            <a:endParaRPr lang="fi-FI" sz="8000" b="1" u="sng" dirty="0" smtClean="0"/>
          </a:p>
          <a:p>
            <a:r>
              <a:rPr lang="fi-FI" sz="8000" b="1" u="sng" dirty="0" smtClean="0"/>
              <a:t>Toiminnan pilkkominen ja vaiheittain eteneminen: </a:t>
            </a:r>
            <a:r>
              <a:rPr lang="fi-FI" sz="8000" dirty="0" smtClean="0"/>
              <a:t>konkreetit tuet/kuvat, symbolit, </a:t>
            </a:r>
            <a:r>
              <a:rPr lang="fi-FI" sz="8000" dirty="0" err="1" smtClean="0"/>
              <a:t>timetimer</a:t>
            </a:r>
            <a:r>
              <a:rPr lang="fi-FI" sz="8000" dirty="0" smtClean="0"/>
              <a:t>, munakello, lyhyet ohjeet, muistituet, strukturoitu päivä-/viikko-ohjelma/toimintatilanne, rutiinit</a:t>
            </a:r>
          </a:p>
          <a:p>
            <a:r>
              <a:rPr lang="fi-FI" sz="8000" b="1" u="sng" dirty="0" smtClean="0"/>
              <a:t>Tunnetilojen tukeminen</a:t>
            </a:r>
            <a:r>
              <a:rPr lang="fi-FI" sz="8000" dirty="0" smtClean="0"/>
              <a:t>: sanat tunteille, oman tarpeen tunnistaminen ja sanoittaminen, vaihtoehtoisten ratkaisujen pohtiminen yhdessä </a:t>
            </a:r>
          </a:p>
          <a:p>
            <a:r>
              <a:rPr lang="fi-FI" sz="8000" dirty="0" smtClean="0"/>
              <a:t>-&gt; tunnesanat: sadut, piirrokset, kuvat, tunnekortit </a:t>
            </a:r>
          </a:p>
          <a:p>
            <a:r>
              <a:rPr lang="fi-FI" sz="8000" dirty="0" smtClean="0"/>
              <a:t>-&gt; tunteen tunnistaminen: tunnemittarit, missä tuntuu, missä tilanteessa tuntuu, miten tuntuu</a:t>
            </a:r>
          </a:p>
          <a:p>
            <a:r>
              <a:rPr lang="fi-FI" sz="8000" dirty="0" smtClean="0"/>
              <a:t> </a:t>
            </a:r>
            <a:r>
              <a:rPr lang="fi-FI" sz="8000" b="1" u="sng" dirty="0" smtClean="0"/>
              <a:t>Syy-seuraussuhteiden pohtiminen: </a:t>
            </a:r>
            <a:r>
              <a:rPr lang="fi-FI" sz="8000" dirty="0" smtClean="0"/>
              <a:t>miltä </a:t>
            </a:r>
            <a:r>
              <a:rPr lang="fi-FI" sz="8000" dirty="0" err="1" smtClean="0"/>
              <a:t>tuntuu-miksi-mitä</a:t>
            </a:r>
            <a:r>
              <a:rPr lang="fi-FI" sz="8000" dirty="0" smtClean="0"/>
              <a:t> </a:t>
            </a:r>
            <a:r>
              <a:rPr lang="fi-FI" sz="8000" dirty="0" err="1" smtClean="0"/>
              <a:t>seuraa-ketjut</a:t>
            </a:r>
            <a:r>
              <a:rPr lang="fi-FI" sz="8000" dirty="0" smtClean="0"/>
              <a:t>, draama/nukketeatteri, leikki, sarjakuvitus, ennakointi</a:t>
            </a:r>
          </a:p>
          <a:p>
            <a:r>
              <a:rPr lang="fi-FI" sz="8000" dirty="0" smtClean="0"/>
              <a:t>-&gt; </a:t>
            </a:r>
            <a:r>
              <a:rPr lang="fi-FI" sz="8000" b="1" u="sng" dirty="0" smtClean="0"/>
              <a:t>Sallittujen säätelykeinojen miettiminen ja harjoittelu:</a:t>
            </a:r>
            <a:r>
              <a:rPr lang="fi-FI" sz="8000" dirty="0" smtClean="0"/>
              <a:t> esim. mitä saa tehdä, kun on vihainen?, mikä auttaa?</a:t>
            </a:r>
          </a:p>
          <a:p>
            <a:r>
              <a:rPr lang="fi-FI" sz="8000" dirty="0" smtClean="0"/>
              <a:t>-&gt; </a:t>
            </a:r>
            <a:r>
              <a:rPr lang="fi-FI" sz="8000" b="1" u="sng" dirty="0" smtClean="0"/>
              <a:t>Mielen taitojen harjoittelu: </a:t>
            </a:r>
            <a:r>
              <a:rPr lang="fi-FI" sz="8000" dirty="0" err="1" smtClean="0"/>
              <a:t>mindfulness</a:t>
            </a:r>
            <a:r>
              <a:rPr lang="fi-FI" sz="8000" dirty="0" smtClean="0"/>
              <a:t>, rentoutuminen </a:t>
            </a:r>
          </a:p>
          <a:p>
            <a:r>
              <a:rPr lang="fi-FI" sz="8000" dirty="0" smtClean="0"/>
              <a:t>-&gt; </a:t>
            </a:r>
            <a:r>
              <a:rPr lang="fi-FI" sz="8000" b="1" u="sng" dirty="0" smtClean="0"/>
              <a:t>Palkitseminen: </a:t>
            </a:r>
            <a:r>
              <a:rPr lang="fi-FI" sz="8000" dirty="0" smtClean="0"/>
              <a:t>lapselle mielekäs, motivoiva</a:t>
            </a:r>
          </a:p>
          <a:p>
            <a:endParaRPr lang="fi-FI" sz="8000" b="1" u="sng" dirty="0"/>
          </a:p>
        </p:txBody>
      </p:sp>
    </p:spTree>
    <p:extLst>
      <p:ext uri="{BB962C8B-B14F-4D97-AF65-F5344CB8AC3E}">
        <p14:creationId xmlns:p14="http://schemas.microsoft.com/office/powerpoint/2010/main" val="221224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620688"/>
            <a:ext cx="8229600" cy="990600"/>
          </a:xfrm>
        </p:spPr>
        <p:txBody>
          <a:bodyPr>
            <a:normAutofit fontScale="90000"/>
          </a:bodyPr>
          <a:lstStyle/>
          <a:p>
            <a:r>
              <a:rPr lang="fi-FI" sz="3100" b="1" u="sng" dirty="0"/>
              <a:t>Tunnetaidot lapsen mielenterveyden tukena</a:t>
            </a:r>
            <a:r>
              <a:rPr lang="fi-FI" b="1" u="sng" dirty="0"/>
              <a:t/>
            </a:r>
            <a:br>
              <a:rPr lang="fi-FI" b="1" u="sng" dirty="0"/>
            </a:br>
            <a:endParaRPr lang="fi-FI" u="sng" dirty="0"/>
          </a:p>
        </p:txBody>
      </p:sp>
      <p:sp>
        <p:nvSpPr>
          <p:cNvPr id="3" name="Sisällön paikkamerkki 2"/>
          <p:cNvSpPr>
            <a:spLocks noGrp="1"/>
          </p:cNvSpPr>
          <p:nvPr>
            <p:ph idx="1"/>
          </p:nvPr>
        </p:nvSpPr>
        <p:spPr>
          <a:xfrm>
            <a:off x="539552" y="980728"/>
            <a:ext cx="8229600" cy="4876800"/>
          </a:xfrm>
        </p:spPr>
        <p:txBody>
          <a:bodyPr>
            <a:normAutofit fontScale="47500" lnSpcReduction="20000"/>
          </a:bodyPr>
          <a:lstStyle/>
          <a:p>
            <a:endParaRPr lang="fi-FI" sz="3200" b="1" i="1" dirty="0" smtClean="0"/>
          </a:p>
          <a:p>
            <a:r>
              <a:rPr lang="fi-FI" sz="3800" b="1" i="1" dirty="0" smtClean="0"/>
              <a:t>Opeta ja auta lasta:</a:t>
            </a:r>
          </a:p>
          <a:p>
            <a:r>
              <a:rPr lang="fi-FI" sz="3800" i="1" dirty="0" smtClean="0"/>
              <a:t>Yhdistämään kehon viestit erilaisiin tunteisiin</a:t>
            </a:r>
          </a:p>
          <a:p>
            <a:r>
              <a:rPr lang="fi-FI" sz="3800" i="1" dirty="0" smtClean="0"/>
              <a:t>Tunnistamaan, sanoittamaan ja nimeämään monenlaisia tunteita</a:t>
            </a:r>
          </a:p>
          <a:p>
            <a:r>
              <a:rPr lang="fi-FI" sz="3800" i="1" dirty="0" smtClean="0"/>
              <a:t>Näkemään vaihtoehtoisia syitä tapahtumille</a:t>
            </a:r>
          </a:p>
          <a:p>
            <a:r>
              <a:rPr lang="fi-FI" sz="3800" i="1" dirty="0" smtClean="0"/>
              <a:t>Ilmaisemaan vaikeitakin tunteita; säätelemään tunteitaan (tunneälyä -&gt; taitoa ottaa etäisyyttä omista tunteistaan sekä ymmärrystä siitä, että jokaiseen tunteeseen ei tarvitse reagoida)</a:t>
            </a:r>
          </a:p>
          <a:p>
            <a:endParaRPr lang="fi-FI" sz="3800" i="1" dirty="0" smtClean="0"/>
          </a:p>
          <a:p>
            <a:r>
              <a:rPr lang="fi-FI" sz="3800" i="1" dirty="0" smtClean="0"/>
              <a:t>Ole tunnemallina (aikuinen ohjailee omalla toiminnallaan lapsiryhmän tunnekokemuksia/tunneilmapiiriä: rauhoittaa, lohduttaa, helpottaa, säilöö tunnekuormaa, rohkaisee iloa ja riemua; aikuisen omien tunteiden tiedostaminen ja säätely, </a:t>
            </a:r>
            <a:r>
              <a:rPr lang="fi-FI" sz="3800" i="1" dirty="0" err="1" smtClean="0"/>
              <a:t>tunnerehellisyys)-</a:t>
            </a:r>
            <a:r>
              <a:rPr lang="fi-FI" sz="3800" i="1" dirty="0" smtClean="0"/>
              <a:t>&gt; turvallinen aikuinen ottaa vastaan ja säilöö lapsesta tulevan raivon ja palauttaa sen kesytettynä (lapsi peilaa aikuisen tunnetilaa -&gt; vain rauhallinen voi rauhoittaa -&gt; tunnehallinnan opettaminen mallin kautta).</a:t>
            </a:r>
          </a:p>
          <a:p>
            <a:endParaRPr lang="fi-FI" sz="3800" i="1" dirty="0" smtClean="0"/>
          </a:p>
          <a:p>
            <a:r>
              <a:rPr lang="fi-FI" sz="3800" b="1" i="1" dirty="0" smtClean="0"/>
              <a:t>Milloin viimeksi sanoitit tunteitasi lapsille?</a:t>
            </a:r>
          </a:p>
          <a:p>
            <a:r>
              <a:rPr lang="fi-FI" sz="3800" b="1" i="1" dirty="0" smtClean="0"/>
              <a:t>Millainen tunnemalli olet?</a:t>
            </a:r>
          </a:p>
          <a:p>
            <a:endParaRPr lang="fi-FI" sz="3800" b="1" i="1" dirty="0" smtClean="0"/>
          </a:p>
          <a:p>
            <a:endParaRPr lang="fi-FI" sz="3800" b="1" dirty="0"/>
          </a:p>
        </p:txBody>
      </p:sp>
    </p:spTree>
    <p:extLst>
      <p:ext uri="{BB962C8B-B14F-4D97-AF65-F5344CB8AC3E}">
        <p14:creationId xmlns:p14="http://schemas.microsoft.com/office/powerpoint/2010/main" val="1683208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6632"/>
            <a:ext cx="8229600" cy="990600"/>
          </a:xfrm>
        </p:spPr>
        <p:txBody>
          <a:bodyPr>
            <a:normAutofit/>
          </a:bodyPr>
          <a:lstStyle/>
          <a:p>
            <a:r>
              <a:rPr lang="fi-FI" sz="3200" u="sng" dirty="0" smtClean="0"/>
              <a:t>Tunteista voimaa</a:t>
            </a:r>
            <a:endParaRPr lang="fi-FI" sz="3200" u="sng" dirty="0"/>
          </a:p>
        </p:txBody>
      </p:sp>
      <p:sp>
        <p:nvSpPr>
          <p:cNvPr id="3" name="Sisällön paikkamerkki 2"/>
          <p:cNvSpPr>
            <a:spLocks noGrp="1"/>
          </p:cNvSpPr>
          <p:nvPr>
            <p:ph idx="1"/>
          </p:nvPr>
        </p:nvSpPr>
        <p:spPr>
          <a:xfrm>
            <a:off x="467544" y="764704"/>
            <a:ext cx="8229600" cy="4876800"/>
          </a:xfrm>
        </p:spPr>
        <p:txBody>
          <a:bodyPr>
            <a:noAutofit/>
          </a:bodyPr>
          <a:lstStyle/>
          <a:p>
            <a:r>
              <a:rPr lang="fi-FI" sz="1600" dirty="0" smtClean="0"/>
              <a:t>Tunteita tulee ja menee sekä lasten että aikuisten arjessa lukemattomasti. Tunteet kuuluvat, näkyvät ja tuntuvat niin kehossa kuin mielessä </a:t>
            </a:r>
            <a:r>
              <a:rPr lang="fi-FI" sz="1600" b="1" i="1" dirty="0" smtClean="0"/>
              <a:t>-&gt; Miten omat tunteesi vaikuttavat ryhmän lapsiin? Miten lasten erilaiset tunnereaktiot vaikuttavat sinuun? Tarttuuko lapsen tunne sinuun?</a:t>
            </a:r>
          </a:p>
          <a:p>
            <a:r>
              <a:rPr lang="fi-FI" sz="1600" dirty="0" smtClean="0"/>
              <a:t>Lapsen tunteet voivat vaihdella hetkestä toiseen suurestikin, eikä hän välttämättä osaa vielä ilmaista niitä. </a:t>
            </a:r>
            <a:r>
              <a:rPr lang="fi-FI" sz="1600" b="1" dirty="0" smtClean="0"/>
              <a:t>Aikuinen lapsen tunteiden sanoittajana </a:t>
            </a:r>
            <a:r>
              <a:rPr lang="fi-FI" sz="1600" b="1" i="1" dirty="0" smtClean="0"/>
              <a:t>(Miten?),</a:t>
            </a:r>
            <a:r>
              <a:rPr lang="fi-FI" sz="1600" b="1" dirty="0" smtClean="0"/>
              <a:t> ymmärtäjänä -&gt; tunne helpottuu, kun niille saa sanat ja selityksen, rauhoittaa lasta.</a:t>
            </a:r>
          </a:p>
          <a:p>
            <a:r>
              <a:rPr lang="fi-FI" sz="1600" dirty="0" smtClean="0"/>
              <a:t>Aikuiset toimivat usein </a:t>
            </a:r>
            <a:r>
              <a:rPr lang="fi-FI" sz="1600" b="1" dirty="0" smtClean="0"/>
              <a:t>lasten tunnekuohujen vastaanottajina ja käsittelemään erilaisia tunnereaktioita lapsen kanssa </a:t>
            </a:r>
            <a:r>
              <a:rPr lang="fi-FI" sz="1600" dirty="0" smtClean="0"/>
              <a:t>(voi aiheuttaa epävarmuuden, kyvyttömyyden, voimattomuuden tunteita).</a:t>
            </a:r>
          </a:p>
          <a:p>
            <a:r>
              <a:rPr lang="fi-FI" sz="1600" dirty="0" smtClean="0"/>
              <a:t>Tunteiden vastaanottajan rooli tärkeä -&gt; </a:t>
            </a:r>
            <a:r>
              <a:rPr lang="fi-FI" sz="1600" b="1" dirty="0" smtClean="0"/>
              <a:t>lapsen tunteiden kunnioittaminen, rohkaiseminen kertomaan tunteistaan ja lapsen tunteiden hyväksyminen</a:t>
            </a:r>
            <a:r>
              <a:rPr lang="fi-FI" sz="1600" dirty="0" smtClean="0"/>
              <a:t>. </a:t>
            </a:r>
          </a:p>
          <a:p>
            <a:r>
              <a:rPr lang="fi-FI" sz="1600" dirty="0" smtClean="0"/>
              <a:t>Lapsi hakee aikuiselta vahvistusta, että hänet </a:t>
            </a:r>
            <a:r>
              <a:rPr lang="fi-FI" sz="1600" b="1" dirty="0" smtClean="0"/>
              <a:t>hyväksytään, rakastetaan erilaisten tunnekuohujenkin keskellä.</a:t>
            </a:r>
          </a:p>
          <a:p>
            <a:r>
              <a:rPr lang="fi-FI" sz="1600" dirty="0" smtClean="0"/>
              <a:t>Lapsille monet tunteet ovat uusia kokemuksia -&gt; </a:t>
            </a:r>
            <a:r>
              <a:rPr lang="fi-FI" sz="1600" b="1" dirty="0" smtClean="0"/>
              <a:t>tunteista keskusteleminen, tunnistaminen ja nimeäminen (missä tunne tuntuu) </a:t>
            </a:r>
            <a:r>
              <a:rPr lang="fi-FI" sz="1600" dirty="0" smtClean="0"/>
              <a:t>-&gt; lapsi tulee tutuksi omien tunteidensa kanssa.</a:t>
            </a:r>
          </a:p>
          <a:p>
            <a:r>
              <a:rPr lang="fi-FI" sz="1600" dirty="0" smtClean="0"/>
              <a:t>Kaikki tunteet ovat sallittuja ja kuuluvat elämään -&gt; </a:t>
            </a:r>
            <a:r>
              <a:rPr lang="fi-FI" sz="1600" b="1" dirty="0" smtClean="0"/>
              <a:t>huomio siihen, miten tunteita osoitetaan ja mitä tunteiden vallassa tehdään.</a:t>
            </a:r>
          </a:p>
          <a:p>
            <a:r>
              <a:rPr lang="fi-FI" sz="1600" dirty="0" smtClean="0"/>
              <a:t>Aikuistenkaan ei tarvitse aina olla hyväntuulisia ja kontrolloituja.</a:t>
            </a:r>
          </a:p>
          <a:p>
            <a:r>
              <a:rPr lang="fi-FI" sz="1600" dirty="0" smtClean="0"/>
              <a:t>Aggressiivinen käyttäytyminen on aina vahingollista -&gt; </a:t>
            </a:r>
            <a:r>
              <a:rPr lang="fi-FI" sz="1600" b="1" dirty="0" smtClean="0"/>
              <a:t>aikuisen tehtävä on opettaa lapselle käyttäytymisen säätelyä. Aikuisten malli!</a:t>
            </a:r>
          </a:p>
          <a:p>
            <a:r>
              <a:rPr lang="fi-FI" sz="1600" b="1" i="1" dirty="0" smtClean="0"/>
              <a:t>Mitä teet, jos omat tunteesi kuohahtavat?</a:t>
            </a:r>
            <a:r>
              <a:rPr lang="fi-FI" sz="1600" dirty="0" smtClean="0"/>
              <a:t> </a:t>
            </a:r>
            <a:endParaRPr lang="fi-FI" sz="1600" dirty="0"/>
          </a:p>
        </p:txBody>
      </p:sp>
    </p:spTree>
    <p:extLst>
      <p:ext uri="{BB962C8B-B14F-4D97-AF65-F5344CB8AC3E}">
        <p14:creationId xmlns:p14="http://schemas.microsoft.com/office/powerpoint/2010/main" val="377804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88640"/>
            <a:ext cx="8229600" cy="990600"/>
          </a:xfrm>
        </p:spPr>
        <p:txBody>
          <a:bodyPr>
            <a:normAutofit/>
          </a:bodyPr>
          <a:lstStyle/>
          <a:p>
            <a:r>
              <a:rPr lang="fi-FI" sz="2400" b="1" u="sng" dirty="0"/>
              <a:t>Tunteista voimaa jatkoa</a:t>
            </a:r>
            <a:br>
              <a:rPr lang="fi-FI" sz="2400" b="1" u="sng" dirty="0"/>
            </a:br>
            <a:endParaRPr lang="fi-FI" sz="2400" u="sng" dirty="0"/>
          </a:p>
        </p:txBody>
      </p:sp>
      <p:sp>
        <p:nvSpPr>
          <p:cNvPr id="3" name="Sisällön paikkamerkki 2"/>
          <p:cNvSpPr>
            <a:spLocks noGrp="1"/>
          </p:cNvSpPr>
          <p:nvPr>
            <p:ph idx="1"/>
          </p:nvPr>
        </p:nvSpPr>
        <p:spPr>
          <a:xfrm>
            <a:off x="467544" y="692696"/>
            <a:ext cx="8229600" cy="4876800"/>
          </a:xfrm>
        </p:spPr>
        <p:txBody>
          <a:bodyPr>
            <a:noAutofit/>
          </a:bodyPr>
          <a:lstStyle/>
          <a:p>
            <a:r>
              <a:rPr lang="fi-FI" sz="1800" b="1" dirty="0" smtClean="0">
                <a:latin typeface="+mj-lt"/>
              </a:rPr>
              <a:t>Ilon ilmapiiri </a:t>
            </a:r>
            <a:r>
              <a:rPr lang="fi-FI" sz="1200" b="1" dirty="0" smtClean="0">
                <a:latin typeface="+mj-lt"/>
              </a:rPr>
              <a:t>-&gt; </a:t>
            </a:r>
            <a:r>
              <a:rPr lang="fi-FI" sz="1200" dirty="0" smtClean="0">
                <a:latin typeface="+mj-lt"/>
              </a:rPr>
              <a:t>lapsena koettu ilo luo aikuisen mielenterveyden/terveyden perustaa ja on pohja myöhemmälle yhteyden tunteen kokemiselle (rakastuminen, ystävyys). Ilon jakaminen vahvistaa ja edistää lapsen kasvua ja yhteinen nauru nivoo ihmisiä yhteen.</a:t>
            </a:r>
          </a:p>
          <a:p>
            <a:endParaRPr lang="fi-FI" sz="1200" b="1" dirty="0" smtClean="0">
              <a:latin typeface="+mj-lt"/>
            </a:endParaRPr>
          </a:p>
          <a:p>
            <a:r>
              <a:rPr lang="fi-FI" sz="1600" b="1" dirty="0" smtClean="0">
                <a:latin typeface="+mj-lt"/>
              </a:rPr>
              <a:t>Pelko ja turvallisuuden tunne</a:t>
            </a:r>
          </a:p>
          <a:p>
            <a:r>
              <a:rPr lang="fi-FI" sz="1200" dirty="0" smtClean="0">
                <a:latin typeface="+mj-lt"/>
              </a:rPr>
              <a:t>Turvallisuuden tunne on ihmisen mielenterveyden ja itsetunnon perusta.</a:t>
            </a:r>
          </a:p>
          <a:p>
            <a:r>
              <a:rPr lang="fi-FI" sz="1200" dirty="0" smtClean="0">
                <a:latin typeface="+mj-lt"/>
              </a:rPr>
              <a:t>Perusturvallisuudentunne muodostuu jo varhaislapsuudessa -&gt;</a:t>
            </a:r>
            <a:r>
              <a:rPr lang="fi-FI" sz="1200" b="1" i="1" dirty="0" smtClean="0">
                <a:latin typeface="+mj-lt"/>
              </a:rPr>
              <a:t> Miten huolehdin lasten perusturvallisuuden tunteesta hoitopäivän aikana?</a:t>
            </a:r>
          </a:p>
          <a:p>
            <a:r>
              <a:rPr lang="fi-FI" sz="1200" dirty="0" smtClean="0">
                <a:latin typeface="+mj-lt"/>
              </a:rPr>
              <a:t>Lapsilla </a:t>
            </a:r>
            <a:r>
              <a:rPr lang="fi-FI" sz="1200" b="1" i="1" dirty="0" smtClean="0">
                <a:latin typeface="+mj-lt"/>
              </a:rPr>
              <a:t>pelontunteet voivat saada ajoittain isonkin roolin </a:t>
            </a:r>
            <a:r>
              <a:rPr lang="fi-FI" sz="1200" dirty="0" smtClean="0">
                <a:latin typeface="+mj-lt"/>
              </a:rPr>
              <a:t>-&gt; </a:t>
            </a:r>
            <a:r>
              <a:rPr lang="fi-FI" sz="1200" b="1" dirty="0" smtClean="0">
                <a:latin typeface="+mj-lt"/>
              </a:rPr>
              <a:t>pelolla tehtävänä suojella lasta eri kehitysvaiheissa </a:t>
            </a:r>
            <a:r>
              <a:rPr lang="fi-FI" sz="1200" dirty="0" smtClean="0">
                <a:latin typeface="+mj-lt"/>
              </a:rPr>
              <a:t>esim. varoittaa mahdollisesta vaarasta ja valmistaa mieltä ja kehoa toimimaan.</a:t>
            </a:r>
          </a:p>
          <a:p>
            <a:r>
              <a:rPr lang="fi-FI" sz="1200" i="1" dirty="0" smtClean="0">
                <a:latin typeface="+mj-lt"/>
              </a:rPr>
              <a:t>Suurimpia lapsen pelonaiheita ovat </a:t>
            </a:r>
            <a:r>
              <a:rPr lang="fi-FI" sz="1200" b="1" i="1" dirty="0" smtClean="0">
                <a:latin typeface="+mj-lt"/>
              </a:rPr>
              <a:t>yksin jääminen ja hylätyksi tuleminen.</a:t>
            </a:r>
          </a:p>
          <a:p>
            <a:r>
              <a:rPr lang="fi-FI" sz="1200" dirty="0" smtClean="0">
                <a:latin typeface="+mj-lt"/>
              </a:rPr>
              <a:t>Lapsen </a:t>
            </a:r>
            <a:r>
              <a:rPr lang="fi-FI" sz="1200" b="1" i="1" dirty="0" smtClean="0">
                <a:latin typeface="+mj-lt"/>
              </a:rPr>
              <a:t>turvallisuuden tunnetta on tärkeää vahvistaa etenkin uusissa tilanteissa / elämäntilanteissa </a:t>
            </a:r>
            <a:r>
              <a:rPr lang="fi-FI" sz="1200" dirty="0" smtClean="0">
                <a:latin typeface="+mj-lt"/>
              </a:rPr>
              <a:t>(esim. päivähoidossa aloittaminen, muutostilanteet perheessä)  -&gt; lapselta ei tule vaatia liian aikaista itsenäistymistä.</a:t>
            </a:r>
          </a:p>
          <a:p>
            <a:r>
              <a:rPr lang="fi-FI" sz="1200" dirty="0" smtClean="0">
                <a:latin typeface="+mj-lt"/>
              </a:rPr>
              <a:t>Peloista keskusteleminen, jotta ne </a:t>
            </a:r>
            <a:r>
              <a:rPr lang="fi-FI" sz="1200" b="1" i="1" dirty="0" smtClean="0">
                <a:latin typeface="+mj-lt"/>
              </a:rPr>
              <a:t>eivät paisuisi elämää rajoittaviksi ja lamaannuttaviksi voimiksi.</a:t>
            </a:r>
          </a:p>
          <a:p>
            <a:endParaRPr lang="fi-FI" sz="1200" b="1" dirty="0" smtClean="0">
              <a:latin typeface="+mj-lt"/>
            </a:endParaRPr>
          </a:p>
          <a:p>
            <a:r>
              <a:rPr lang="fi-FI" sz="1600" b="1" dirty="0" smtClean="0">
                <a:latin typeface="+mj-lt"/>
              </a:rPr>
              <a:t>Pettymykset ja turhautuminen</a:t>
            </a:r>
          </a:p>
          <a:p>
            <a:r>
              <a:rPr lang="fi-FI" sz="1200" dirty="0" smtClean="0">
                <a:latin typeface="+mj-lt"/>
              </a:rPr>
              <a:t>Päivittäin kohdataan -&gt; esim. </a:t>
            </a:r>
            <a:r>
              <a:rPr lang="fi-FI" sz="1200" b="1" i="1" dirty="0" smtClean="0">
                <a:latin typeface="+mj-lt"/>
              </a:rPr>
              <a:t>lapsen odotukset eivät toteudu; lapsi haluaisi tehdä asioita, joihin osaaminen ja taidot eivät vielä riitä, lapsi haluaisi päättää asioista, pettymysten sietäminen</a:t>
            </a:r>
            <a:r>
              <a:rPr lang="fi-FI" sz="1200" dirty="0" smtClean="0">
                <a:latin typeface="+mj-lt"/>
              </a:rPr>
              <a:t>…</a:t>
            </a:r>
          </a:p>
          <a:p>
            <a:r>
              <a:rPr lang="fi-FI" sz="1200" i="1" dirty="0" smtClean="0">
                <a:latin typeface="+mj-lt"/>
              </a:rPr>
              <a:t>Kasvun haasteet ja kehityskriisit vaativat lapselta sopeutumiskykyä ja –keinoja </a:t>
            </a:r>
            <a:r>
              <a:rPr lang="fi-FI" sz="1200" dirty="0" smtClean="0">
                <a:latin typeface="+mj-lt"/>
              </a:rPr>
              <a:t>-&gt; tärkeää </a:t>
            </a:r>
            <a:r>
              <a:rPr lang="fi-FI" sz="1200" b="1" dirty="0" smtClean="0">
                <a:latin typeface="+mj-lt"/>
              </a:rPr>
              <a:t>saada </a:t>
            </a:r>
            <a:r>
              <a:rPr lang="fi-FI" sz="1200" b="1" i="1" dirty="0" smtClean="0">
                <a:latin typeface="+mj-lt"/>
              </a:rPr>
              <a:t>harjoitella pettymysten tunteiden sietoa, eikä lasta tule jättää yksin pettymyksen tunteidensa kanssa</a:t>
            </a:r>
            <a:r>
              <a:rPr lang="fi-FI" sz="1200" i="1" dirty="0" smtClean="0">
                <a:latin typeface="+mj-lt"/>
              </a:rPr>
              <a:t> </a:t>
            </a:r>
            <a:r>
              <a:rPr lang="fi-FI" sz="1200" dirty="0" smtClean="0">
                <a:latin typeface="+mj-lt"/>
              </a:rPr>
              <a:t>-&gt; syli, lohdutus, kuunteleminen -&gt; lapsi oppii, että pahaltakin tuntuvat tunteet menevät ohi ja asiat ratkeavat.</a:t>
            </a:r>
          </a:p>
          <a:p>
            <a:r>
              <a:rPr lang="fi-FI" sz="1600" b="1" dirty="0" smtClean="0">
                <a:latin typeface="+mj-lt"/>
              </a:rPr>
              <a:t>Uhma</a:t>
            </a:r>
          </a:p>
          <a:p>
            <a:r>
              <a:rPr lang="fi-FI" sz="1200" b="1" i="1" dirty="0" smtClean="0">
                <a:latin typeface="+mj-lt"/>
              </a:rPr>
              <a:t>Tunnekuohussa olevaa lasta ei pidä jättää yksin tai mennä mukaan hänen tunnetilaansa </a:t>
            </a:r>
            <a:r>
              <a:rPr lang="fi-FI" sz="1200" i="1" dirty="0" smtClean="0">
                <a:latin typeface="+mj-lt"/>
              </a:rPr>
              <a:t>-&gt; tilanne tuntuu lapsesta pelottavalta ja uhkaavalt</a:t>
            </a:r>
            <a:r>
              <a:rPr lang="fi-FI" sz="1200" dirty="0" smtClean="0">
                <a:latin typeface="+mj-lt"/>
              </a:rPr>
              <a:t>a -&gt; lapsi odottaa saavansa hyväksyntää, rakkautta ja rajoja </a:t>
            </a:r>
            <a:r>
              <a:rPr lang="fi-FI" sz="1200" i="1" dirty="0" smtClean="0">
                <a:latin typeface="+mj-lt"/>
              </a:rPr>
              <a:t>-&gt; </a:t>
            </a:r>
            <a:r>
              <a:rPr lang="fi-FI" sz="1200" b="1" i="1" dirty="0" smtClean="0">
                <a:latin typeface="+mj-lt"/>
              </a:rPr>
              <a:t>kun lapsen tunteet ylittävät hänen hallintakykynsä aikuinen kannattelee lasta tunnekuohun y</a:t>
            </a:r>
            <a:r>
              <a:rPr lang="fi-FI" sz="1200" i="1" dirty="0" smtClean="0">
                <a:latin typeface="+mj-lt"/>
              </a:rPr>
              <a:t>li -&gt; lapsen tunnetaidot vahvistuvat.</a:t>
            </a:r>
          </a:p>
          <a:p>
            <a:r>
              <a:rPr lang="fi-FI" sz="1200" b="1" i="1" dirty="0" smtClean="0">
                <a:latin typeface="+mj-lt"/>
              </a:rPr>
              <a:t>Jokaisella lapsella yksilöllinen tapa rauhoittua.</a:t>
            </a:r>
          </a:p>
          <a:p>
            <a:r>
              <a:rPr lang="fi-FI" sz="1200" i="1" dirty="0" smtClean="0">
                <a:latin typeface="+mj-lt"/>
              </a:rPr>
              <a:t>Lapsen </a:t>
            </a:r>
            <a:r>
              <a:rPr lang="fi-FI" sz="1200" b="1" i="1" dirty="0" smtClean="0">
                <a:latin typeface="+mj-lt"/>
              </a:rPr>
              <a:t>mielenterveyttä suojaavat ja vahvistavat yhteys omiin tunteisiin ja tunnetaidot sekä kokemus, että tulee tunteineen ymmärretyksi.</a:t>
            </a:r>
          </a:p>
          <a:p>
            <a:endParaRPr lang="fi-FI" sz="1200" dirty="0" smtClean="0"/>
          </a:p>
          <a:p>
            <a:endParaRPr lang="fi-FI" sz="1200" dirty="0"/>
          </a:p>
        </p:txBody>
      </p:sp>
    </p:spTree>
    <p:extLst>
      <p:ext uri="{BB962C8B-B14F-4D97-AF65-F5344CB8AC3E}">
        <p14:creationId xmlns:p14="http://schemas.microsoft.com/office/powerpoint/2010/main" val="2619608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404664"/>
            <a:ext cx="8229600" cy="990600"/>
          </a:xfrm>
        </p:spPr>
        <p:txBody>
          <a:bodyPr>
            <a:normAutofit/>
          </a:bodyPr>
          <a:lstStyle/>
          <a:p>
            <a:r>
              <a:rPr lang="fi-FI" sz="2800" b="1" u="sng" dirty="0">
                <a:latin typeface="Lucida Console" panose="020B0609040504020204" pitchFamily="49" charset="0"/>
              </a:rPr>
              <a:t>Aikuinen lapsen tunteiden tukena</a:t>
            </a:r>
            <a:br>
              <a:rPr lang="fi-FI" sz="2800" b="1" u="sng" dirty="0">
                <a:latin typeface="Lucida Console" panose="020B0609040504020204" pitchFamily="49" charset="0"/>
              </a:rPr>
            </a:br>
            <a:endParaRPr lang="fi-FI" sz="2800" dirty="0"/>
          </a:p>
        </p:txBody>
      </p:sp>
      <p:sp>
        <p:nvSpPr>
          <p:cNvPr id="3" name="Sisällön paikkamerkki 2"/>
          <p:cNvSpPr>
            <a:spLocks noGrp="1"/>
          </p:cNvSpPr>
          <p:nvPr>
            <p:ph idx="1"/>
          </p:nvPr>
        </p:nvSpPr>
        <p:spPr>
          <a:xfrm>
            <a:off x="395536" y="908720"/>
            <a:ext cx="8229600" cy="4876800"/>
          </a:xfrm>
        </p:spPr>
        <p:txBody>
          <a:bodyPr>
            <a:noAutofit/>
          </a:bodyPr>
          <a:lstStyle/>
          <a:p>
            <a:r>
              <a:rPr lang="fi-FI" sz="2000" dirty="0" smtClean="0">
                <a:latin typeface="Arial" panose="020B0604020202020204" pitchFamily="34" charset="0"/>
                <a:cs typeface="Arial" panose="020B0604020202020204" pitchFamily="34" charset="0"/>
              </a:rPr>
              <a:t>Ole läsnä oleva ja turvallinen aikuinen.</a:t>
            </a:r>
          </a:p>
          <a:p>
            <a:r>
              <a:rPr lang="fi-FI" sz="2000" dirty="0" smtClean="0">
                <a:latin typeface="Arial" panose="020B0604020202020204" pitchFamily="34" charset="0"/>
                <a:cs typeface="Arial" panose="020B0604020202020204" pitchFamily="34" charset="0"/>
              </a:rPr>
              <a:t>Pohdi, miten osoitat ja näytät tunteitasi.</a:t>
            </a:r>
          </a:p>
          <a:p>
            <a:r>
              <a:rPr lang="fi-FI" sz="2000" dirty="0" smtClean="0">
                <a:latin typeface="Arial" panose="020B0604020202020204" pitchFamily="34" charset="0"/>
                <a:cs typeface="Arial" panose="020B0604020202020204" pitchFamily="34" charset="0"/>
              </a:rPr>
              <a:t>Puhu lapselle tunteistasi.</a:t>
            </a:r>
          </a:p>
          <a:p>
            <a:r>
              <a:rPr lang="fi-FI" sz="2000" dirty="0" smtClean="0">
                <a:latin typeface="Arial" panose="020B0604020202020204" pitchFamily="34" charset="0"/>
                <a:cs typeface="Arial" panose="020B0604020202020204" pitchFamily="34" charset="0"/>
              </a:rPr>
              <a:t>Rohkaise lasta kertomaan tunteistaan.</a:t>
            </a:r>
          </a:p>
          <a:p>
            <a:r>
              <a:rPr lang="fi-FI" sz="2000" dirty="0" smtClean="0">
                <a:latin typeface="Arial" panose="020B0604020202020204" pitchFamily="34" charset="0"/>
                <a:cs typeface="Arial" panose="020B0604020202020204" pitchFamily="34" charset="0"/>
              </a:rPr>
              <a:t>Luo tunteet salliva ilmapiiri puhuen ja itsekin tunteitasi osoittaen.</a:t>
            </a:r>
          </a:p>
          <a:p>
            <a:r>
              <a:rPr lang="fi-FI" sz="2000" dirty="0" smtClean="0">
                <a:latin typeface="Arial" panose="020B0604020202020204" pitchFamily="34" charset="0"/>
                <a:cs typeface="Arial" panose="020B0604020202020204" pitchFamily="34" charset="0"/>
              </a:rPr>
              <a:t>Rauhoita itsesi haastavissa tilanteissa.</a:t>
            </a:r>
          </a:p>
          <a:p>
            <a:r>
              <a:rPr lang="fi-FI" sz="2000" dirty="0" smtClean="0">
                <a:latin typeface="Arial" panose="020B0604020202020204" pitchFamily="34" charset="0"/>
                <a:cs typeface="Arial" panose="020B0604020202020204" pitchFamily="34" charset="0"/>
              </a:rPr>
              <a:t>Pahoittele ja pyydä anteeksi, mikäli kiivastut.</a:t>
            </a:r>
          </a:p>
          <a:p>
            <a:r>
              <a:rPr lang="fi-FI" sz="2000" dirty="0" smtClean="0">
                <a:latin typeface="Arial" panose="020B0604020202020204" pitchFamily="34" charset="0"/>
                <a:cs typeface="Arial" panose="020B0604020202020204" pitchFamily="34" charset="0"/>
              </a:rPr>
              <a:t>Älä anna lapsen kiukun tarttua itseesi.</a:t>
            </a:r>
          </a:p>
          <a:p>
            <a:r>
              <a:rPr lang="fi-FI" sz="2000" dirty="0" smtClean="0">
                <a:latin typeface="Arial" panose="020B0604020202020204" pitchFamily="34" charset="0"/>
                <a:cs typeface="Arial" panose="020B0604020202020204" pitchFamily="34" charset="0"/>
              </a:rPr>
              <a:t>Hyväksy lapsen tunteet, mutta ohjaa hänen käyttäytymistään.</a:t>
            </a:r>
          </a:p>
          <a:p>
            <a:r>
              <a:rPr lang="fi-FI" sz="2000" dirty="0" smtClean="0">
                <a:latin typeface="Arial" panose="020B0604020202020204" pitchFamily="34" charset="0"/>
                <a:cs typeface="Arial" panose="020B0604020202020204" pitchFamily="34" charset="0"/>
              </a:rPr>
              <a:t>Kerro, että tunteilla on elämänkaari – ikävätkin tunteet laantuvat aikanaan.</a:t>
            </a:r>
          </a:p>
          <a:p>
            <a:r>
              <a:rPr lang="fi-FI" sz="2000" dirty="0" smtClean="0">
                <a:latin typeface="Arial" panose="020B0604020202020204" pitchFamily="34" charset="0"/>
                <a:cs typeface="Arial" panose="020B0604020202020204" pitchFamily="34" charset="0"/>
              </a:rPr>
              <a:t>Yritä ymmärtää syitä lapsen tunteille (miksi vihainen, surullinen, kiukustunut…).</a:t>
            </a:r>
          </a:p>
          <a:p>
            <a:r>
              <a:rPr lang="fi-FI" sz="2000" dirty="0" smtClean="0">
                <a:latin typeface="Arial" panose="020B0604020202020204" pitchFamily="34" charset="0"/>
                <a:cs typeface="Arial" panose="020B0604020202020204" pitchFamily="34" charset="0"/>
              </a:rPr>
              <a:t>Näytä, että vaikka aikuisetkin vihastuvat, he myös selvittävät vaikeat tilanteet ja pyytävät tarvittaessa anteeksi.</a:t>
            </a:r>
          </a:p>
          <a:p>
            <a:endParaRPr lang="fi-FI" sz="1800" dirty="0">
              <a:latin typeface="Lucida Console" panose="020B0609040504020204" pitchFamily="49" charset="0"/>
            </a:endParaRPr>
          </a:p>
        </p:txBody>
      </p:sp>
    </p:spTree>
    <p:extLst>
      <p:ext uri="{BB962C8B-B14F-4D97-AF65-F5344CB8AC3E}">
        <p14:creationId xmlns:p14="http://schemas.microsoft.com/office/powerpoint/2010/main" val="314382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6632"/>
            <a:ext cx="8229600" cy="990600"/>
          </a:xfrm>
        </p:spPr>
        <p:txBody>
          <a:bodyPr>
            <a:normAutofit/>
          </a:bodyPr>
          <a:lstStyle/>
          <a:p>
            <a:r>
              <a:rPr lang="fi-FI" sz="2800" dirty="0" smtClean="0"/>
              <a:t>Mielenterveyden malli</a:t>
            </a:r>
            <a:endParaRPr lang="fi-FI" sz="2800" dirty="0"/>
          </a:p>
        </p:txBody>
      </p:sp>
      <p:sp>
        <p:nvSpPr>
          <p:cNvPr id="3" name="Sisällön paikkamerkki 2"/>
          <p:cNvSpPr>
            <a:spLocks noGrp="1"/>
          </p:cNvSpPr>
          <p:nvPr>
            <p:ph idx="1"/>
          </p:nvPr>
        </p:nvSpPr>
        <p:spPr>
          <a:xfrm>
            <a:off x="467544" y="836712"/>
            <a:ext cx="8229600" cy="4876800"/>
          </a:xfrm>
        </p:spPr>
        <p:txBody>
          <a:bodyPr>
            <a:noAutofit/>
          </a:bodyPr>
          <a:lstStyle/>
          <a:p>
            <a:r>
              <a:rPr lang="fi-FI" sz="1400" b="1" u="sng" dirty="0" smtClean="0"/>
              <a:t>Yksinapainen malli: </a:t>
            </a:r>
          </a:p>
          <a:p>
            <a:r>
              <a:rPr lang="fi-FI" sz="1400" dirty="0" smtClean="0"/>
              <a:t>Puhuttaessa mielenterveydestä tarkoitetaankin itse asiassa mielen sairauksia (mielenterveys kiertoilmaisu mielensairauksille).</a:t>
            </a:r>
          </a:p>
          <a:p>
            <a:r>
              <a:rPr lang="fi-FI" sz="1400" b="1" u="sng" dirty="0" smtClean="0"/>
              <a:t>Kaksinapainen malli: </a:t>
            </a:r>
            <a:endParaRPr lang="fi-FI" sz="1400" u="sng" dirty="0" smtClean="0"/>
          </a:p>
          <a:p>
            <a:r>
              <a:rPr lang="fi-FI" sz="1400" dirty="0" smtClean="0"/>
              <a:t>Mielenterveys ja mielen sairaudet  nähdään saman jatkumon vastakkaisissa päissä, ja ihmisellä on enemmän joko mielenterveyttä tai mielensairautta.</a:t>
            </a:r>
          </a:p>
          <a:p>
            <a:r>
              <a:rPr lang="fi-FI" sz="1400" b="1" u="sng" dirty="0" smtClean="0"/>
              <a:t>Kaksiulotteinen malli (nykyään): </a:t>
            </a:r>
            <a:endParaRPr lang="fi-FI" sz="1400" u="sng" dirty="0" smtClean="0"/>
          </a:p>
          <a:p>
            <a:r>
              <a:rPr lang="fi-FI" sz="1400" dirty="0" smtClean="0"/>
              <a:t>Kuvaa mielenterveyttä ja mielen sairautta omina ulottuvuuksinaan ihmisen elämässä eli sairaus ja terveys voivat esiintyä ihmisellä samaan aikaan.</a:t>
            </a:r>
          </a:p>
          <a:p>
            <a:r>
              <a:rPr lang="fi-FI" sz="1400" dirty="0" smtClean="0"/>
              <a:t>Ihmisellä voi olla paljon mielenterveyttä ja mielenterveystaitoja, vaikka hänellä olisi jokin mielen sairaus.</a:t>
            </a:r>
          </a:p>
          <a:p>
            <a:r>
              <a:rPr lang="fi-FI" sz="1400" dirty="0" smtClean="0"/>
              <a:t>Ihmisen mielenterveys voi olla alhainen, vaikka hänellä ei olisikaan mielen sairauden diagnoosia.</a:t>
            </a:r>
          </a:p>
          <a:p>
            <a:r>
              <a:rPr lang="fi-FI" sz="1400" dirty="0" smtClean="0"/>
              <a:t>Mielenterveys vaihtelee elämän kuluessa.</a:t>
            </a:r>
          </a:p>
          <a:p>
            <a:r>
              <a:rPr lang="fi-FI" sz="1400" dirty="0" smtClean="0"/>
              <a:t>Mielenterveyden häiriöitä hoidetaan lääketieteen, terapian ja vertaistuen avulla, mutta mielenterveyden voimavaroja voidaan vahvistaa kaikissa elämäntilanteissa</a:t>
            </a:r>
          </a:p>
          <a:p>
            <a:r>
              <a:rPr lang="fi-FI" sz="1400" b="1" u="sng" dirty="0" smtClean="0"/>
              <a:t>Mielenterveyden suojatekijät</a:t>
            </a:r>
            <a:r>
              <a:rPr lang="fi-FI" sz="1400" b="1" dirty="0" smtClean="0"/>
              <a:t>: </a:t>
            </a:r>
            <a:r>
              <a:rPr lang="fi-FI" sz="1400" dirty="0" smtClean="0"/>
              <a:t>vahvistavat toimintakykyä, ylläpitävät terveyttä, auttavat selviytymään kriiseistä ja vastoinkäymisistä ja vahvistavat tunnetta oman elämän hallinnasta, vähennetään riskitekijöiden vaikutusta -&gt; </a:t>
            </a:r>
            <a:r>
              <a:rPr lang="fi-FI" sz="1400" b="1" i="1" dirty="0" smtClean="0"/>
              <a:t>esim. lapsen mielenterveyttä suojaavia tekijöitä</a:t>
            </a:r>
            <a:r>
              <a:rPr lang="fi-FI" sz="1400" b="1" dirty="0" smtClean="0"/>
              <a:t>:  turvallinen kiintymyssuhde, tunne hyväksytyksi tulemisesta, riittävä läheisyys kotona, aikuisen läsnäolo ja emotionaalinen tuki. </a:t>
            </a:r>
          </a:p>
          <a:p>
            <a:r>
              <a:rPr lang="fi-FI" sz="1400" dirty="0" smtClean="0"/>
              <a:t>OMA KÄSI -&gt; KATSO MIELENTERVEYDEN KÄTTÄ -&gt; NE SORMET ALAS, JOTKA OVAT NYT VÄHÄN ”HEIKOILLA” -&gt; MITÄ TARKOITTAA ELÄMÄSSÄSI (opiskelu, työ, perhe, ystävät, vapaa-aika)? -&gt; eri tekijät tukevat yhdessä mielenterveyden hyvinvointia.   </a:t>
            </a:r>
            <a:endParaRPr lang="fi-FI" sz="1400" dirty="0"/>
          </a:p>
        </p:txBody>
      </p:sp>
    </p:spTree>
    <p:extLst>
      <p:ext uri="{BB962C8B-B14F-4D97-AF65-F5344CB8AC3E}">
        <p14:creationId xmlns:p14="http://schemas.microsoft.com/office/powerpoint/2010/main" val="2671763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692696"/>
            <a:ext cx="8229600" cy="990600"/>
          </a:xfrm>
        </p:spPr>
        <p:txBody>
          <a:bodyPr>
            <a:normAutofit fontScale="90000"/>
          </a:bodyPr>
          <a:lstStyle/>
          <a:p>
            <a:r>
              <a:rPr lang="fi-FI" sz="3600" b="1" u="sng" dirty="0"/>
              <a:t>Kasvatuskumppanuus:</a:t>
            </a:r>
            <a:br>
              <a:rPr lang="fi-FI" sz="3600" b="1" u="sng" dirty="0"/>
            </a:br>
            <a:r>
              <a:rPr lang="fi-FI" sz="3600" u="sng" dirty="0"/>
              <a:t/>
            </a:r>
            <a:br>
              <a:rPr lang="fi-FI" sz="3600" u="sng" dirty="0"/>
            </a:br>
            <a:endParaRPr lang="fi-FI" sz="3600" u="sng" dirty="0"/>
          </a:p>
        </p:txBody>
      </p:sp>
      <p:sp>
        <p:nvSpPr>
          <p:cNvPr id="3" name="Sisällön paikkamerkki 2"/>
          <p:cNvSpPr>
            <a:spLocks noGrp="1"/>
          </p:cNvSpPr>
          <p:nvPr>
            <p:ph idx="1"/>
          </p:nvPr>
        </p:nvSpPr>
        <p:spPr>
          <a:xfrm>
            <a:off x="539552" y="1412776"/>
            <a:ext cx="8229600" cy="4876800"/>
          </a:xfrm>
        </p:spPr>
        <p:txBody>
          <a:bodyPr>
            <a:normAutofit/>
          </a:bodyPr>
          <a:lstStyle/>
          <a:p>
            <a:r>
              <a:rPr lang="fi-FI" dirty="0" smtClean="0"/>
              <a:t>Vanhempien kanssa voidaan jutella, miten he voivat tukea lapsen tunteiden säätelyn taidoissa ja siten auttaa myös vanhempia tiedostamaan itsekin omia tunteitaan.</a:t>
            </a:r>
          </a:p>
          <a:p>
            <a:r>
              <a:rPr lang="fi-FI" b="1" i="1" dirty="0" smtClean="0"/>
              <a:t>Miten rohkaiset ja autat vanhempia kohtaamaan lasten haastavia tunteita ja pettymysten ilmaisua?</a:t>
            </a:r>
          </a:p>
          <a:p>
            <a:r>
              <a:rPr lang="fi-FI" b="1" i="1" dirty="0" smtClean="0"/>
              <a:t>Miten tuet vanhempia kohtaamaan lapsen uhman ja kiukun?</a:t>
            </a:r>
          </a:p>
          <a:p>
            <a:r>
              <a:rPr lang="fi-FI" dirty="0"/>
              <a:t>Vanhempien tunteiden kuuleminen ja ymmärtäminen esim. lastaan koskevista asioista </a:t>
            </a:r>
            <a:r>
              <a:rPr lang="fi-FI" dirty="0" smtClean="0"/>
              <a:t>keskusteltaessa. </a:t>
            </a:r>
            <a:endParaRPr lang="fi-FI" dirty="0"/>
          </a:p>
          <a:p>
            <a:endParaRPr lang="fi-FI" dirty="0"/>
          </a:p>
        </p:txBody>
      </p:sp>
    </p:spTree>
    <p:extLst>
      <p:ext uri="{BB962C8B-B14F-4D97-AF65-F5344CB8AC3E}">
        <p14:creationId xmlns:p14="http://schemas.microsoft.com/office/powerpoint/2010/main" val="3960347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035496"/>
            <a:ext cx="8229600" cy="990600"/>
          </a:xfrm>
        </p:spPr>
        <p:txBody>
          <a:bodyPr/>
          <a:lstStyle/>
          <a:p>
            <a:endParaRPr lang="fi-FI"/>
          </a:p>
        </p:txBody>
      </p:sp>
      <p:sp>
        <p:nvSpPr>
          <p:cNvPr id="3" name="Sisällön paikkamerkki 2"/>
          <p:cNvSpPr>
            <a:spLocks noGrp="1"/>
          </p:cNvSpPr>
          <p:nvPr>
            <p:ph idx="1"/>
          </p:nvPr>
        </p:nvSpPr>
        <p:spPr>
          <a:xfrm>
            <a:off x="467544" y="1124744"/>
            <a:ext cx="8229600" cy="4876800"/>
          </a:xfrm>
        </p:spPr>
        <p:txBody>
          <a:bodyPr>
            <a:normAutofit fontScale="77500" lnSpcReduction="20000"/>
          </a:bodyPr>
          <a:lstStyle/>
          <a:p>
            <a:r>
              <a:rPr lang="fi-FI" sz="2800" b="1" u="sng" dirty="0" smtClean="0">
                <a:solidFill>
                  <a:srgbClr val="C00000"/>
                </a:solidFill>
              </a:rPr>
              <a:t>Itsesäätelyä tukeva vuorovaikutus </a:t>
            </a:r>
          </a:p>
          <a:p>
            <a:r>
              <a:rPr lang="fi-FI" dirty="0" smtClean="0">
                <a:solidFill>
                  <a:srgbClr val="C00000"/>
                </a:solidFill>
              </a:rPr>
              <a:t>-&gt; </a:t>
            </a:r>
            <a:r>
              <a:rPr lang="fi-FI" dirty="0" smtClean="0"/>
              <a:t>ympäristön johdonmukaisuus (tukee lapsen tunnetta ympäristön ja itsensä hallinnasta)</a:t>
            </a:r>
          </a:p>
          <a:p>
            <a:r>
              <a:rPr lang="fi-FI" dirty="0" smtClean="0"/>
              <a:t>-&gt; Kyky sovittaa oma toiminta lapsen yksilöllisten taipumusten ja tarpeiden mukaisesti, sensitiivisyys</a:t>
            </a:r>
          </a:p>
          <a:p>
            <a:r>
              <a:rPr lang="fi-FI" dirty="0" smtClean="0"/>
              <a:t>-&gt; lähikehityksen vyöhykkeellä toimiminen – lapsen toiminnan rikastaminen ja laajentaminen</a:t>
            </a:r>
          </a:p>
          <a:p>
            <a:r>
              <a:rPr lang="fi-FI" dirty="0" smtClean="0"/>
              <a:t>-&gt; tunteiden ja kokemusten sanoittaminen</a:t>
            </a:r>
          </a:p>
          <a:p>
            <a:r>
              <a:rPr lang="fi-FI" dirty="0" smtClean="0"/>
              <a:t>-&gt; johdonmukaiset positiiviseen keskittyvät palautteet: kehuminen, myönteisten tunteiden osoittaminen</a:t>
            </a:r>
          </a:p>
          <a:p>
            <a:r>
              <a:rPr lang="fi-FI" sz="2800" b="1" u="sng" dirty="0" smtClean="0">
                <a:solidFill>
                  <a:srgbClr val="C00000"/>
                </a:solidFill>
              </a:rPr>
              <a:t>Sosiaalisten taitojen tukeminen</a:t>
            </a:r>
            <a:r>
              <a:rPr lang="fi-FI" sz="2800" dirty="0" smtClean="0"/>
              <a:t> </a:t>
            </a:r>
          </a:p>
          <a:p>
            <a:r>
              <a:rPr lang="fi-FI" dirty="0" smtClean="0"/>
              <a:t>-&gt; lapsella jo olevien taitojen vahvistaminen; mitkä tilanteet vielä vaikeita?; mikä estää sosiaalista suoriutumista?; onko halua, mielenkiintoa, taitoja, rohkeutta riittävästi vuorovaikutukseen?</a:t>
            </a:r>
          </a:p>
          <a:p>
            <a:r>
              <a:rPr lang="fi-FI" dirty="0" smtClean="0"/>
              <a:t>-&gt; Onko kyse: taitojen puutteesta; vaikeudesta saada taidot käyttöön, toiminnanohjauksen pulmasta, kielellisestä vaikeudesta?</a:t>
            </a:r>
          </a:p>
          <a:p>
            <a:r>
              <a:rPr lang="fi-FI" dirty="0" smtClean="0"/>
              <a:t>-&gt; aikuinen tukena, mallina, ohjaamassa sosiaalisissa tilanteissa</a:t>
            </a:r>
            <a:endParaRPr lang="fi-FI" dirty="0"/>
          </a:p>
        </p:txBody>
      </p:sp>
    </p:spTree>
    <p:extLst>
      <p:ext uri="{BB962C8B-B14F-4D97-AF65-F5344CB8AC3E}">
        <p14:creationId xmlns:p14="http://schemas.microsoft.com/office/powerpoint/2010/main" val="3933517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990600"/>
          </a:xfrm>
        </p:spPr>
        <p:txBody>
          <a:bodyPr>
            <a:normAutofit/>
          </a:bodyPr>
          <a:lstStyle/>
          <a:p>
            <a:r>
              <a:rPr lang="fi-FI" sz="2800" u="sng" dirty="0" smtClean="0"/>
              <a:t>Sosiaaliset taidot lapsen mielenterveyden tukena</a:t>
            </a:r>
            <a:endParaRPr lang="fi-FI" sz="2800" u="sng" dirty="0"/>
          </a:p>
        </p:txBody>
      </p:sp>
      <p:sp>
        <p:nvSpPr>
          <p:cNvPr id="3" name="Sisällön paikkamerkki 2"/>
          <p:cNvSpPr>
            <a:spLocks noGrp="1"/>
          </p:cNvSpPr>
          <p:nvPr>
            <p:ph idx="1"/>
          </p:nvPr>
        </p:nvSpPr>
        <p:spPr>
          <a:xfrm>
            <a:off x="467544" y="1268760"/>
            <a:ext cx="8229600" cy="4876800"/>
          </a:xfrm>
        </p:spPr>
        <p:txBody>
          <a:bodyPr>
            <a:normAutofit fontScale="92500" lnSpcReduction="10000"/>
          </a:bodyPr>
          <a:lstStyle/>
          <a:p>
            <a:r>
              <a:rPr lang="fi-FI" b="1" u="sng" dirty="0" smtClean="0"/>
              <a:t>Opeta ja auta lasta:</a:t>
            </a:r>
          </a:p>
          <a:p>
            <a:r>
              <a:rPr lang="fi-FI" dirty="0" smtClean="0"/>
              <a:t>Menemään mukaan ryhmään</a:t>
            </a:r>
          </a:p>
          <a:p>
            <a:r>
              <a:rPr lang="fi-FI" dirty="0" smtClean="0"/>
              <a:t>Huomioimaan toiset leikissä</a:t>
            </a:r>
          </a:p>
          <a:p>
            <a:r>
              <a:rPr lang="fi-FI" dirty="0" smtClean="0"/>
              <a:t>Kannustamaan</a:t>
            </a:r>
          </a:p>
          <a:p>
            <a:r>
              <a:rPr lang="fi-FI" dirty="0" smtClean="0"/>
              <a:t>Pyytämään apua</a:t>
            </a:r>
          </a:p>
          <a:p>
            <a:r>
              <a:rPr lang="fi-FI" dirty="0" smtClean="0"/>
              <a:t>Kuuntelemaan</a:t>
            </a:r>
          </a:p>
          <a:p>
            <a:r>
              <a:rPr lang="fi-FI" dirty="0" smtClean="0"/>
              <a:t>Lohduttamaan</a:t>
            </a:r>
          </a:p>
          <a:p>
            <a:r>
              <a:rPr lang="fi-FI" dirty="0" smtClean="0"/>
              <a:t>Kiittämään</a:t>
            </a:r>
          </a:p>
          <a:p>
            <a:r>
              <a:rPr lang="fi-FI" dirty="0" smtClean="0"/>
              <a:t>Leikkimään yhdessä</a:t>
            </a:r>
          </a:p>
          <a:p>
            <a:r>
              <a:rPr lang="fi-FI" dirty="0" smtClean="0"/>
              <a:t>Pyytämään ja antamaan anteeksi</a:t>
            </a:r>
          </a:p>
          <a:p>
            <a:r>
              <a:rPr lang="fi-FI" dirty="0" smtClean="0"/>
              <a:t>Ratkaisemaan riitoja</a:t>
            </a:r>
          </a:p>
          <a:p>
            <a:r>
              <a:rPr lang="fi-FI" dirty="0" smtClean="0"/>
              <a:t>Olemaan tarvittaessa jämäkkä</a:t>
            </a:r>
          </a:p>
          <a:p>
            <a:r>
              <a:rPr lang="fi-FI" b="1" i="1" dirty="0" smtClean="0"/>
              <a:t>Näitä taitoja harjoitellaan läpi elämän.</a:t>
            </a:r>
            <a:endParaRPr lang="fi-FI" b="1" i="1" dirty="0"/>
          </a:p>
        </p:txBody>
      </p:sp>
    </p:spTree>
    <p:extLst>
      <p:ext uri="{BB962C8B-B14F-4D97-AF65-F5344CB8AC3E}">
        <p14:creationId xmlns:p14="http://schemas.microsoft.com/office/powerpoint/2010/main" val="303092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99392"/>
            <a:ext cx="8229600" cy="1143000"/>
          </a:xfrm>
        </p:spPr>
        <p:txBody>
          <a:bodyPr>
            <a:normAutofit fontScale="90000"/>
          </a:bodyPr>
          <a:lstStyle/>
          <a:p>
            <a:r>
              <a:rPr lang="fi-FI" sz="2400" b="1" u="sng" dirty="0" smtClean="0"/>
              <a:t>Lapsuusiän tunne-elämän ja käyttäytymisen häiriöt/vaikeudet</a:t>
            </a:r>
            <a:r>
              <a:rPr lang="fi-FI" sz="1200" b="1" u="sng" dirty="0" smtClean="0"/>
              <a:t>  </a:t>
            </a:r>
            <a:r>
              <a:rPr lang="fi-FI" sz="1200" b="1" dirty="0" smtClean="0"/>
              <a:t>(Lönnqvist, Heikkinen, Henriksson, Marttunen &amp; Partonen toim. 2008: Psykiatria; Vuoti, R. 2010:Ihmeelliset </a:t>
            </a:r>
            <a:r>
              <a:rPr lang="fi-FI" sz="1200" b="1" dirty="0"/>
              <a:t>Vuodet –ohjelma käytöshäiriöisten lasten tukemiseen</a:t>
            </a:r>
            <a:r>
              <a:rPr lang="fi-FI" sz="1200" b="1" dirty="0" smtClean="0"/>
              <a:t>)</a:t>
            </a:r>
            <a:br>
              <a:rPr lang="fi-FI" sz="1200" b="1" dirty="0" smtClean="0"/>
            </a:br>
            <a:endParaRPr lang="fi-FI" sz="2400" b="1" dirty="0"/>
          </a:p>
        </p:txBody>
      </p:sp>
      <p:sp>
        <p:nvSpPr>
          <p:cNvPr id="3" name="Sisällön paikkamerkki 2"/>
          <p:cNvSpPr>
            <a:spLocks noGrp="1"/>
          </p:cNvSpPr>
          <p:nvPr>
            <p:ph idx="1"/>
          </p:nvPr>
        </p:nvSpPr>
        <p:spPr>
          <a:xfrm>
            <a:off x="467544" y="548680"/>
            <a:ext cx="8229600" cy="4525963"/>
          </a:xfrm>
        </p:spPr>
        <p:txBody>
          <a:bodyPr>
            <a:noAutofit/>
          </a:bodyPr>
          <a:lstStyle/>
          <a:p>
            <a:r>
              <a:rPr lang="fi-FI" sz="1600" b="1" u="sng" dirty="0" smtClean="0"/>
              <a:t>Käytöshäiriöt</a:t>
            </a:r>
            <a:r>
              <a:rPr lang="fi-FI" sz="1600" b="1" dirty="0" smtClean="0"/>
              <a:t> kuuluvat yleisimpiin lastenpsykiatrisiin häiriöihin ja ennusteeltaan vakavimmista lasten ongelmista</a:t>
            </a:r>
            <a:r>
              <a:rPr lang="fi-FI" sz="1600" dirty="0" smtClean="0"/>
              <a:t> -&gt; lapsilla esiintyvyys n. 4 – 12%;  pojilla häiriöt yleisempiä kuin tytöillä</a:t>
            </a:r>
          </a:p>
          <a:p>
            <a:r>
              <a:rPr lang="fi-FI" sz="1600" b="1" u="sng" dirty="0" smtClean="0"/>
              <a:t>Käytöshäiriöille</a:t>
            </a:r>
            <a:r>
              <a:rPr lang="fi-FI" sz="1600" b="1" dirty="0" smtClean="0"/>
              <a:t> on ominaista on lapsen ikätason normeista selkeästi poikkeava toistuva tai jatkuva epäsosiaalinen, väkivaltainen tai uhmakas käytös ja käytösmalli on kestänyt ainakin 6 kuukautta ( </a:t>
            </a:r>
            <a:r>
              <a:rPr lang="fi-FI" sz="1600" b="1" dirty="0" err="1" smtClean="0"/>
              <a:t>käytöshäiriödg</a:t>
            </a:r>
            <a:r>
              <a:rPr lang="fi-FI" sz="1600" b="1" dirty="0" smtClean="0"/>
              <a:t>)</a:t>
            </a:r>
          </a:p>
          <a:p>
            <a:r>
              <a:rPr lang="fi-FI" sz="1600" b="1" dirty="0" smtClean="0"/>
              <a:t>Käytöshäiriön ennuste on huono, jos lapsen käyttäytymismallia ei kyetä muuttamaan</a:t>
            </a:r>
            <a:r>
              <a:rPr lang="fi-FI" sz="1600" dirty="0" smtClean="0"/>
              <a:t> -&gt; yhteys alisuoriutumiseen koulussa, nuoruus- ja aikuisiän rikollisuuteen ja väkivaltaan, epäsosiaalisuuteen ja päihteiden käyttöön, myöhempiin persoonallisuushäiriöihin ja muihin mielenterveysongelmiin</a:t>
            </a:r>
          </a:p>
          <a:p>
            <a:r>
              <a:rPr lang="fi-FI" sz="2000" b="1" u="sng" dirty="0" smtClean="0"/>
              <a:t>Lapsen käytöshäiriön riski- ja ylläpitäviä tekijöitä:</a:t>
            </a:r>
          </a:p>
          <a:p>
            <a:r>
              <a:rPr lang="fi-FI" sz="1600" b="1" i="1" dirty="0" smtClean="0"/>
              <a:t>Lapseen liittyviä</a:t>
            </a:r>
            <a:r>
              <a:rPr lang="fi-FI" sz="1600" i="1" dirty="0" smtClean="0"/>
              <a:t>: kehitysviivästymät ja –häiriöt</a:t>
            </a:r>
          </a:p>
          <a:p>
            <a:r>
              <a:rPr lang="fi-FI" sz="1600" b="1" i="1" dirty="0" smtClean="0"/>
              <a:t>Perheeseen liittyviä</a:t>
            </a:r>
            <a:r>
              <a:rPr lang="fi-FI" sz="1600" i="1" dirty="0" smtClean="0"/>
              <a:t>: masennus, epäsosiaalisuus, päihteet, väkivalta</a:t>
            </a:r>
          </a:p>
          <a:p>
            <a:r>
              <a:rPr lang="fi-FI" sz="1600" b="1" i="1" dirty="0" smtClean="0"/>
              <a:t>Lapsi-vanhempi-vuorovaikutukseen liittyviä</a:t>
            </a:r>
            <a:r>
              <a:rPr lang="fi-FI" sz="1600" i="1" dirty="0" smtClean="0"/>
              <a:t>: ankaruus, myönteisyyden puute</a:t>
            </a:r>
          </a:p>
          <a:p>
            <a:r>
              <a:rPr lang="fi-FI" sz="1600" b="1" i="1" dirty="0" smtClean="0"/>
              <a:t>Sosioekonominen tausta</a:t>
            </a:r>
            <a:r>
              <a:rPr lang="fi-FI" sz="1600" i="1" dirty="0" smtClean="0"/>
              <a:t>: köyhyys, asuinalue, koulu, psykososiaaliset ongelmat</a:t>
            </a:r>
          </a:p>
          <a:p>
            <a:r>
              <a:rPr lang="fi-FI" sz="2000" b="1" u="sng" dirty="0" smtClean="0"/>
              <a:t>Vanhemmuuden yhteys käytöshäiriöihin</a:t>
            </a:r>
            <a:r>
              <a:rPr lang="fi-FI" sz="2000" b="1" dirty="0" smtClean="0"/>
              <a:t>:</a:t>
            </a:r>
          </a:p>
          <a:p>
            <a:r>
              <a:rPr lang="fi-FI" sz="1600" b="1" i="1" dirty="0" smtClean="0"/>
              <a:t>Kielteinen vuorovaikutus ja fyysinen rankaiseminen</a:t>
            </a:r>
          </a:p>
          <a:p>
            <a:r>
              <a:rPr lang="fi-FI" sz="1600" b="1" i="1" dirty="0" smtClean="0"/>
              <a:t>Käytöshäiriötä ylläpidetään vuorovaikutuksessa vanhemman, opettajan, ikätovereiden kanssa</a:t>
            </a:r>
          </a:p>
          <a:p>
            <a:r>
              <a:rPr lang="fi-FI" sz="1600" b="1" i="1" dirty="0" smtClean="0"/>
              <a:t>Myönteinen vuorovaikutus, kehuminen, johdonmukaiset rajat, lasta kunnioittava rajoittaminen/ohjaaminen ovat yhteydessä lapsen myönteiseen käyttäytymiseen, hyvään itsetuntoon ja hyviin sosiaalisiin taitoihin</a:t>
            </a:r>
          </a:p>
        </p:txBody>
      </p:sp>
    </p:spTree>
    <p:extLst>
      <p:ext uri="{BB962C8B-B14F-4D97-AF65-F5344CB8AC3E}">
        <p14:creationId xmlns:p14="http://schemas.microsoft.com/office/powerpoint/2010/main" val="2601074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2374"/>
            <a:ext cx="8229600" cy="1143000"/>
          </a:xfrm>
        </p:spPr>
        <p:txBody>
          <a:bodyPr>
            <a:normAutofit/>
          </a:bodyPr>
          <a:lstStyle/>
          <a:p>
            <a:r>
              <a:rPr lang="fi-FI" sz="2400" b="1" u="sng" dirty="0" smtClean="0"/>
              <a:t>Lapsuusiän tunne-elämän ja käyttäytymisen häiriöt</a:t>
            </a:r>
            <a:endParaRPr lang="fi-FI" sz="2400" b="1" u="sng" dirty="0"/>
          </a:p>
        </p:txBody>
      </p:sp>
      <p:sp>
        <p:nvSpPr>
          <p:cNvPr id="3" name="Sisällön paikkamerkki 2"/>
          <p:cNvSpPr>
            <a:spLocks noGrp="1"/>
          </p:cNvSpPr>
          <p:nvPr>
            <p:ph idx="1"/>
          </p:nvPr>
        </p:nvSpPr>
        <p:spPr>
          <a:xfrm>
            <a:off x="467544" y="764704"/>
            <a:ext cx="8229600" cy="4525963"/>
          </a:xfrm>
        </p:spPr>
        <p:txBody>
          <a:bodyPr>
            <a:noAutofit/>
          </a:bodyPr>
          <a:lstStyle/>
          <a:p>
            <a:r>
              <a:rPr lang="fi-FI" sz="1600" b="1" u="sng" dirty="0" smtClean="0"/>
              <a:t>Uhmakkuushäiriö (DSM-IV):</a:t>
            </a:r>
          </a:p>
          <a:p>
            <a:r>
              <a:rPr lang="fi-FI" sz="1600" dirty="0" smtClean="0"/>
              <a:t>- </a:t>
            </a:r>
            <a:r>
              <a:rPr lang="fi-FI" sz="1600" b="1" dirty="0" smtClean="0"/>
              <a:t>Käytöshäiriön lievä muoto </a:t>
            </a:r>
            <a:r>
              <a:rPr lang="fi-FI" sz="1600" dirty="0" smtClean="0"/>
              <a:t>(</a:t>
            </a:r>
            <a:r>
              <a:rPr lang="fi-FI" sz="1600" dirty="0" err="1" smtClean="0"/>
              <a:t>dg</a:t>
            </a:r>
            <a:r>
              <a:rPr lang="fi-FI" sz="1600" dirty="0" smtClean="0"/>
              <a:t>: haastattelu- ja kyselylomake, havainnointi lapsen ja vanhempien vuorovaikutuksen, lapsen psykosomaattisten oireiden, mahdollisten traumaattisten kokemusten ja oppimisvaikeuksien kartoitus)</a:t>
            </a:r>
          </a:p>
          <a:p>
            <a:r>
              <a:rPr lang="fi-FI" sz="1600" dirty="0" smtClean="0"/>
              <a:t>- </a:t>
            </a:r>
            <a:r>
              <a:rPr lang="fi-FI" sz="1600" b="1" dirty="0" smtClean="0"/>
              <a:t>Uhmakkuushäiriödiagnoosi asetetaan yleensä nuoremmille lapsille noin 8 – 10 vuoden iässä ja se edeltää yleensä varsinaista käytöshäiriötä </a:t>
            </a:r>
          </a:p>
          <a:p>
            <a:r>
              <a:rPr lang="fi-FI" sz="1600" dirty="0" smtClean="0"/>
              <a:t>- </a:t>
            </a:r>
            <a:r>
              <a:rPr lang="fi-FI" sz="1600" b="1" dirty="0" smtClean="0"/>
              <a:t>Lapsen käytös muistuttaa pienemmän, noin 2 –vuotiaan lapsen normaalikehitykseen  liittyvää tahtoikää </a:t>
            </a:r>
            <a:r>
              <a:rPr lang="fi-FI" sz="1600" dirty="0" smtClean="0"/>
              <a:t>-&gt; osalla lapsia uhmakas käyttäytyminen on jatkunut kaksivuotiaasta saakka eikä ole iänmukaisesti muuttunut</a:t>
            </a:r>
          </a:p>
          <a:p>
            <a:r>
              <a:rPr lang="fi-FI" sz="1600" dirty="0" smtClean="0"/>
              <a:t>- Osalla lapsia uhmakas käyttäytyminen </a:t>
            </a:r>
            <a:r>
              <a:rPr lang="fi-FI" sz="1600" b="1" dirty="0" smtClean="0"/>
              <a:t>saattaa alkaa vasta kouluiässä</a:t>
            </a:r>
          </a:p>
          <a:p>
            <a:r>
              <a:rPr lang="fi-FI" sz="1600" dirty="0" smtClean="0"/>
              <a:t>- </a:t>
            </a:r>
            <a:r>
              <a:rPr lang="fi-FI" sz="1600" b="1" dirty="0" smtClean="0"/>
              <a:t>Impulsiivinen käyttäytyminen on yhteistä sekä käytös- että tarkkaavuushäiriöille -&gt; tarkkaavuushäiriöisen lapsen riski uhmakkuushäiriöön on kohonnut</a:t>
            </a:r>
            <a:endParaRPr lang="fi-FI" sz="1600" b="1" dirty="0"/>
          </a:p>
          <a:p>
            <a:r>
              <a:rPr lang="fi-FI" sz="1600" b="1" u="sng" dirty="0" smtClean="0"/>
              <a:t>Käytöshäiriön taustalla olevia tekijöitä:</a:t>
            </a:r>
          </a:p>
          <a:p>
            <a:r>
              <a:rPr lang="fi-FI" sz="1600" b="1" dirty="0" smtClean="0"/>
              <a:t>- syyt moninaisia</a:t>
            </a:r>
            <a:r>
              <a:rPr lang="fi-FI" sz="1600" b="1" dirty="0"/>
              <a:t>: hoivaa ja huomiota vaille jääminen</a:t>
            </a:r>
            <a:r>
              <a:rPr lang="fi-FI" sz="1600" dirty="0"/>
              <a:t>; joutuu odottamaan pitkään tarvitsemaansa </a:t>
            </a:r>
            <a:r>
              <a:rPr lang="fi-FI" sz="1600" dirty="0" smtClean="0"/>
              <a:t>huomiota</a:t>
            </a:r>
            <a:endParaRPr lang="fi-FI" sz="1600" b="1" dirty="0" smtClean="0"/>
          </a:p>
          <a:p>
            <a:r>
              <a:rPr lang="fi-FI" sz="1600" dirty="0" smtClean="0"/>
              <a:t>- väkivaltaisen, uhmakkaan, kiukuttelevan </a:t>
            </a:r>
            <a:r>
              <a:rPr lang="fi-FI" sz="1600" b="1" dirty="0" smtClean="0"/>
              <a:t>käyttäytymisen oppiminen ympäristöstä</a:t>
            </a:r>
          </a:p>
          <a:p>
            <a:r>
              <a:rPr lang="fi-FI" sz="1600" dirty="0" smtClean="0"/>
              <a:t>-  </a:t>
            </a:r>
            <a:r>
              <a:rPr lang="fi-FI" sz="1600" b="1" dirty="0" smtClean="0"/>
              <a:t>palaute vain kielteisestä käyttäytymisestä </a:t>
            </a:r>
            <a:r>
              <a:rPr lang="fi-FI" sz="1600" dirty="0" smtClean="0"/>
              <a:t>ja myönteinen jää huomiotta</a:t>
            </a:r>
          </a:p>
          <a:p>
            <a:r>
              <a:rPr lang="fi-FI" sz="1600" dirty="0" smtClean="0"/>
              <a:t>- </a:t>
            </a:r>
            <a:r>
              <a:rPr lang="fi-FI" sz="1600" b="1" dirty="0" smtClean="0"/>
              <a:t>säännöllisyyden, johdonmukaisuuden, turvallisuuden, rajat puuttuvat</a:t>
            </a:r>
          </a:p>
          <a:p>
            <a:r>
              <a:rPr lang="fi-FI" sz="1600" dirty="0" smtClean="0"/>
              <a:t>- </a:t>
            </a:r>
            <a:r>
              <a:rPr lang="fi-FI" sz="1600" b="1" dirty="0" smtClean="0"/>
              <a:t>vaikuttaessaan yhdessä myös geenit, neurologiset kehityshäiriöt, oppimisvaikeudet, tarkkaavaisuushäiriöt, masennusoireet, vakavat traumaattiset kokemukset voivat altistaa käytöshäiriöille</a:t>
            </a:r>
          </a:p>
          <a:p>
            <a:r>
              <a:rPr lang="fi-FI" sz="1600" dirty="0" smtClean="0"/>
              <a:t>-  </a:t>
            </a:r>
            <a:endParaRPr lang="fi-FI" sz="1600" dirty="0"/>
          </a:p>
        </p:txBody>
      </p:sp>
    </p:spTree>
    <p:extLst>
      <p:ext uri="{BB962C8B-B14F-4D97-AF65-F5344CB8AC3E}">
        <p14:creationId xmlns:p14="http://schemas.microsoft.com/office/powerpoint/2010/main" val="2001540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990600"/>
            <a:ext cx="8229600" cy="990600"/>
          </a:xfrm>
        </p:spPr>
        <p:txBody>
          <a:bodyPr/>
          <a:lstStyle/>
          <a:p>
            <a:endParaRPr lang="fi-FI"/>
          </a:p>
        </p:txBody>
      </p:sp>
      <p:sp>
        <p:nvSpPr>
          <p:cNvPr id="3" name="Sisällön paikkamerkki 2"/>
          <p:cNvSpPr>
            <a:spLocks noGrp="1"/>
          </p:cNvSpPr>
          <p:nvPr>
            <p:ph idx="1"/>
          </p:nvPr>
        </p:nvSpPr>
        <p:spPr>
          <a:xfrm>
            <a:off x="395536" y="476672"/>
            <a:ext cx="8229600" cy="4876800"/>
          </a:xfrm>
        </p:spPr>
        <p:txBody>
          <a:bodyPr>
            <a:noAutofit/>
          </a:bodyPr>
          <a:lstStyle/>
          <a:p>
            <a:r>
              <a:rPr lang="fi-FI" sz="1600" u="sng" dirty="0" smtClean="0">
                <a:solidFill>
                  <a:srgbClr val="C00000"/>
                </a:solidFill>
              </a:rPr>
              <a:t>Tunnekylmät lapset</a:t>
            </a:r>
            <a:endParaRPr lang="fi-FI" sz="1600" dirty="0" smtClean="0">
              <a:solidFill>
                <a:srgbClr val="C00000"/>
              </a:solidFill>
            </a:endParaRPr>
          </a:p>
          <a:p>
            <a:r>
              <a:rPr lang="fi-FI" sz="1200" i="1" dirty="0" smtClean="0"/>
              <a:t>10-32 prosentilla 8-12-vuotiaista </a:t>
            </a:r>
            <a:r>
              <a:rPr lang="fi-FI" sz="1200" b="1" i="1" dirty="0" smtClean="0"/>
              <a:t>käytöshäiriöisistä lapsista </a:t>
            </a:r>
            <a:r>
              <a:rPr lang="fi-FI" sz="1200" i="1" dirty="0" smtClean="0"/>
              <a:t>ja 21-50 prosentilla 5-18-vuotiaista </a:t>
            </a:r>
            <a:r>
              <a:rPr lang="fi-FI" sz="1200" b="1" i="1" dirty="0" smtClean="0"/>
              <a:t>psykiatrista hoitoa saavista lapsista</a:t>
            </a:r>
            <a:r>
              <a:rPr lang="fi-FI" sz="1200" b="1" i="1" dirty="0"/>
              <a:t> </a:t>
            </a:r>
            <a:r>
              <a:rPr lang="fi-FI" sz="1200" i="1" dirty="0" smtClean="0"/>
              <a:t>on merkittävästi </a:t>
            </a:r>
            <a:r>
              <a:rPr lang="fi-FI" sz="1200" i="1" dirty="0"/>
              <a:t>tunnekylmiä piirteitä</a:t>
            </a:r>
            <a:r>
              <a:rPr lang="fi-FI" sz="1200" i="1" dirty="0" smtClean="0"/>
              <a:t> </a:t>
            </a:r>
            <a:r>
              <a:rPr lang="fi-FI" sz="1200" dirty="0" smtClean="0"/>
              <a:t>: </a:t>
            </a:r>
          </a:p>
          <a:p>
            <a:r>
              <a:rPr lang="fi-FI" sz="1200" dirty="0" smtClean="0"/>
              <a:t>3-7 </a:t>
            </a:r>
            <a:r>
              <a:rPr lang="fi-FI" sz="1200" dirty="0"/>
              <a:t>prosentilla 5-18-vuotiaista </a:t>
            </a:r>
            <a:r>
              <a:rPr lang="fi-FI" sz="1200" b="1" i="1" dirty="0" smtClean="0"/>
              <a:t>lapsista voi olla tunnekylmiä piirteitä ilman käytöshäiriöitä </a:t>
            </a:r>
            <a:r>
              <a:rPr lang="fi-FI" sz="1200" dirty="0" smtClean="0"/>
              <a:t>(havaittu jopa 2-4-vuotiailla)</a:t>
            </a:r>
            <a:endParaRPr lang="fi-FI" sz="1200" b="1" i="1" dirty="0" smtClean="0"/>
          </a:p>
          <a:p>
            <a:r>
              <a:rPr lang="fi-FI" sz="1200" dirty="0" smtClean="0"/>
              <a:t>lapsella voi olla tunnekylmyyttä ja narsistisia piirteitä yhtä aikaa (tunnekylmyyttä ja ahdistusoireita ei esiinny yhtäaikaisesti)</a:t>
            </a:r>
          </a:p>
          <a:p>
            <a:r>
              <a:rPr lang="fi-FI" sz="1200" b="1" u="sng" dirty="0" smtClean="0"/>
              <a:t>Syyt</a:t>
            </a:r>
            <a:r>
              <a:rPr lang="fi-FI" sz="1200" dirty="0" smtClean="0"/>
              <a:t>: biologiassa ja geeneissä -&gt; peritty alttius -&gt; kasvatus ja kohtelu ratkaisevat, millainen lapsesta kasvaa (ympäristö vaikuttaa, mitkä geenit aktivoituvat ja niiden toimintaan); myös psykososiaalisen kehityksen ongelmat esim. vaikeat kotiolot voivat vaikuttaa tai peloton temperamentti altistaa</a:t>
            </a:r>
          </a:p>
          <a:p>
            <a:r>
              <a:rPr lang="fi-FI" sz="1600" u="sng" dirty="0" smtClean="0">
                <a:solidFill>
                  <a:srgbClr val="C00000"/>
                </a:solidFill>
              </a:rPr>
              <a:t>Tunnekylmyys</a:t>
            </a:r>
            <a:endParaRPr lang="fi-FI" sz="1600" u="sng" dirty="0">
              <a:solidFill>
                <a:srgbClr val="C00000"/>
              </a:solidFill>
            </a:endParaRPr>
          </a:p>
          <a:p>
            <a:r>
              <a:rPr lang="fi-FI" sz="1200" b="1" i="1" dirty="0" smtClean="0"/>
              <a:t>-&gt; </a:t>
            </a:r>
            <a:r>
              <a:rPr lang="fi-FI" sz="1200" b="1" i="1" dirty="0"/>
              <a:t>sosiaalisten normien sisäistäminen on vaikeaa ja joutuu jatkuvasti kahnauksiin </a:t>
            </a:r>
          </a:p>
          <a:p>
            <a:r>
              <a:rPr lang="fi-FI" sz="1200" b="1" i="1" dirty="0"/>
              <a:t>-&gt; ei tunne empatiaa, ei välitä, jos toiselle tulee pahamieli, pinnallisia tunnereaktioita, ei syyllisyyttä, häpeää tai katumusta</a:t>
            </a:r>
          </a:p>
          <a:p>
            <a:r>
              <a:rPr lang="fi-FI" sz="1200" b="1" i="1" dirty="0"/>
              <a:t>-&gt; osaa manipuloida toisia lapsia, nauttii saadessaan toisen itkemään tai pelkäämään, kiusaa, osaa käyttää aggressiota harkitusti</a:t>
            </a:r>
          </a:p>
          <a:p>
            <a:r>
              <a:rPr lang="fi-FI" sz="1200" b="1" i="1" dirty="0"/>
              <a:t>-&gt; on tunne-elämältään lattea sekä voi vaikuttaa jopa ilkeältä </a:t>
            </a:r>
            <a:endParaRPr lang="fi-FI" sz="1200" b="1" i="1" dirty="0" smtClean="0"/>
          </a:p>
          <a:p>
            <a:r>
              <a:rPr lang="fi-FI" sz="1200" b="1" i="1" dirty="0" smtClean="0"/>
              <a:t>-&gt; </a:t>
            </a:r>
            <a:r>
              <a:rPr lang="fi-FI" sz="1200" dirty="0"/>
              <a:t>vaikka käytökseen puututaan, se ei tunnu tehoavan lapseen</a:t>
            </a:r>
            <a:r>
              <a:rPr lang="fi-FI" sz="1200" b="1" i="1" dirty="0"/>
              <a:t> </a:t>
            </a:r>
            <a:r>
              <a:rPr lang="fi-FI" sz="1200" b="1" i="1" dirty="0" smtClean="0"/>
              <a:t>kova kuri, kova kohtelu, jäähypenkit eivät tehoa, vaan voivat jopa vahvistaa lapsen tunnekylmiä piirteitä</a:t>
            </a:r>
          </a:p>
          <a:p>
            <a:r>
              <a:rPr lang="fi-FI" sz="1200" b="1" i="1" dirty="0" smtClean="0"/>
              <a:t>-&gt; </a:t>
            </a:r>
            <a:r>
              <a:rPr lang="fi-FI" sz="1200" b="1" i="1" dirty="0"/>
              <a:t>empatian oppiminen on </a:t>
            </a:r>
            <a:r>
              <a:rPr lang="fi-FI" sz="1200" b="1" i="1" dirty="0" smtClean="0"/>
              <a:t>vaikeaa -&gt; tunnekylmyyttä voidaan lieventää empatialla, sensitiivisellä kohtelulla ja myönteisellä vuorovaikutuksella; toisten tunteiden sanoittaminen lapselle, hyvä käytös palkitaan kehumalla ja huomiota hyvään käytökseen, mallia toisten huomioon ottamisesta ja toivotusta käyttäytymisestä, 5-10 minuuttia hyvää vuorovaikutusta päivässä auttaa lasta</a:t>
            </a:r>
          </a:p>
          <a:p>
            <a:r>
              <a:rPr lang="fi-FI" sz="1200" b="1" i="1" dirty="0" smtClean="0"/>
              <a:t>-&gt; uhkana antisosiaalinen käytös nuorena ja aikuisena (esim. monilla kiusaajilla on tunnekylmiä </a:t>
            </a:r>
            <a:r>
              <a:rPr lang="fi-FI" sz="1200" b="1" i="1" dirty="0" err="1" smtClean="0"/>
              <a:t>piirteitä)-</a:t>
            </a:r>
            <a:r>
              <a:rPr lang="fi-FI" sz="1200" b="1" i="1" dirty="0" smtClean="0"/>
              <a:t>&gt; </a:t>
            </a:r>
          </a:p>
          <a:p>
            <a:r>
              <a:rPr lang="fi-FI" sz="1200" b="1" i="1" dirty="0" smtClean="0"/>
              <a:t>-&gt; lievää tunnekylmyyttä voidaan ohjata yhdessä vanhempien kanssa hyvään suuntaan lämpimässä, sensitiivisessä kasvatusilmapiirissä  </a:t>
            </a:r>
            <a:endParaRPr lang="fi-FI" sz="1200" b="1" i="1" dirty="0"/>
          </a:p>
          <a:p>
            <a:r>
              <a:rPr lang="fi-FI" sz="1200" dirty="0" smtClean="0"/>
              <a:t>(lähde: Aronen, E., </a:t>
            </a:r>
            <a:r>
              <a:rPr lang="fi-FI" sz="1200" dirty="0" err="1" smtClean="0"/>
              <a:t>Laajasalo,T</a:t>
            </a:r>
            <a:r>
              <a:rPr lang="fi-FI" sz="1200" dirty="0" smtClean="0"/>
              <a:t>.: Tunnekylmyys. Tunnekyl</a:t>
            </a:r>
            <a:r>
              <a:rPr lang="fi-FI" sz="1400" dirty="0" smtClean="0"/>
              <a:t>mä lapsi tarvitsee lämpöä ja empatiaa, ei </a:t>
            </a:r>
            <a:r>
              <a:rPr lang="fi-FI" sz="1400" dirty="0" err="1" smtClean="0"/>
              <a:t>rangaistuksia)/Kasvu</a:t>
            </a:r>
            <a:r>
              <a:rPr lang="fi-FI" sz="1400" dirty="0" smtClean="0"/>
              <a:t> 2015)</a:t>
            </a:r>
            <a:endParaRPr lang="fi-FI" sz="1400" dirty="0"/>
          </a:p>
        </p:txBody>
      </p:sp>
    </p:spTree>
    <p:extLst>
      <p:ext uri="{BB962C8B-B14F-4D97-AF65-F5344CB8AC3E}">
        <p14:creationId xmlns:p14="http://schemas.microsoft.com/office/powerpoint/2010/main" val="3424576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43000"/>
            <a:ext cx="8229600" cy="1143000"/>
          </a:xfrm>
        </p:spPr>
        <p:txBody>
          <a:bodyPr/>
          <a:lstStyle/>
          <a:p>
            <a:endParaRPr lang="fi-FI"/>
          </a:p>
        </p:txBody>
      </p:sp>
      <p:sp>
        <p:nvSpPr>
          <p:cNvPr id="3" name="Sisällön paikkamerkki 2"/>
          <p:cNvSpPr>
            <a:spLocks noGrp="1"/>
          </p:cNvSpPr>
          <p:nvPr>
            <p:ph idx="1"/>
          </p:nvPr>
        </p:nvSpPr>
        <p:spPr>
          <a:xfrm>
            <a:off x="539552" y="404664"/>
            <a:ext cx="8229600" cy="4525963"/>
          </a:xfrm>
        </p:spPr>
        <p:txBody>
          <a:bodyPr>
            <a:noAutofit/>
          </a:bodyPr>
          <a:lstStyle/>
          <a:p>
            <a:r>
              <a:rPr lang="fi-FI" sz="2400" b="1" u="sng" dirty="0" smtClean="0"/>
              <a:t>Kouluikäisten käytöshäiriöt / häiriökäyttäytyminen </a:t>
            </a:r>
            <a:r>
              <a:rPr lang="fi-FI" sz="2400" b="1" dirty="0" smtClean="0"/>
              <a:t>(</a:t>
            </a:r>
            <a:r>
              <a:rPr lang="fi-FI" sz="1400" dirty="0" smtClean="0"/>
              <a:t>Holopainen, N., Hartikainen, L. 2009: 7-12 –</a:t>
            </a:r>
            <a:r>
              <a:rPr lang="fi-FI" sz="1400" dirty="0" err="1" smtClean="0"/>
              <a:t>vuotiaiden</a:t>
            </a:r>
            <a:r>
              <a:rPr lang="fi-FI" sz="1400" dirty="0" smtClean="0"/>
              <a:t> lasten käytöshäiriöt ja varhaisen puuttumisen merkitys – Opasmateriaali alakouluopettajille) </a:t>
            </a:r>
            <a:endParaRPr lang="fi-FI" sz="1400" b="1" dirty="0" smtClean="0"/>
          </a:p>
          <a:p>
            <a:r>
              <a:rPr lang="fi-FI" sz="2400" dirty="0" smtClean="0"/>
              <a:t>Käytöshäiriöt ovat </a:t>
            </a:r>
            <a:r>
              <a:rPr lang="fi-FI" sz="2400" b="1" dirty="0" smtClean="0"/>
              <a:t>yleisimpiä alakouluikäisten lasten keskuudessa esiintyviä psyykkisiä häiriöitä </a:t>
            </a:r>
            <a:r>
              <a:rPr lang="fi-FI" sz="2400" dirty="0" smtClean="0"/>
              <a:t>-&gt; tutkimusten mukaan käytöshäiriöitä esiintyy 4-12 prosentilla 10-11 – vuotiaista lapsista</a:t>
            </a:r>
          </a:p>
          <a:p>
            <a:r>
              <a:rPr lang="fi-FI" sz="2400" dirty="0" smtClean="0"/>
              <a:t>Perheen ohella koululla on keskeinen merkitys lasten hyvinvoinnin ja kehityksen tukemisessa</a:t>
            </a:r>
          </a:p>
          <a:p>
            <a:r>
              <a:rPr lang="fi-FI" sz="2400" dirty="0" smtClean="0"/>
              <a:t>Käytöshäiriöt jaetaan (ICD-10-tautiluokitus) neljään päätyyppiin: </a:t>
            </a:r>
            <a:r>
              <a:rPr lang="fi-FI" sz="2400" b="1" dirty="0" smtClean="0"/>
              <a:t>uhmakkuushäiriö, epäsosiaalinen, sosiaalinen ja perheen sisäinen käytöshäiriö</a:t>
            </a:r>
          </a:p>
          <a:p>
            <a:r>
              <a:rPr lang="fi-FI" sz="2400" b="1" dirty="0" smtClean="0"/>
              <a:t>Kaikille käytöshäiriöille on tavallista lapsen toistuva uhmakas, jopa aggressiivinen käyttäytyminen</a:t>
            </a:r>
          </a:p>
          <a:p>
            <a:r>
              <a:rPr lang="fi-FI" sz="2400" b="1" dirty="0" smtClean="0"/>
              <a:t>Häiriökäyttäytyminen ei aina tarkoita, että lapsella olisi käytöshäiriö</a:t>
            </a:r>
            <a:endParaRPr lang="fi-FI" sz="2400" b="1" dirty="0"/>
          </a:p>
        </p:txBody>
      </p:sp>
    </p:spTree>
    <p:extLst>
      <p:ext uri="{BB962C8B-B14F-4D97-AF65-F5344CB8AC3E}">
        <p14:creationId xmlns:p14="http://schemas.microsoft.com/office/powerpoint/2010/main" val="3216597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323528"/>
            <a:ext cx="8229600" cy="1143000"/>
          </a:xfrm>
        </p:spPr>
        <p:txBody>
          <a:bodyPr/>
          <a:lstStyle/>
          <a:p>
            <a:endParaRPr lang="fi-FI"/>
          </a:p>
        </p:txBody>
      </p:sp>
      <p:sp>
        <p:nvSpPr>
          <p:cNvPr id="3" name="Sisällön paikkamerkki 2"/>
          <p:cNvSpPr>
            <a:spLocks noGrp="1"/>
          </p:cNvSpPr>
          <p:nvPr>
            <p:ph idx="1"/>
          </p:nvPr>
        </p:nvSpPr>
        <p:spPr>
          <a:xfrm>
            <a:off x="323528" y="116632"/>
            <a:ext cx="8229600" cy="4525963"/>
          </a:xfrm>
        </p:spPr>
        <p:txBody>
          <a:bodyPr>
            <a:noAutofit/>
          </a:bodyPr>
          <a:lstStyle/>
          <a:p>
            <a:r>
              <a:rPr lang="fi-FI" sz="1600" b="1" u="sng" dirty="0" smtClean="0"/>
              <a:t>Kouluikäiset jatkoa</a:t>
            </a:r>
          </a:p>
          <a:p>
            <a:r>
              <a:rPr lang="fi-FI" sz="1400" b="1" u="sng" dirty="0" smtClean="0"/>
              <a:t>Sosiaalinen käytöshäiriö:</a:t>
            </a:r>
          </a:p>
          <a:p>
            <a:r>
              <a:rPr lang="fi-FI" sz="1400" dirty="0" smtClean="0"/>
              <a:t>Lapsi sopeutuu oman ikäluokkansa ryhmään (esim. nuorisorikollisjengi, voi olla myös sosiaalisesti hyväksytty ryhmä)</a:t>
            </a:r>
          </a:p>
          <a:p>
            <a:r>
              <a:rPr lang="fi-FI" sz="1400" b="1" i="1" dirty="0" smtClean="0"/>
              <a:t>Häiriökäyttäytyminen kohdistuu ryhmän ulkopuolisiin ihmisiin (esim. uhmakkuus opettajaa kohtaan, pienempien lasten kiusaaminen)</a:t>
            </a:r>
          </a:p>
          <a:p>
            <a:r>
              <a:rPr lang="fi-FI" sz="1400" dirty="0" smtClean="0"/>
              <a:t>Suhteet aikuisiin yleensä huonot</a:t>
            </a:r>
          </a:p>
          <a:p>
            <a:r>
              <a:rPr lang="fi-FI" sz="1400" b="1" u="sng" dirty="0" smtClean="0"/>
              <a:t>Perheen sisäinen käytöshäiriö:</a:t>
            </a:r>
          </a:p>
          <a:p>
            <a:r>
              <a:rPr lang="fi-FI" sz="1400" b="1" i="1" dirty="0" smtClean="0"/>
              <a:t>Ilmenee aggressiivisena tai epäsosiaalisena, jopa väkivaltaisena käytöksenä kotona tai perheenjäseniä kohtaan</a:t>
            </a:r>
          </a:p>
          <a:p>
            <a:r>
              <a:rPr lang="fi-FI" sz="1400" b="1" i="1" dirty="0" smtClean="0"/>
              <a:t>Kohdistuu usein vain 1-2 perheenjäseneen </a:t>
            </a:r>
            <a:r>
              <a:rPr lang="fi-FI" sz="1400" dirty="0" smtClean="0"/>
              <a:t>(esim. äiti- tai isäpuoleen)</a:t>
            </a:r>
          </a:p>
          <a:p>
            <a:r>
              <a:rPr lang="fi-FI" sz="1400" dirty="0" smtClean="0"/>
              <a:t>Syyt käyttäytymiseen liittyvät usein perhesuhteista</a:t>
            </a:r>
          </a:p>
          <a:p>
            <a:r>
              <a:rPr lang="fi-FI" sz="1400" dirty="0" smtClean="0"/>
              <a:t>Muita käytöshäiriöitä parempi ennusta</a:t>
            </a:r>
          </a:p>
          <a:p>
            <a:r>
              <a:rPr lang="fi-FI" sz="1400" b="1" u="sng" dirty="0" smtClean="0"/>
              <a:t>Uhmakkuushäiriö:</a:t>
            </a:r>
          </a:p>
          <a:p>
            <a:r>
              <a:rPr lang="fi-FI" sz="1400" dirty="0" smtClean="0"/>
              <a:t>Esiintyy tavallisimmin </a:t>
            </a:r>
            <a:r>
              <a:rPr lang="fi-FI" sz="1400" b="1" i="1" dirty="0" smtClean="0"/>
              <a:t>alle 10 –</a:t>
            </a:r>
            <a:r>
              <a:rPr lang="fi-FI" sz="1400" b="1" i="1" dirty="0" err="1" smtClean="0"/>
              <a:t>vuotiailla</a:t>
            </a:r>
            <a:r>
              <a:rPr lang="fi-FI" sz="1400" b="1" i="1" dirty="0" smtClean="0"/>
              <a:t> lapsilla</a:t>
            </a:r>
          </a:p>
          <a:p>
            <a:r>
              <a:rPr lang="fi-FI" sz="1400" b="1" i="1" dirty="0" smtClean="0"/>
              <a:t>Ilmenee tottelemattomuutena ja yllyttävänä käytöksenä </a:t>
            </a:r>
            <a:r>
              <a:rPr lang="fi-FI" sz="1400" dirty="0" smtClean="0"/>
              <a:t>(riidanhaluisuus, herkkä ärsyyntyminen, kostonhaluisuus, toistuvat raivonpuuskat, negatiivisena asenteena, päivittäisten toimintojen vastustamisena)</a:t>
            </a:r>
          </a:p>
          <a:p>
            <a:r>
              <a:rPr lang="fi-FI" sz="1400" b="1" i="1" dirty="0" smtClean="0"/>
              <a:t>Kohdistuu usein ikätovereihin sekä aikuisiin, jotka lapsi parhaiten tuntee</a:t>
            </a:r>
          </a:p>
          <a:p>
            <a:r>
              <a:rPr lang="fi-FI" sz="1400" dirty="0" smtClean="0"/>
              <a:t>Hoitamattomana voi johtaa muihin käytöshäiriötyyppeihin</a:t>
            </a:r>
          </a:p>
          <a:p>
            <a:r>
              <a:rPr lang="fi-FI" sz="1400" b="1" u="sng" dirty="0" smtClean="0"/>
              <a:t>Epäsosiaalinen käytöshäiriö:</a:t>
            </a:r>
          </a:p>
          <a:p>
            <a:r>
              <a:rPr lang="fi-FI" sz="1400" dirty="0" smtClean="0"/>
              <a:t>Häiriökäyttäytyminen ei ole aikaan tai paikkaan sidottua</a:t>
            </a:r>
          </a:p>
          <a:p>
            <a:r>
              <a:rPr lang="fi-FI" sz="1400" b="1" i="1" dirty="0" smtClean="0"/>
              <a:t>Ilmenee eristäytymisenä sekä vuorovaikutuksen puuttumisena ikätovereihin</a:t>
            </a:r>
          </a:p>
          <a:p>
            <a:r>
              <a:rPr lang="fi-FI" sz="1400" b="1" i="1" dirty="0" smtClean="0"/>
              <a:t>Tunnusomaista hyökkäävä, väkivaltainen, jopa julma käytös ikätovereita kohtaan </a:t>
            </a:r>
            <a:r>
              <a:rPr lang="fi-FI" sz="1400" dirty="0" smtClean="0"/>
              <a:t>( toistuva kiusaaminen, nimittely, töniminen, potkiminen, tappeleminen, omaisuuden tuhoaminen, tulen sytyttely)</a:t>
            </a:r>
          </a:p>
          <a:p>
            <a:r>
              <a:rPr lang="fi-FI" sz="1400" dirty="0" smtClean="0"/>
              <a:t>Nousee herkimmin esiin juuri koulumaailmassa</a:t>
            </a:r>
          </a:p>
          <a:p>
            <a:endParaRPr lang="fi-FI" sz="1400" dirty="0"/>
          </a:p>
        </p:txBody>
      </p:sp>
    </p:spTree>
    <p:extLst>
      <p:ext uri="{BB962C8B-B14F-4D97-AF65-F5344CB8AC3E}">
        <p14:creationId xmlns:p14="http://schemas.microsoft.com/office/powerpoint/2010/main" val="1155652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0"/>
            <a:ext cx="8229600" cy="1143000"/>
          </a:xfrm>
        </p:spPr>
        <p:txBody>
          <a:bodyPr>
            <a:normAutofit/>
          </a:bodyPr>
          <a:lstStyle/>
          <a:p>
            <a:r>
              <a:rPr lang="fi-FI" sz="2000" b="1" u="sng" dirty="0" smtClean="0"/>
              <a:t>Lapsen myönteisen sosioemotionaalisen kehityksen ja käyttäytymisen tukeminen/edistäminen</a:t>
            </a:r>
            <a:endParaRPr lang="fi-FI" sz="2000" b="1" u="sng" dirty="0"/>
          </a:p>
        </p:txBody>
      </p:sp>
      <p:sp>
        <p:nvSpPr>
          <p:cNvPr id="3" name="Sisällön paikkamerkki 2"/>
          <p:cNvSpPr>
            <a:spLocks noGrp="1"/>
          </p:cNvSpPr>
          <p:nvPr>
            <p:ph idx="1"/>
          </p:nvPr>
        </p:nvSpPr>
        <p:spPr>
          <a:xfrm>
            <a:off x="539552" y="908720"/>
            <a:ext cx="8229600" cy="4525963"/>
          </a:xfrm>
        </p:spPr>
        <p:txBody>
          <a:bodyPr>
            <a:noAutofit/>
          </a:bodyPr>
          <a:lstStyle/>
          <a:p>
            <a:r>
              <a:rPr lang="fi-FI" sz="1600" dirty="0" smtClean="0"/>
              <a:t>Pysyvä, pätevä ja riittävä päivähoitohenkilöstö</a:t>
            </a:r>
          </a:p>
          <a:p>
            <a:r>
              <a:rPr lang="fi-FI" sz="1600" dirty="0" smtClean="0"/>
              <a:t>Selkeä, säilyvä, samankaltaisena toistuva </a:t>
            </a:r>
            <a:r>
              <a:rPr lang="fi-FI" sz="1600" b="1" dirty="0" smtClean="0"/>
              <a:t>päivärytmi,  selkeät ja johdonmukaiset säännöt päivittäisissä toiminnoissa</a:t>
            </a:r>
          </a:p>
          <a:p>
            <a:r>
              <a:rPr lang="fi-FI" sz="1600" b="1" dirty="0" smtClean="0"/>
              <a:t>Luottamus omiin taitoihin ja osaamiseensa </a:t>
            </a:r>
            <a:r>
              <a:rPr lang="fi-FI" sz="1600" dirty="0" smtClean="0"/>
              <a:t>(erityisesti uusissa tilanteissa)</a:t>
            </a:r>
          </a:p>
          <a:p>
            <a:r>
              <a:rPr lang="fi-FI" sz="1600" b="1" dirty="0" smtClean="0"/>
              <a:t>Tunne, että kuuluu ryhmään </a:t>
            </a:r>
            <a:r>
              <a:rPr lang="fi-FI" sz="1600" dirty="0" smtClean="0"/>
              <a:t>-&gt; tervetullut, odotettu ja tärkeä ryhmän jäsen-&gt; tukee myönteistä minäkuvaa ja luo turvallisuutta</a:t>
            </a:r>
          </a:p>
          <a:p>
            <a:r>
              <a:rPr lang="fi-FI" sz="1600" b="1" dirty="0" smtClean="0"/>
              <a:t>Päivittäisiä onnistumisen ja pärjäämisen kokemuksia</a:t>
            </a:r>
          </a:p>
          <a:p>
            <a:r>
              <a:rPr lang="fi-FI" sz="1600" b="1" dirty="0" smtClean="0"/>
              <a:t>Avoin, luottamuksellinen suhde yhteistyössä vanhempien kanssa</a:t>
            </a:r>
          </a:p>
          <a:p>
            <a:r>
              <a:rPr lang="fi-FI" sz="1600" dirty="0" smtClean="0"/>
              <a:t>Lapsen </a:t>
            </a:r>
            <a:r>
              <a:rPr lang="fi-FI" sz="1600" b="1" dirty="0" smtClean="0"/>
              <a:t>valmistaminen muutoksiin ja uusiin tilanteisiin -&gt; kiitetään yrittämisestä ja parhaansa yrittäminen –ajatus  </a:t>
            </a:r>
          </a:p>
          <a:p>
            <a:r>
              <a:rPr lang="fi-FI" sz="1600" b="1" dirty="0" smtClean="0"/>
              <a:t>Ei liikaa sääntöjä, lapsi ymmärtää säännöt ja tietää mitä niiden noudattamattomuudesta seuraa </a:t>
            </a:r>
            <a:r>
              <a:rPr lang="fi-FI" sz="1600" dirty="0" smtClean="0"/>
              <a:t>(seuraamus suhteessa tekoon, tilanteeseen) -&gt; yhteiset toimintalinjat henkilöstöllä</a:t>
            </a:r>
          </a:p>
          <a:p>
            <a:r>
              <a:rPr lang="fi-FI" sz="1600" dirty="0" smtClean="0"/>
              <a:t>Vuorovaikutuksen </a:t>
            </a:r>
            <a:r>
              <a:rPr lang="fi-FI" sz="1600" b="1" dirty="0" smtClean="0"/>
              <a:t>myönteisyys, lämpö, hyväksyntä</a:t>
            </a:r>
          </a:p>
          <a:p>
            <a:r>
              <a:rPr lang="fi-FI" sz="1600" b="1" dirty="0" smtClean="0"/>
              <a:t>Lapsen myönteisten piirteiden huomioiminen tärkeää</a:t>
            </a:r>
          </a:p>
          <a:p>
            <a:r>
              <a:rPr lang="fi-FI" sz="1600" dirty="0" smtClean="0"/>
              <a:t>Myös kielteisten tunteiden näyttäminen hyväksyttävää -&gt; ei kuitenkaan tahtoa läpi ei-toivotuin keinoin -&gt; </a:t>
            </a:r>
            <a:r>
              <a:rPr lang="fi-FI" sz="1600" b="1" dirty="0" smtClean="0"/>
              <a:t>omien tunteidensa tunnistaminen, toimeen tuleminen tunteidensa kanssa, tunteidensa käsitteleminen ikätasoisesti</a:t>
            </a:r>
          </a:p>
          <a:p>
            <a:r>
              <a:rPr lang="fi-FI" sz="1600" b="1" dirty="0" smtClean="0"/>
              <a:t>Opetellaan turhautumisen sietämistä, vihastumatta olemista, ei ärsyttäisi itseään tai toisia; omien rektioidensa havaitseminen </a:t>
            </a:r>
            <a:r>
              <a:rPr lang="fi-FI" sz="1600" dirty="0" smtClean="0"/>
              <a:t>ja </a:t>
            </a:r>
            <a:r>
              <a:rPr lang="fi-FI" sz="1600" b="1" dirty="0" smtClean="0"/>
              <a:t>myönteisiä toiminta- sekä ratkaisutapoja</a:t>
            </a:r>
            <a:endParaRPr lang="fi-FI" sz="1600" b="1" dirty="0"/>
          </a:p>
        </p:txBody>
      </p:sp>
    </p:spTree>
    <p:extLst>
      <p:ext uri="{BB962C8B-B14F-4D97-AF65-F5344CB8AC3E}">
        <p14:creationId xmlns:p14="http://schemas.microsoft.com/office/powerpoint/2010/main" val="3815413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251520"/>
            <a:ext cx="8229600" cy="1143000"/>
          </a:xfrm>
        </p:spPr>
        <p:txBody>
          <a:bodyPr/>
          <a:lstStyle/>
          <a:p>
            <a:endParaRPr lang="fi-FI" dirty="0"/>
          </a:p>
        </p:txBody>
      </p:sp>
      <p:sp>
        <p:nvSpPr>
          <p:cNvPr id="3" name="Sisällön paikkamerkki 2"/>
          <p:cNvSpPr>
            <a:spLocks noGrp="1"/>
          </p:cNvSpPr>
          <p:nvPr>
            <p:ph idx="1"/>
          </p:nvPr>
        </p:nvSpPr>
        <p:spPr>
          <a:xfrm>
            <a:off x="467544" y="1196752"/>
            <a:ext cx="8229600" cy="4525963"/>
          </a:xfrm>
        </p:spPr>
        <p:txBody>
          <a:bodyPr>
            <a:normAutofit fontScale="47500" lnSpcReduction="20000"/>
          </a:bodyPr>
          <a:lstStyle/>
          <a:p>
            <a:endParaRPr lang="fi-FI" sz="2000" dirty="0" smtClean="0"/>
          </a:p>
          <a:p>
            <a:r>
              <a:rPr lang="fi-FI" sz="3300" b="1" dirty="0" smtClean="0"/>
              <a:t>Jatkoa…</a:t>
            </a:r>
          </a:p>
          <a:p>
            <a:endParaRPr lang="fi-FI" sz="3300" b="1" dirty="0" smtClean="0"/>
          </a:p>
          <a:p>
            <a:r>
              <a:rPr lang="fi-FI" sz="3300" b="1" dirty="0" smtClean="0"/>
              <a:t>Kehitetään lapsen sosiaalisia taitoja</a:t>
            </a:r>
          </a:p>
          <a:p>
            <a:r>
              <a:rPr lang="fi-FI" sz="3300" b="1" dirty="0" smtClean="0"/>
              <a:t>Kehitetään lapsen ongelmanratkaisukykyä ja kiukunhallintakeinoja</a:t>
            </a:r>
          </a:p>
          <a:p>
            <a:r>
              <a:rPr lang="fi-FI" sz="3300" b="1" dirty="0" smtClean="0"/>
              <a:t>Lisätään lapsen empatiakykyä</a:t>
            </a:r>
          </a:p>
          <a:p>
            <a:r>
              <a:rPr lang="fi-FI" sz="3300" b="1" dirty="0" smtClean="0"/>
              <a:t>Vähennetään lapsen aggressiivisuutta ja muita käyttäytymisongelmia</a:t>
            </a:r>
            <a:r>
              <a:rPr lang="fi-FI" sz="3300" dirty="0" smtClean="0"/>
              <a:t> -&gt; tottelemattomuutta, kavereiden kiusaamista ja valehtelua</a:t>
            </a:r>
          </a:p>
          <a:p>
            <a:r>
              <a:rPr lang="fi-FI" sz="3300" b="1" dirty="0" smtClean="0"/>
              <a:t>Kehitetään lapsen oppimiskykyä</a:t>
            </a:r>
          </a:p>
          <a:p>
            <a:r>
              <a:rPr lang="fi-FI" sz="3300" dirty="0" smtClean="0"/>
              <a:t>Lisätään myönteistä vuorovaikutusta -&gt; </a:t>
            </a:r>
            <a:r>
              <a:rPr lang="fi-FI" sz="3300" b="1" dirty="0" smtClean="0"/>
              <a:t>kehuminen, positiivinen palaute, palkitseminen</a:t>
            </a:r>
          </a:p>
          <a:p>
            <a:r>
              <a:rPr lang="fi-FI" sz="3300" b="1" dirty="0" smtClean="0"/>
              <a:t>Vähennetään</a:t>
            </a:r>
            <a:r>
              <a:rPr lang="fi-FI" sz="3300" dirty="0" smtClean="0"/>
              <a:t> kielteistä vuorovaikutusta -&gt; </a:t>
            </a:r>
            <a:r>
              <a:rPr lang="fi-FI" sz="3300" b="1" dirty="0" smtClean="0"/>
              <a:t>lapsen kritisoimista ja turhien käskyjen antamista</a:t>
            </a:r>
          </a:p>
          <a:p>
            <a:r>
              <a:rPr lang="fi-FI" sz="3300" dirty="0" smtClean="0"/>
              <a:t>Kehitetään taitoja rajojen asettamiseen ja korvataan tehottomat keinot toimivilla -&gt; </a:t>
            </a:r>
            <a:r>
              <a:rPr lang="fi-FI" sz="3300" b="1" dirty="0" smtClean="0"/>
              <a:t>huomiotta jättäminen, loogiset seuraamukset (seuraamus suhteessa tekoon ja ikään), vastuuseen kasvaminen</a:t>
            </a:r>
          </a:p>
          <a:p>
            <a:r>
              <a:rPr lang="fi-FI" sz="3300" b="1" dirty="0" smtClean="0"/>
              <a:t>Kehitetään aikuisten ongelmanratkaisukykyä ja itsehillintää</a:t>
            </a:r>
          </a:p>
          <a:p>
            <a:r>
              <a:rPr lang="fi-FI" sz="3300" b="1" dirty="0" smtClean="0"/>
              <a:t>Ohjataan vanhempia tarvittaessa parantamaan tukiverkostoaan ja yhteistyötään päivähoidon kanssa sekä vahvistetaan lapsen ja vanhemman kiintymys- ja tunnesuhdetta</a:t>
            </a:r>
          </a:p>
          <a:p>
            <a:endParaRPr lang="fi-FI" sz="3300" dirty="0"/>
          </a:p>
        </p:txBody>
      </p:sp>
    </p:spTree>
    <p:extLst>
      <p:ext uri="{BB962C8B-B14F-4D97-AF65-F5344CB8AC3E}">
        <p14:creationId xmlns:p14="http://schemas.microsoft.com/office/powerpoint/2010/main" val="155524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1007357"/>
            <a:ext cx="8229600" cy="990600"/>
          </a:xfrm>
        </p:spPr>
        <p:txBody>
          <a:bodyPr/>
          <a:lstStyle/>
          <a:p>
            <a:endParaRPr lang="fi-FI" dirty="0"/>
          </a:p>
        </p:txBody>
      </p:sp>
      <p:sp>
        <p:nvSpPr>
          <p:cNvPr id="3" name="Sisällön paikkamerkki 2"/>
          <p:cNvSpPr>
            <a:spLocks noGrp="1"/>
          </p:cNvSpPr>
          <p:nvPr>
            <p:ph idx="1"/>
          </p:nvPr>
        </p:nvSpPr>
        <p:spPr>
          <a:xfrm>
            <a:off x="683568" y="6957392"/>
            <a:ext cx="8229600" cy="4876800"/>
          </a:xfrm>
        </p:spPr>
        <p:txBody>
          <a:bodyPr/>
          <a:lstStyle/>
          <a:p>
            <a:endParaRPr lang="fi-FI"/>
          </a:p>
        </p:txBody>
      </p:sp>
      <p:pic>
        <p:nvPicPr>
          <p:cNvPr id="1026" name="Picture 2" descr="C:\Users\Käyttäjä\Desktop\hyrr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3"/>
            <a:ext cx="9144000" cy="645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15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000125" y="188913"/>
            <a:ext cx="7697788" cy="719137"/>
          </a:xfrm>
        </p:spPr>
        <p:txBody>
          <a:bodyPr/>
          <a:lstStyle/>
          <a:p>
            <a:pPr eaLnBrk="1" fontAlgn="auto" hangingPunct="1">
              <a:spcAft>
                <a:spcPts val="0"/>
              </a:spcAft>
              <a:defRPr/>
            </a:pPr>
            <a:r>
              <a:rPr lang="fi-FI" sz="2800" dirty="0">
                <a:solidFill>
                  <a:schemeClr val="tx2">
                    <a:satMod val="130000"/>
                  </a:schemeClr>
                </a:solidFill>
              </a:rPr>
              <a:t>Kielteisen kehän katkaiseminen</a:t>
            </a:r>
          </a:p>
        </p:txBody>
      </p:sp>
      <p:graphicFrame>
        <p:nvGraphicFramePr>
          <p:cNvPr id="20483" name="Object 3"/>
          <p:cNvGraphicFramePr>
            <a:graphicFrameLocks noGrp="1" noChangeAspect="1"/>
          </p:cNvGraphicFramePr>
          <p:nvPr>
            <p:ph idx="1"/>
          </p:nvPr>
        </p:nvGraphicFramePr>
        <p:xfrm>
          <a:off x="468313" y="819150"/>
          <a:ext cx="7848600" cy="5651500"/>
        </p:xfrm>
        <a:graphic>
          <a:graphicData uri="http://schemas.openxmlformats.org/presentationml/2006/ole">
            <mc:AlternateContent xmlns:mc="http://schemas.openxmlformats.org/markup-compatibility/2006">
              <mc:Choice xmlns:v="urn:schemas-microsoft-com:vml" Requires="v">
                <p:oleObj spid="_x0000_s1042" name="Asiakirja" r:id="rId3" imgW="6033220" imgH="4343837" progId="Word.Document.8">
                  <p:embed/>
                </p:oleObj>
              </mc:Choice>
              <mc:Fallback>
                <p:oleObj name="Asiakirja" r:id="rId3" imgW="6033220" imgH="434383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19150"/>
                        <a:ext cx="78486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0911808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88640"/>
            <a:ext cx="8229600" cy="990600"/>
          </a:xfrm>
        </p:spPr>
        <p:txBody>
          <a:bodyPr>
            <a:normAutofit/>
          </a:bodyPr>
          <a:lstStyle/>
          <a:p>
            <a:r>
              <a:rPr lang="fi-FI" sz="2400" b="1" u="sng" dirty="0"/>
              <a:t>Tunteista voimaa jatkoa</a:t>
            </a:r>
            <a:br>
              <a:rPr lang="fi-FI" sz="2400" b="1" u="sng" dirty="0"/>
            </a:br>
            <a:endParaRPr lang="fi-FI" sz="2400" u="sng" dirty="0"/>
          </a:p>
        </p:txBody>
      </p:sp>
      <p:sp>
        <p:nvSpPr>
          <p:cNvPr id="3" name="Sisällön paikkamerkki 2"/>
          <p:cNvSpPr>
            <a:spLocks noGrp="1"/>
          </p:cNvSpPr>
          <p:nvPr>
            <p:ph idx="1"/>
          </p:nvPr>
        </p:nvSpPr>
        <p:spPr>
          <a:xfrm>
            <a:off x="467544" y="692696"/>
            <a:ext cx="8229600" cy="4876800"/>
          </a:xfrm>
        </p:spPr>
        <p:txBody>
          <a:bodyPr>
            <a:noAutofit/>
          </a:bodyPr>
          <a:lstStyle/>
          <a:p>
            <a:r>
              <a:rPr lang="fi-FI" sz="1800" b="1" dirty="0" smtClean="0">
                <a:latin typeface="+mj-lt"/>
              </a:rPr>
              <a:t>Ilon ilmapiiri </a:t>
            </a:r>
            <a:r>
              <a:rPr lang="fi-FI" sz="1200" b="1" dirty="0" smtClean="0">
                <a:latin typeface="+mj-lt"/>
              </a:rPr>
              <a:t>-&gt; </a:t>
            </a:r>
            <a:r>
              <a:rPr lang="fi-FI" sz="1200" dirty="0" smtClean="0">
                <a:latin typeface="+mj-lt"/>
              </a:rPr>
              <a:t>lapsena koettu ilo luo aikuisen mielenterveyden/terveyden perustaa ja on pohja myöhemmälle yhteyden tunteen kokemiselle (rakastuminen, ystävyys). Ilon jakaminen vahvistaa ja edistää lapsen kasvua ja yhteinen nauru nivoo ihmisiä yhteen.</a:t>
            </a:r>
          </a:p>
          <a:p>
            <a:endParaRPr lang="fi-FI" sz="1200" b="1" dirty="0" smtClean="0">
              <a:latin typeface="+mj-lt"/>
            </a:endParaRPr>
          </a:p>
          <a:p>
            <a:r>
              <a:rPr lang="fi-FI" sz="1600" b="1" dirty="0" smtClean="0">
                <a:latin typeface="+mj-lt"/>
              </a:rPr>
              <a:t>Pelko ja turvallisuuden tunne</a:t>
            </a:r>
          </a:p>
          <a:p>
            <a:r>
              <a:rPr lang="fi-FI" sz="1200" dirty="0" smtClean="0">
                <a:latin typeface="+mj-lt"/>
              </a:rPr>
              <a:t>Turvallisuuden tunne on ihmisen mielenterveyden ja itsetunnon perusta.</a:t>
            </a:r>
          </a:p>
          <a:p>
            <a:r>
              <a:rPr lang="fi-FI" sz="1200" dirty="0" smtClean="0">
                <a:latin typeface="+mj-lt"/>
              </a:rPr>
              <a:t>Perusturvallisuudentunne muodostuu jo varhaislapsuudessa -&gt;</a:t>
            </a:r>
            <a:r>
              <a:rPr lang="fi-FI" sz="1200" b="1" i="1" dirty="0" smtClean="0">
                <a:latin typeface="+mj-lt"/>
              </a:rPr>
              <a:t> Miten huolehdin lasten perusturvallisuuden tunteesta hoitopäivän aikana?</a:t>
            </a:r>
          </a:p>
          <a:p>
            <a:r>
              <a:rPr lang="fi-FI" sz="1200" dirty="0" smtClean="0">
                <a:latin typeface="+mj-lt"/>
              </a:rPr>
              <a:t>Lapsilla </a:t>
            </a:r>
            <a:r>
              <a:rPr lang="fi-FI" sz="1200" b="1" i="1" dirty="0" smtClean="0">
                <a:latin typeface="+mj-lt"/>
              </a:rPr>
              <a:t>pelontunteet voivat saada ajoittain isonkin roolin </a:t>
            </a:r>
            <a:r>
              <a:rPr lang="fi-FI" sz="1200" dirty="0" smtClean="0">
                <a:latin typeface="+mj-lt"/>
              </a:rPr>
              <a:t>-&gt; </a:t>
            </a:r>
            <a:r>
              <a:rPr lang="fi-FI" sz="1200" b="1" dirty="0" smtClean="0">
                <a:latin typeface="+mj-lt"/>
              </a:rPr>
              <a:t>pelolla tehtävänä suojella lasta eri kehitysvaiheissa </a:t>
            </a:r>
            <a:r>
              <a:rPr lang="fi-FI" sz="1200" dirty="0" smtClean="0">
                <a:latin typeface="+mj-lt"/>
              </a:rPr>
              <a:t>esim. varoittaa mahdollisesta vaarasta ja valmistaa mieltä ja kehoa toimimaan.</a:t>
            </a:r>
          </a:p>
          <a:p>
            <a:r>
              <a:rPr lang="fi-FI" sz="1200" i="1" dirty="0" smtClean="0">
                <a:latin typeface="+mj-lt"/>
              </a:rPr>
              <a:t>Suurimpia lapsen pelonaiheita ovat </a:t>
            </a:r>
            <a:r>
              <a:rPr lang="fi-FI" sz="1200" b="1" i="1" dirty="0" smtClean="0">
                <a:latin typeface="+mj-lt"/>
              </a:rPr>
              <a:t>yksin jääminen ja hylätyksi tuleminen.</a:t>
            </a:r>
          </a:p>
          <a:p>
            <a:r>
              <a:rPr lang="fi-FI" sz="1200" dirty="0" smtClean="0">
                <a:latin typeface="+mj-lt"/>
              </a:rPr>
              <a:t>Lapsen </a:t>
            </a:r>
            <a:r>
              <a:rPr lang="fi-FI" sz="1200" b="1" i="1" dirty="0" smtClean="0">
                <a:latin typeface="+mj-lt"/>
              </a:rPr>
              <a:t>turvallisuuden tunnetta on tärkeää vahvistaa etenkin uusissa tilanteissa / elämäntilanteissa </a:t>
            </a:r>
            <a:r>
              <a:rPr lang="fi-FI" sz="1200" dirty="0" smtClean="0">
                <a:latin typeface="+mj-lt"/>
              </a:rPr>
              <a:t>(esim. päivähoidossa aloittaminen, muutostilanteet perheessä)  -&gt; lapselta ei tule vaatia liian aikaista itsenäistymistä.</a:t>
            </a:r>
          </a:p>
          <a:p>
            <a:r>
              <a:rPr lang="fi-FI" sz="1200" dirty="0" smtClean="0">
                <a:latin typeface="+mj-lt"/>
              </a:rPr>
              <a:t>Peloista keskusteleminen, jotta ne </a:t>
            </a:r>
            <a:r>
              <a:rPr lang="fi-FI" sz="1200" b="1" i="1" dirty="0" smtClean="0">
                <a:latin typeface="+mj-lt"/>
              </a:rPr>
              <a:t>eivät paisuisi elämää rajoittaviksi ja lamaannuttaviksi voimiksi.</a:t>
            </a:r>
          </a:p>
          <a:p>
            <a:endParaRPr lang="fi-FI" sz="1200" b="1" dirty="0" smtClean="0">
              <a:latin typeface="+mj-lt"/>
            </a:endParaRPr>
          </a:p>
          <a:p>
            <a:r>
              <a:rPr lang="fi-FI" sz="1600" b="1" dirty="0" smtClean="0">
                <a:latin typeface="+mj-lt"/>
              </a:rPr>
              <a:t>Pettymykset ja turhautuminen</a:t>
            </a:r>
          </a:p>
          <a:p>
            <a:r>
              <a:rPr lang="fi-FI" sz="1200" dirty="0" smtClean="0">
                <a:latin typeface="+mj-lt"/>
              </a:rPr>
              <a:t>Päivittäin kohdataan -&gt; esim. lapsen odotukset eivät toteudu; lapsi haluaisi tehdä asioita, joihin osaaminen ja taidot eivät vielä riitä, lapsi haluaisi päättää asioista, pettymysten sietäminen…</a:t>
            </a:r>
          </a:p>
          <a:p>
            <a:r>
              <a:rPr lang="fi-FI" sz="1200" i="1" dirty="0" smtClean="0">
                <a:latin typeface="+mj-lt"/>
              </a:rPr>
              <a:t>Kasvun haasteet ja kehityskriisit vaativat lapselta sopeutumiskykyä ja –keinoja </a:t>
            </a:r>
            <a:r>
              <a:rPr lang="fi-FI" sz="1200" dirty="0" smtClean="0">
                <a:latin typeface="+mj-lt"/>
              </a:rPr>
              <a:t>-&gt; tärkeää </a:t>
            </a:r>
            <a:r>
              <a:rPr lang="fi-FI" sz="1200" b="1" dirty="0" smtClean="0">
                <a:latin typeface="+mj-lt"/>
              </a:rPr>
              <a:t>saada </a:t>
            </a:r>
            <a:r>
              <a:rPr lang="fi-FI" sz="1200" b="1" i="1" dirty="0" smtClean="0">
                <a:latin typeface="+mj-lt"/>
              </a:rPr>
              <a:t>harjoitella pettymysten tunteiden sietoa, eikä lasta tule jättää yksin pettymyksen tunteidensa kanssa</a:t>
            </a:r>
            <a:r>
              <a:rPr lang="fi-FI" sz="1200" i="1" dirty="0" smtClean="0">
                <a:latin typeface="+mj-lt"/>
              </a:rPr>
              <a:t> </a:t>
            </a:r>
            <a:r>
              <a:rPr lang="fi-FI" sz="1200" dirty="0" smtClean="0">
                <a:latin typeface="+mj-lt"/>
              </a:rPr>
              <a:t>-&gt; syli, lohdutus, kuunteleminen -&gt; lapsi oppii, että pahaltakin tuntuvat tunteet menevät ohi ja asiat ratkeavat.</a:t>
            </a:r>
          </a:p>
          <a:p>
            <a:r>
              <a:rPr lang="fi-FI" sz="1600" b="1" dirty="0" smtClean="0">
                <a:latin typeface="+mj-lt"/>
              </a:rPr>
              <a:t>Uhma</a:t>
            </a:r>
          </a:p>
          <a:p>
            <a:r>
              <a:rPr lang="fi-FI" sz="1200" b="1" i="1" dirty="0" smtClean="0">
                <a:latin typeface="+mj-lt"/>
              </a:rPr>
              <a:t>Tunnekuohussa olevaa lasta ei pidä jättää yksin tai mennä mukaan hänen tunnetilaansa </a:t>
            </a:r>
            <a:r>
              <a:rPr lang="fi-FI" sz="1200" i="1" dirty="0" smtClean="0">
                <a:latin typeface="+mj-lt"/>
              </a:rPr>
              <a:t>-&gt; tilanne tuntuu lapsesta pelottavalta ja uhkaavalt</a:t>
            </a:r>
            <a:r>
              <a:rPr lang="fi-FI" sz="1200" dirty="0" smtClean="0">
                <a:latin typeface="+mj-lt"/>
              </a:rPr>
              <a:t>a -&gt; lapsi odottaa saavansa hyväksyntää, rakkautta ja rajoja </a:t>
            </a:r>
            <a:r>
              <a:rPr lang="fi-FI" sz="1200" i="1" dirty="0" smtClean="0">
                <a:latin typeface="+mj-lt"/>
              </a:rPr>
              <a:t>-&gt; </a:t>
            </a:r>
            <a:r>
              <a:rPr lang="fi-FI" sz="1200" b="1" i="1" dirty="0" smtClean="0">
                <a:latin typeface="+mj-lt"/>
              </a:rPr>
              <a:t>kun lapsen tunteet ylittävät hänen hallintakykynsä aikuinen kannattelee lasta tunnekuohun y</a:t>
            </a:r>
            <a:r>
              <a:rPr lang="fi-FI" sz="1200" i="1" dirty="0" smtClean="0">
                <a:latin typeface="+mj-lt"/>
              </a:rPr>
              <a:t>li -&gt; lapsen tunnetaidot vahvistuvat.</a:t>
            </a:r>
          </a:p>
          <a:p>
            <a:r>
              <a:rPr lang="fi-FI" sz="1200" i="1" dirty="0" smtClean="0">
                <a:latin typeface="+mj-lt"/>
              </a:rPr>
              <a:t>Jokaisella lapsella yksilöllinen tapa rauhoittua.</a:t>
            </a:r>
          </a:p>
          <a:p>
            <a:r>
              <a:rPr lang="fi-FI" sz="1200" i="1" dirty="0" smtClean="0">
                <a:latin typeface="+mj-lt"/>
              </a:rPr>
              <a:t>Lapsen </a:t>
            </a:r>
            <a:r>
              <a:rPr lang="fi-FI" sz="1200" b="1" i="1" dirty="0" smtClean="0">
                <a:latin typeface="+mj-lt"/>
              </a:rPr>
              <a:t>mielenterveyttä suojaavat ja vahvistavat yhteys omiin tunteisiin ja tunnetaidot sekä kokemus, että tulee tunteineen ymmärretyksi.</a:t>
            </a:r>
          </a:p>
          <a:p>
            <a:endParaRPr lang="fi-FI" sz="1200" dirty="0" smtClean="0"/>
          </a:p>
          <a:p>
            <a:endParaRPr lang="fi-FI" sz="1200" dirty="0"/>
          </a:p>
        </p:txBody>
      </p:sp>
    </p:spTree>
    <p:extLst>
      <p:ext uri="{BB962C8B-B14F-4D97-AF65-F5344CB8AC3E}">
        <p14:creationId xmlns:p14="http://schemas.microsoft.com/office/powerpoint/2010/main" val="3752933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1600200"/>
            <a:ext cx="8686800" cy="4876800"/>
          </a:xfrm>
        </p:spPr>
        <p:txBody>
          <a:bodyPr/>
          <a:lstStyle/>
          <a:p>
            <a:endParaRPr lang="fi-FI" dirty="0"/>
          </a:p>
        </p:txBody>
      </p:sp>
      <p:pic>
        <p:nvPicPr>
          <p:cNvPr id="1026" name="Picture 2" descr="C:\Users\Public\Documents\Arjan kansio\yhdessa_ol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931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yhdessaolon_tilkkutakki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
            <a:ext cx="97536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3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8229600" cy="990600"/>
          </a:xfrm>
        </p:spPr>
        <p:txBody>
          <a:bodyPr>
            <a:normAutofit/>
          </a:bodyPr>
          <a:lstStyle/>
          <a:p>
            <a:r>
              <a:rPr lang="fi-FI" sz="2800" u="sng" dirty="0" smtClean="0"/>
              <a:t>Yhdessäolon riemua</a:t>
            </a:r>
            <a:endParaRPr lang="fi-FI" sz="2800" u="sng" dirty="0"/>
          </a:p>
        </p:txBody>
      </p:sp>
      <p:sp>
        <p:nvSpPr>
          <p:cNvPr id="3" name="Sisällön paikkamerkki 2"/>
          <p:cNvSpPr>
            <a:spLocks noGrp="1"/>
          </p:cNvSpPr>
          <p:nvPr>
            <p:ph idx="1"/>
          </p:nvPr>
        </p:nvSpPr>
        <p:spPr>
          <a:xfrm>
            <a:off x="467544" y="980728"/>
            <a:ext cx="8229600" cy="4876800"/>
          </a:xfrm>
        </p:spPr>
        <p:txBody>
          <a:bodyPr/>
          <a:lstStyle/>
          <a:p>
            <a:r>
              <a:rPr lang="fi-FI" sz="2800" dirty="0" smtClean="0"/>
              <a:t>Merkittävä osa sosiaalisista taidoista opitaan havainnoimalla ja matkimalla muiden toimintaa sekä harjoittelemalla niitä yhdessä toisten kanssa ja antamalla lapselle myönteistä palautetta.</a:t>
            </a:r>
          </a:p>
          <a:p>
            <a:endParaRPr lang="fi-FI" b="1" i="1" dirty="0" smtClean="0"/>
          </a:p>
          <a:p>
            <a:r>
              <a:rPr lang="fi-FI" b="1" i="1" dirty="0" smtClean="0"/>
              <a:t>Miten voin vaikuttaa siihen, että jokainen lapsi löytäisi päivähoidossa itselleen kavereita?</a:t>
            </a:r>
          </a:p>
          <a:p>
            <a:r>
              <a:rPr lang="fi-FI" b="1" i="1" dirty="0" smtClean="0"/>
              <a:t>Miten ujoinkin lapsi pääsisi leikkiin mukaan?</a:t>
            </a:r>
          </a:p>
          <a:p>
            <a:r>
              <a:rPr lang="fi-FI" b="1" i="1" dirty="0" smtClean="0"/>
              <a:t>Mitä on hyväntahtoisen toiminnan opettaminen?</a:t>
            </a:r>
          </a:p>
        </p:txBody>
      </p:sp>
    </p:spTree>
    <p:extLst>
      <p:ext uri="{BB962C8B-B14F-4D97-AF65-F5344CB8AC3E}">
        <p14:creationId xmlns:p14="http://schemas.microsoft.com/office/powerpoint/2010/main" val="2473958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8229600" cy="990600"/>
          </a:xfrm>
        </p:spPr>
        <p:txBody>
          <a:bodyPr>
            <a:normAutofit/>
          </a:bodyPr>
          <a:lstStyle/>
          <a:p>
            <a:r>
              <a:rPr lang="fi-FI" sz="2800" u="sng" dirty="0" smtClean="0"/>
              <a:t>Kaveritaitojen vahvistaminen päiväkodissa</a:t>
            </a:r>
            <a:endParaRPr lang="fi-FI" sz="2800" u="sng" dirty="0"/>
          </a:p>
        </p:txBody>
      </p:sp>
      <p:sp>
        <p:nvSpPr>
          <p:cNvPr id="3" name="Sisällön paikkamerkki 2"/>
          <p:cNvSpPr>
            <a:spLocks noGrp="1"/>
          </p:cNvSpPr>
          <p:nvPr>
            <p:ph idx="1"/>
          </p:nvPr>
        </p:nvSpPr>
        <p:spPr>
          <a:xfrm>
            <a:off x="539552" y="836712"/>
            <a:ext cx="8229600" cy="4876800"/>
          </a:xfrm>
        </p:spPr>
        <p:txBody>
          <a:bodyPr>
            <a:noAutofit/>
          </a:bodyPr>
          <a:lstStyle/>
          <a:p>
            <a:endParaRPr lang="fi-FI" sz="1800" dirty="0" smtClean="0"/>
          </a:p>
          <a:p>
            <a:r>
              <a:rPr lang="fi-FI" sz="1800" dirty="0" smtClean="0"/>
              <a:t>Päiväkodin toimintakulttuurilla ja aikuisten vuorovaikutuksella on merkitystä lasten vertaissuhteiden kehittymiselle.</a:t>
            </a:r>
          </a:p>
          <a:p>
            <a:r>
              <a:rPr lang="fi-FI" sz="1800" dirty="0" smtClean="0"/>
              <a:t>Aikuiset antavat toiminnallaan ja keskinäisellä vuorovaikutuksellaan mallia siitä, miten ryhmässä kohdataan toisia ihmisiä ja miten ryhmässä suhtaudutaan erilaisiin osallistumistapoihin.</a:t>
            </a:r>
          </a:p>
          <a:p>
            <a:r>
              <a:rPr lang="fi-FI" sz="1800" dirty="0" smtClean="0"/>
              <a:t>Keskustelujen ja leikkien avulla kaveritaitojen vahvistaminen voidaan nostaa koko ryhmän yhteiseksi asiaksi.</a:t>
            </a:r>
          </a:p>
          <a:p>
            <a:r>
              <a:rPr lang="fi-FI" sz="1800" dirty="0" smtClean="0"/>
              <a:t>Myönteisellä palautteella luodaan hyväksyvää ilmapiiriä, jossa arvostetaan toisia. (Viitala 2014)</a:t>
            </a:r>
          </a:p>
          <a:p>
            <a:r>
              <a:rPr lang="fi-FI" sz="1800" b="1" u="sng" dirty="0" smtClean="0"/>
              <a:t>Yhdessäolon taitojen tukeminen</a:t>
            </a:r>
          </a:p>
          <a:p>
            <a:r>
              <a:rPr lang="fi-FI" sz="1800" b="1" i="1" dirty="0" smtClean="0"/>
              <a:t>Ole läsnä oleva aikuinen</a:t>
            </a:r>
          </a:p>
          <a:p>
            <a:r>
              <a:rPr lang="fi-FI" sz="1800" b="1" i="1" dirty="0" smtClean="0"/>
              <a:t>Varmista ryhmän turvallinen ilmapiiri</a:t>
            </a:r>
          </a:p>
          <a:p>
            <a:r>
              <a:rPr lang="fi-FI" sz="1800" b="1" i="1" dirty="0" smtClean="0"/>
              <a:t>Lisää yhteisöllisyyttä vahvistavia leikkejä</a:t>
            </a:r>
          </a:p>
          <a:p>
            <a:r>
              <a:rPr lang="fi-FI" sz="1800" b="1" i="1" dirty="0" smtClean="0"/>
              <a:t>Opeta selkeät säännöt oikeasta ja väärästä</a:t>
            </a:r>
          </a:p>
          <a:p>
            <a:r>
              <a:rPr lang="fi-FI" sz="1800" b="1" i="1" dirty="0" smtClean="0"/>
              <a:t>Varmista, että kaikki ovat mukana leikeissä</a:t>
            </a:r>
          </a:p>
          <a:p>
            <a:r>
              <a:rPr lang="fi-FI" sz="1800" b="1" i="1" dirty="0" smtClean="0"/>
              <a:t>Edistä ystävyyssuhteita aktiivisesti</a:t>
            </a:r>
          </a:p>
          <a:p>
            <a:r>
              <a:rPr lang="fi-FI" sz="1800" b="1" i="1" dirty="0" smtClean="0"/>
              <a:t>Puutu kiusaamiseen heti</a:t>
            </a:r>
            <a:endParaRPr lang="fi-FI" sz="1800" b="1" i="1" dirty="0"/>
          </a:p>
        </p:txBody>
      </p:sp>
    </p:spTree>
    <p:extLst>
      <p:ext uri="{BB962C8B-B14F-4D97-AF65-F5344CB8AC3E}">
        <p14:creationId xmlns:p14="http://schemas.microsoft.com/office/powerpoint/2010/main" val="2424481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476672"/>
            <a:ext cx="8229600" cy="990600"/>
          </a:xfrm>
        </p:spPr>
        <p:txBody>
          <a:bodyPr>
            <a:normAutofit fontScale="90000"/>
          </a:bodyPr>
          <a:lstStyle/>
          <a:p>
            <a:r>
              <a:rPr lang="fi-FI" sz="3200" u="sng" dirty="0">
                <a:latin typeface="Arial" panose="020B0604020202020204" pitchFamily="34" charset="0"/>
                <a:cs typeface="Arial" panose="020B0604020202020204" pitchFamily="34" charset="0"/>
              </a:rPr>
              <a:t>Leikin avulla lapsi:</a:t>
            </a:r>
            <a:r>
              <a:rPr lang="fi-FI" sz="3200" dirty="0">
                <a:latin typeface="Arial" panose="020B0604020202020204" pitchFamily="34" charset="0"/>
                <a:cs typeface="Arial" panose="020B0604020202020204" pitchFamily="34" charset="0"/>
              </a:rPr>
              <a:t/>
            </a:r>
            <a:br>
              <a:rPr lang="fi-FI" sz="3200" dirty="0">
                <a:latin typeface="Arial" panose="020B0604020202020204" pitchFamily="34" charset="0"/>
                <a:cs typeface="Arial" panose="020B0604020202020204" pitchFamily="34" charset="0"/>
              </a:rPr>
            </a:br>
            <a:endParaRPr lang="fi-FI" sz="3200" dirty="0">
              <a:latin typeface="Arial" panose="020B0604020202020204" pitchFamily="34" charset="0"/>
              <a:cs typeface="Arial" panose="020B0604020202020204" pitchFamily="34" charset="0"/>
            </a:endParaRPr>
          </a:p>
        </p:txBody>
      </p:sp>
      <p:sp>
        <p:nvSpPr>
          <p:cNvPr id="3" name="Sisällön paikkamerkki 2"/>
          <p:cNvSpPr>
            <a:spLocks noGrp="1"/>
          </p:cNvSpPr>
          <p:nvPr>
            <p:ph idx="1"/>
          </p:nvPr>
        </p:nvSpPr>
        <p:spPr>
          <a:xfrm>
            <a:off x="395536" y="1124744"/>
            <a:ext cx="8229600" cy="4876800"/>
          </a:xfrm>
        </p:spPr>
        <p:txBody>
          <a:bodyPr>
            <a:noAutofit/>
          </a:bodyPr>
          <a:lstStyle/>
          <a:p>
            <a:r>
              <a:rPr lang="fi-FI" sz="2000" dirty="0" smtClean="0">
                <a:latin typeface="Arial" panose="020B0604020202020204" pitchFamily="34" charset="0"/>
                <a:cs typeface="Arial" panose="020B0604020202020204" pitchFamily="34" charset="0"/>
              </a:rPr>
              <a:t>Kokeilee </a:t>
            </a:r>
            <a:r>
              <a:rPr lang="fi-FI" sz="2000" b="1" i="1" dirty="0" smtClean="0">
                <a:latin typeface="Arial" panose="020B0604020202020204" pitchFamily="34" charset="0"/>
                <a:cs typeface="Arial" panose="020B0604020202020204" pitchFamily="34" charset="0"/>
              </a:rPr>
              <a:t>uusia käyttäytymismalleja</a:t>
            </a:r>
            <a:r>
              <a:rPr lang="fi-FI" sz="2000" dirty="0" smtClean="0">
                <a:latin typeface="Arial" panose="020B0604020202020204" pitchFamily="34" charset="0"/>
                <a:cs typeface="Arial" panose="020B0604020202020204" pitchFamily="34" charset="0"/>
              </a:rPr>
              <a:t>.</a:t>
            </a:r>
          </a:p>
          <a:p>
            <a:r>
              <a:rPr lang="fi-FI" sz="2000" b="1" i="1" dirty="0" smtClean="0">
                <a:latin typeface="Arial" panose="020B0604020202020204" pitchFamily="34" charset="0"/>
                <a:cs typeface="Arial" panose="020B0604020202020204" pitchFamily="34" charset="0"/>
              </a:rPr>
              <a:t>Tutustuu turvallisesti toisiin lapsiin</a:t>
            </a:r>
            <a:r>
              <a:rPr lang="fi-FI" sz="2000" dirty="0" smtClean="0">
                <a:latin typeface="Arial" panose="020B0604020202020204" pitchFamily="34" charset="0"/>
                <a:cs typeface="Arial" panose="020B0604020202020204" pitchFamily="34" charset="0"/>
              </a:rPr>
              <a:t>, eikä kenenkään tarvitse pelätä epäonnistumista.</a:t>
            </a:r>
          </a:p>
          <a:p>
            <a:r>
              <a:rPr lang="fi-FI" sz="2000" b="1" i="1" dirty="0" smtClean="0">
                <a:latin typeface="Arial" panose="020B0604020202020204" pitchFamily="34" charset="0"/>
                <a:cs typeface="Arial" panose="020B0604020202020204" pitchFamily="34" charset="0"/>
              </a:rPr>
              <a:t>Oppii tuntemaan itseään </a:t>
            </a:r>
            <a:r>
              <a:rPr lang="fi-FI" sz="2000" dirty="0" smtClean="0">
                <a:latin typeface="Arial" panose="020B0604020202020204" pitchFamily="34" charset="0"/>
                <a:cs typeface="Arial" panose="020B0604020202020204" pitchFamily="34" charset="0"/>
              </a:rPr>
              <a:t>-&gt; </a:t>
            </a:r>
            <a:r>
              <a:rPr lang="fi-FI" sz="2000" dirty="0">
                <a:latin typeface="Arial" panose="020B0604020202020204" pitchFamily="34" charset="0"/>
                <a:cs typeface="Arial" panose="020B0604020202020204" pitchFamily="34" charset="0"/>
              </a:rPr>
              <a:t>vahvistaa itsetuntoaan, </a:t>
            </a:r>
            <a:r>
              <a:rPr lang="fi-FI" sz="2000" dirty="0" smtClean="0">
                <a:latin typeface="Arial" panose="020B0604020202020204" pitchFamily="34" charset="0"/>
                <a:cs typeface="Arial" panose="020B0604020202020204" pitchFamily="34" charset="0"/>
              </a:rPr>
              <a:t>minäkuvaansa Voi matkia tutuksi tulleita yhteiselämän sääntöjä ja aikuisten elämää, asenteita, arvoja.</a:t>
            </a:r>
          </a:p>
          <a:p>
            <a:r>
              <a:rPr lang="fi-FI" sz="2000" b="1" i="1" dirty="0" smtClean="0">
                <a:latin typeface="Arial" panose="020B0604020202020204" pitchFamily="34" charset="0"/>
                <a:cs typeface="Arial" panose="020B0604020202020204" pitchFamily="34" charset="0"/>
              </a:rPr>
              <a:t>Ilmaisee tunteita </a:t>
            </a:r>
            <a:r>
              <a:rPr lang="fi-FI" sz="2000" dirty="0" smtClean="0">
                <a:latin typeface="Arial" panose="020B0604020202020204" pitchFamily="34" charset="0"/>
                <a:cs typeface="Arial" panose="020B0604020202020204" pitchFamily="34" charset="0"/>
              </a:rPr>
              <a:t>esimerkiksi rooli- ja satuhahmojen välityksellä. </a:t>
            </a:r>
            <a:r>
              <a:rPr lang="fi-FI" sz="2000" b="1" i="1" dirty="0" smtClean="0">
                <a:latin typeface="Arial" panose="020B0604020202020204" pitchFamily="34" charset="0"/>
                <a:cs typeface="Arial" panose="020B0604020202020204" pitchFamily="34" charset="0"/>
              </a:rPr>
              <a:t>Löytää tunteitaan ja voi käsitellä myös vaikeita asioita.</a:t>
            </a:r>
          </a:p>
          <a:p>
            <a:r>
              <a:rPr lang="fi-FI" sz="2000" b="1" i="1" dirty="0" smtClean="0">
                <a:latin typeface="Arial" panose="020B0604020202020204" pitchFamily="34" charset="0"/>
                <a:cs typeface="Arial" panose="020B0604020202020204" pitchFamily="34" charset="0"/>
              </a:rPr>
              <a:t>Harjoittelee uusia tilanteita</a:t>
            </a:r>
            <a:r>
              <a:rPr lang="fi-FI" sz="2000" dirty="0" smtClean="0">
                <a:latin typeface="Arial" panose="020B0604020202020204" pitchFamily="34" charset="0"/>
                <a:cs typeface="Arial" panose="020B0604020202020204" pitchFamily="34" charset="0"/>
              </a:rPr>
              <a:t>.</a:t>
            </a:r>
          </a:p>
          <a:p>
            <a:r>
              <a:rPr lang="fi-FI" sz="2000" b="1" i="1" dirty="0" smtClean="0">
                <a:latin typeface="Arial" panose="020B0604020202020204" pitchFamily="34" charset="0"/>
                <a:cs typeface="Arial" panose="020B0604020202020204" pitchFamily="34" charset="0"/>
              </a:rPr>
              <a:t>Eläytyy toisten ihmisten tunteisiin </a:t>
            </a:r>
            <a:r>
              <a:rPr lang="fi-FI" sz="2000" dirty="0" smtClean="0">
                <a:latin typeface="Arial" panose="020B0604020202020204" pitchFamily="34" charset="0"/>
                <a:cs typeface="Arial" panose="020B0604020202020204" pitchFamily="34" charset="0"/>
              </a:rPr>
              <a:t>-&gt; tunnekokemukset vahvistavat lapsen tunnetaitoja </a:t>
            </a:r>
            <a:r>
              <a:rPr lang="fi-FI" sz="2000" dirty="0">
                <a:latin typeface="Arial" panose="020B0604020202020204" pitchFamily="34" charset="0"/>
                <a:cs typeface="Arial" panose="020B0604020202020204" pitchFamily="34" charset="0"/>
              </a:rPr>
              <a:t>luoden pohjan empatian </a:t>
            </a:r>
            <a:r>
              <a:rPr lang="fi-FI" sz="2000" dirty="0" smtClean="0">
                <a:latin typeface="Arial" panose="020B0604020202020204" pitchFamily="34" charset="0"/>
                <a:cs typeface="Arial" panose="020B0604020202020204" pitchFamily="34" charset="0"/>
              </a:rPr>
              <a:t>kehittymiselle.</a:t>
            </a:r>
          </a:p>
          <a:p>
            <a:r>
              <a:rPr lang="fi-FI" sz="2000" b="1" i="1" dirty="0" smtClean="0">
                <a:latin typeface="Arial" panose="020B0604020202020204" pitchFamily="34" charset="0"/>
                <a:cs typeface="Arial" panose="020B0604020202020204" pitchFamily="34" charset="0"/>
              </a:rPr>
              <a:t>Rentoutuu, viihtyy ja uppoutuu </a:t>
            </a:r>
            <a:r>
              <a:rPr lang="fi-FI" sz="2000" dirty="0" smtClean="0">
                <a:latin typeface="Arial" panose="020B0604020202020204" pitchFamily="34" charset="0"/>
                <a:cs typeface="Arial" panose="020B0604020202020204" pitchFamily="34" charset="0"/>
              </a:rPr>
              <a:t>roolihahmojen maailmaan; </a:t>
            </a:r>
            <a:r>
              <a:rPr lang="fi-FI" sz="2000" b="1" i="1" dirty="0" smtClean="0">
                <a:latin typeface="Arial" panose="020B0604020202020204" pitchFamily="34" charset="0"/>
                <a:cs typeface="Arial" panose="020B0604020202020204" pitchFamily="34" charset="0"/>
              </a:rPr>
              <a:t>houkuttaa esiin ilon, naurun, huumorin.</a:t>
            </a:r>
          </a:p>
          <a:p>
            <a:r>
              <a:rPr lang="fi-FI" sz="2000" b="1" i="1" dirty="0" smtClean="0">
                <a:latin typeface="Arial" panose="020B0604020202020204" pitchFamily="34" charset="0"/>
                <a:cs typeface="Arial" panose="020B0604020202020204" pitchFamily="34" charset="0"/>
              </a:rPr>
              <a:t>Toteuttaa luovuuttaan ja ideointiaan, joustavaa ajattelua</a:t>
            </a:r>
            <a:r>
              <a:rPr lang="fi-FI"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8476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60648"/>
            <a:ext cx="8229600" cy="990600"/>
          </a:xfrm>
        </p:spPr>
        <p:txBody>
          <a:bodyPr>
            <a:noAutofit/>
          </a:bodyPr>
          <a:lstStyle/>
          <a:p>
            <a:r>
              <a:rPr lang="fi-FI" sz="2400" u="sng" dirty="0"/>
              <a:t>Aikuisena vahvista lapsen mielenterveyttä leikin avulla:</a:t>
            </a:r>
            <a:br>
              <a:rPr lang="fi-FI" sz="2400" u="sng" dirty="0"/>
            </a:br>
            <a:endParaRPr lang="fi-FI" sz="2400" dirty="0"/>
          </a:p>
        </p:txBody>
      </p:sp>
      <p:sp>
        <p:nvSpPr>
          <p:cNvPr id="3" name="Sisällön paikkamerkki 2"/>
          <p:cNvSpPr>
            <a:spLocks noGrp="1"/>
          </p:cNvSpPr>
          <p:nvPr>
            <p:ph idx="1"/>
          </p:nvPr>
        </p:nvSpPr>
        <p:spPr>
          <a:xfrm>
            <a:off x="467544" y="764704"/>
            <a:ext cx="8229600" cy="4876800"/>
          </a:xfrm>
        </p:spPr>
        <p:txBody>
          <a:bodyPr>
            <a:noAutofit/>
          </a:bodyPr>
          <a:lstStyle/>
          <a:p>
            <a:r>
              <a:rPr lang="fi-FI" sz="1600" dirty="0" smtClean="0">
                <a:latin typeface="Arial" panose="020B0604020202020204" pitchFamily="34" charset="0"/>
                <a:cs typeface="Arial" panose="020B0604020202020204" pitchFamily="34" charset="0"/>
              </a:rPr>
              <a:t>Luo leikkisä </a:t>
            </a:r>
            <a:r>
              <a:rPr lang="fi-FI" sz="1600" dirty="0">
                <a:latin typeface="Arial" panose="020B0604020202020204" pitchFamily="34" charset="0"/>
                <a:cs typeface="Arial" panose="020B0604020202020204" pitchFamily="34" charset="0"/>
              </a:rPr>
              <a:t>ilmapiiri. Varmista, että leikille on tilaa ja aikaa; leikki lähtee </a:t>
            </a:r>
            <a:r>
              <a:rPr lang="fi-FI" sz="1600" dirty="0" smtClean="0">
                <a:latin typeface="Arial" panose="020B0604020202020204" pitchFamily="34" charset="0"/>
                <a:cs typeface="Arial" panose="020B0604020202020204" pitchFamily="34" charset="0"/>
              </a:rPr>
              <a:t>lapsesta.</a:t>
            </a:r>
          </a:p>
          <a:p>
            <a:r>
              <a:rPr lang="fi-FI" sz="1600" dirty="0" smtClean="0">
                <a:latin typeface="Arial" panose="020B0604020202020204" pitchFamily="34" charset="0"/>
                <a:cs typeface="Arial" panose="020B0604020202020204" pitchFamily="34" charset="0"/>
              </a:rPr>
              <a:t>Pidä huolta, että kaikki lapset pääsevät mukaan leikkiin; tue </a:t>
            </a:r>
            <a:r>
              <a:rPr lang="fi-FI" sz="1600" dirty="0" err="1" smtClean="0">
                <a:latin typeface="Arial" panose="020B0604020202020204" pitchFamily="34" charset="0"/>
                <a:cs typeface="Arial" panose="020B0604020202020204" pitchFamily="34" charset="0"/>
              </a:rPr>
              <a:t>ryhmäytymistä</a:t>
            </a:r>
            <a:r>
              <a:rPr lang="fi-FI" sz="1600" dirty="0" smtClean="0">
                <a:latin typeface="Arial" panose="020B0604020202020204" pitchFamily="34" charset="0"/>
                <a:cs typeface="Arial" panose="020B0604020202020204" pitchFamily="34" charset="0"/>
              </a:rPr>
              <a:t> (varsinkin uudet lapset).</a:t>
            </a:r>
          </a:p>
          <a:p>
            <a:r>
              <a:rPr lang="fi-FI" sz="1600" dirty="0" smtClean="0">
                <a:latin typeface="Arial" panose="020B0604020202020204" pitchFamily="34" charset="0"/>
                <a:cs typeface="Arial" panose="020B0604020202020204" pitchFamily="34" charset="0"/>
              </a:rPr>
              <a:t>Kannusta ja kehu. Muista huumori.</a:t>
            </a:r>
          </a:p>
          <a:p>
            <a:r>
              <a:rPr lang="fi-FI" sz="1600" dirty="0" smtClean="0">
                <a:latin typeface="Arial" panose="020B0604020202020204" pitchFamily="34" charset="0"/>
                <a:cs typeface="Arial" panose="020B0604020202020204" pitchFamily="34" charset="0"/>
              </a:rPr>
              <a:t>Auta ratkaisemaan riitoja.</a:t>
            </a:r>
          </a:p>
          <a:p>
            <a:r>
              <a:rPr lang="fi-FI" sz="1600" dirty="0" smtClean="0">
                <a:latin typeface="Arial" panose="020B0604020202020204" pitchFamily="34" charset="0"/>
                <a:cs typeface="Arial" panose="020B0604020202020204" pitchFamily="34" charset="0"/>
              </a:rPr>
              <a:t>Opettele sietämään luovaa kaaosta -&gt; myös riehakkuus, fyysisyys ja nauru ovat tärkeitä leikin elementtejä (turvallisuus huomioiden).</a:t>
            </a:r>
          </a:p>
          <a:p>
            <a:r>
              <a:rPr lang="fi-FI" sz="1600" dirty="0" smtClean="0">
                <a:latin typeface="Arial" panose="020B0604020202020204" pitchFamily="34" charset="0"/>
                <a:cs typeface="Arial" panose="020B0604020202020204" pitchFamily="34" charset="0"/>
              </a:rPr>
              <a:t>Auta lapsia pääsemään leikeissä alkuun.</a:t>
            </a:r>
          </a:p>
          <a:p>
            <a:r>
              <a:rPr lang="fi-FI" sz="1600" dirty="0" smtClean="0">
                <a:latin typeface="Arial" panose="020B0604020202020204" pitchFamily="34" charset="0"/>
                <a:cs typeface="Arial" panose="020B0604020202020204" pitchFamily="34" charset="0"/>
              </a:rPr>
              <a:t>Ole läsnä; yhteinen leikki lujittaa lasten ja aikuisen välistä suhdetta ja keskinäistä luottamusta, lasten turvallisuuden tunnetta. </a:t>
            </a:r>
          </a:p>
          <a:p>
            <a:r>
              <a:rPr lang="fi-FI" sz="1600" dirty="0" smtClean="0">
                <a:latin typeface="Arial" panose="020B0604020202020204" pitchFamily="34" charset="0"/>
                <a:cs typeface="Arial" panose="020B0604020202020204" pitchFamily="34" charset="0"/>
              </a:rPr>
              <a:t>Erilaiset painetut ja sähköiset mediat sekä tietokonepelit ovat nykyään merkittävä osa lasten leikkikulttuuria (medialeikki), myös lasten itse kuvaama materiaali ja niistä keskusteleminen avaa aikuiselle lasten kokemusmaailmaa; </a:t>
            </a:r>
            <a:r>
              <a:rPr lang="fi-FI" sz="1600" dirty="0">
                <a:latin typeface="Arial" panose="020B0604020202020204" pitchFamily="34" charset="0"/>
                <a:cs typeface="Arial" panose="020B0604020202020204" pitchFamily="34" charset="0"/>
              </a:rPr>
              <a:t>m</a:t>
            </a:r>
            <a:r>
              <a:rPr lang="fi-FI" sz="1600" dirty="0" smtClean="0">
                <a:latin typeface="Arial" panose="020B0604020202020204" pitchFamily="34" charset="0"/>
                <a:cs typeface="Arial" panose="020B0604020202020204" pitchFamily="34" charset="0"/>
              </a:rPr>
              <a:t>ediaa ovat myös lastenlaulut ja elokuvat -&gt; voivat herkistää kykyä nähdä kauneutta ja innostaa taiteellisuuteen. Toisaalta lapset omaksuvat helposti mainosten ja musiikkivideoiden välittämiä malleja ja arvoja. Mediakasvatus ja turvallinen median käyttö yhdessä aikuisen kanssa. Keskustele vanhempien kanssa, tarjoa lisätietoa (esim. </a:t>
            </a:r>
            <a:r>
              <a:rPr lang="fi-FI" sz="1600" dirty="0" err="1" smtClean="0">
                <a:latin typeface="Arial" panose="020B0604020202020204" pitchFamily="34" charset="0"/>
                <a:cs typeface="Arial" panose="020B0604020202020204" pitchFamily="34" charset="0"/>
              </a:rPr>
              <a:t>Mll:n</a:t>
            </a:r>
            <a:r>
              <a:rPr lang="fi-FI" sz="1600" dirty="0" smtClean="0">
                <a:latin typeface="Arial" panose="020B0604020202020204" pitchFamily="34" charset="0"/>
                <a:cs typeface="Arial" panose="020B0604020202020204" pitchFamily="34" charset="0"/>
              </a:rPr>
              <a:t> sivut, Mediakasvatusseura, </a:t>
            </a:r>
            <a:r>
              <a:rPr lang="fi-FI" sz="1600" dirty="0" err="1" smtClean="0">
                <a:latin typeface="Arial" panose="020B0604020202020204" pitchFamily="34" charset="0"/>
                <a:cs typeface="Arial" panose="020B0604020202020204" pitchFamily="34" charset="0"/>
              </a:rPr>
              <a:t>Mediamuffinssi</a:t>
            </a:r>
            <a:r>
              <a:rPr lang="fi-FI" sz="1600" dirty="0" smtClean="0">
                <a:latin typeface="Arial" panose="020B0604020202020204" pitchFamily="34" charset="0"/>
                <a:cs typeface="Arial" panose="020B0604020202020204" pitchFamily="34" charset="0"/>
              </a:rPr>
              <a:t>).</a:t>
            </a:r>
          </a:p>
          <a:p>
            <a:r>
              <a:rPr lang="fi-FI" sz="1600" b="1" i="1" dirty="0" smtClean="0">
                <a:latin typeface="Arial" panose="020B0604020202020204" pitchFamily="34" charset="0"/>
                <a:cs typeface="Arial" panose="020B0604020202020204" pitchFamily="34" charset="0"/>
              </a:rPr>
              <a:t>Saako aikuinen valita leikkiryhmät ja –paikat?</a:t>
            </a:r>
          </a:p>
          <a:p>
            <a:r>
              <a:rPr lang="fi-FI" sz="1600" b="1" i="1" dirty="0" smtClean="0">
                <a:latin typeface="Arial" panose="020B0604020202020204" pitchFamily="34" charset="0"/>
                <a:cs typeface="Arial" panose="020B0604020202020204" pitchFamily="34" charset="0"/>
              </a:rPr>
              <a:t>Miten autetaan lapsia pääsemään mukaan leikkeihin ja pysymään niissä mukana?</a:t>
            </a:r>
          </a:p>
          <a:p>
            <a:r>
              <a:rPr lang="fi-FI" sz="1600" b="1" i="1" dirty="0" smtClean="0">
                <a:latin typeface="Arial" panose="020B0604020202020204" pitchFamily="34" charset="0"/>
                <a:cs typeface="Arial" panose="020B0604020202020204" pitchFamily="34" charset="0"/>
              </a:rPr>
              <a:t>Miten </a:t>
            </a:r>
            <a:r>
              <a:rPr lang="fi-FI" sz="1600" b="1" i="1" dirty="0" err="1" smtClean="0">
                <a:latin typeface="Arial" panose="020B0604020202020204" pitchFamily="34" charset="0"/>
                <a:cs typeface="Arial" panose="020B0604020202020204" pitchFamily="34" charset="0"/>
              </a:rPr>
              <a:t>iPadit</a:t>
            </a:r>
            <a:r>
              <a:rPr lang="fi-FI" sz="1600" b="1" i="1" dirty="0" smtClean="0">
                <a:latin typeface="Arial" panose="020B0604020202020204" pitchFamily="34" charset="0"/>
                <a:cs typeface="Arial" panose="020B0604020202020204" pitchFamily="34" charset="0"/>
              </a:rPr>
              <a:t> ja tietokonepelit näkyvät päiväkoti-ikäisten puheessa ja leikeissä? Miten hyödynnät kameraa/elokuvia osana kasvatustyötäsi?</a:t>
            </a:r>
            <a:endParaRPr lang="fi-FI"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855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404664"/>
            <a:ext cx="8229600" cy="990600"/>
          </a:xfrm>
        </p:spPr>
        <p:txBody>
          <a:bodyPr>
            <a:normAutofit/>
          </a:bodyPr>
          <a:lstStyle/>
          <a:p>
            <a:r>
              <a:rPr lang="fi-FI" sz="2800" b="1" u="sng" dirty="0"/>
              <a:t>Sadut lapsen mielenterveyden tukena</a:t>
            </a:r>
            <a:br>
              <a:rPr lang="fi-FI" sz="2800" b="1" u="sng" dirty="0"/>
            </a:br>
            <a:endParaRPr lang="fi-FI" sz="2800" dirty="0"/>
          </a:p>
        </p:txBody>
      </p:sp>
      <p:sp>
        <p:nvSpPr>
          <p:cNvPr id="3" name="Sisällön paikkamerkki 2"/>
          <p:cNvSpPr>
            <a:spLocks noGrp="1"/>
          </p:cNvSpPr>
          <p:nvPr>
            <p:ph idx="1"/>
          </p:nvPr>
        </p:nvSpPr>
        <p:spPr>
          <a:xfrm>
            <a:off x="539552" y="980728"/>
            <a:ext cx="8229600" cy="4876800"/>
          </a:xfrm>
        </p:spPr>
        <p:txBody>
          <a:bodyPr>
            <a:normAutofit fontScale="92500" lnSpcReduction="10000"/>
          </a:bodyPr>
          <a:lstStyle/>
          <a:p>
            <a:endParaRPr lang="fi-FI" sz="2600" dirty="0" smtClean="0">
              <a:latin typeface="+mj-lt"/>
            </a:endParaRPr>
          </a:p>
          <a:p>
            <a:r>
              <a:rPr lang="fi-FI" sz="2600" dirty="0" smtClean="0">
                <a:latin typeface="+mj-lt"/>
              </a:rPr>
              <a:t>Rikastuttavat lapsen mielikuvamaailmaa.</a:t>
            </a:r>
          </a:p>
          <a:p>
            <a:r>
              <a:rPr lang="fi-FI" sz="2600" dirty="0" smtClean="0">
                <a:latin typeface="+mj-lt"/>
              </a:rPr>
              <a:t>Kannustavat lasta eläytymään muiden ihmisten tunteisiin.</a:t>
            </a:r>
          </a:p>
          <a:p>
            <a:r>
              <a:rPr lang="fi-FI" sz="2600" dirty="0" smtClean="0">
                <a:latin typeface="+mj-lt"/>
              </a:rPr>
              <a:t>Auttavat lasta kokemaan empatiaa.</a:t>
            </a:r>
          </a:p>
          <a:p>
            <a:r>
              <a:rPr lang="fi-FI" sz="2600" dirty="0" smtClean="0">
                <a:latin typeface="+mj-lt"/>
              </a:rPr>
              <a:t>Opettavat lapselle selviytymiskeinoja.</a:t>
            </a:r>
          </a:p>
          <a:p>
            <a:r>
              <a:rPr lang="fi-FI" sz="2600" dirty="0" smtClean="0">
                <a:latin typeface="+mj-lt"/>
              </a:rPr>
              <a:t>Mahdollistavat lapselle erilaisten tunteiden kokemisen.</a:t>
            </a:r>
          </a:p>
          <a:p>
            <a:r>
              <a:rPr lang="fi-FI" sz="2600" dirty="0" smtClean="0">
                <a:latin typeface="+mj-lt"/>
              </a:rPr>
              <a:t>Lisäävät aikuisten ja lasten välistä läheisyyttä.</a:t>
            </a:r>
          </a:p>
          <a:p>
            <a:r>
              <a:rPr lang="fi-FI" sz="2600" dirty="0" err="1" smtClean="0">
                <a:latin typeface="+mj-lt"/>
              </a:rPr>
              <a:t>Saduttaminen</a:t>
            </a:r>
            <a:r>
              <a:rPr lang="fi-FI" sz="2600" dirty="0" smtClean="0">
                <a:latin typeface="+mj-lt"/>
              </a:rPr>
              <a:t>, satujen esittäminen (draamaleikit, nukketeatteri).</a:t>
            </a:r>
          </a:p>
          <a:p>
            <a:r>
              <a:rPr lang="fi-FI" sz="2600" b="1" i="1" dirty="0" smtClean="0">
                <a:latin typeface="+mj-lt"/>
              </a:rPr>
              <a:t>Nautitko itse satujen lukemisesta?</a:t>
            </a:r>
          </a:p>
          <a:p>
            <a:r>
              <a:rPr lang="fi-FI" sz="2600" b="1" i="1" dirty="0" smtClean="0">
                <a:latin typeface="+mj-lt"/>
              </a:rPr>
              <a:t>Millaisia keskusteluja saduista on syntynyt lasten kanssa?</a:t>
            </a:r>
          </a:p>
          <a:p>
            <a:endParaRPr lang="fi-FI" sz="2600" b="1" i="1" dirty="0">
              <a:latin typeface="+mj-lt"/>
            </a:endParaRPr>
          </a:p>
        </p:txBody>
      </p:sp>
    </p:spTree>
    <p:extLst>
      <p:ext uri="{BB962C8B-B14F-4D97-AF65-F5344CB8AC3E}">
        <p14:creationId xmlns:p14="http://schemas.microsoft.com/office/powerpoint/2010/main" val="2549793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990600"/>
          </a:xfrm>
        </p:spPr>
        <p:txBody>
          <a:bodyPr>
            <a:normAutofit/>
          </a:bodyPr>
          <a:lstStyle/>
          <a:p>
            <a:r>
              <a:rPr lang="fi-FI" sz="2800" b="1" u="sng" dirty="0"/>
              <a:t>Liikunnan ilo</a:t>
            </a:r>
            <a:br>
              <a:rPr lang="fi-FI" sz="2800" b="1" u="sng" dirty="0"/>
            </a:br>
            <a:endParaRPr lang="fi-FI" sz="2800" dirty="0"/>
          </a:p>
        </p:txBody>
      </p:sp>
      <p:sp>
        <p:nvSpPr>
          <p:cNvPr id="3" name="Sisällön paikkamerkki 2"/>
          <p:cNvSpPr>
            <a:spLocks noGrp="1"/>
          </p:cNvSpPr>
          <p:nvPr>
            <p:ph idx="1"/>
          </p:nvPr>
        </p:nvSpPr>
        <p:spPr>
          <a:xfrm>
            <a:off x="395536" y="908720"/>
            <a:ext cx="8229600" cy="4876800"/>
          </a:xfrm>
        </p:spPr>
        <p:txBody>
          <a:bodyPr>
            <a:noAutofit/>
          </a:bodyPr>
          <a:lstStyle/>
          <a:p>
            <a:r>
              <a:rPr lang="fi-FI" sz="1600" dirty="0" smtClean="0"/>
              <a:t>Lapsilla on </a:t>
            </a:r>
            <a:r>
              <a:rPr lang="fi-FI" sz="1600" b="1" dirty="0" smtClean="0"/>
              <a:t>sisäänrakennettu halu liikkua</a:t>
            </a:r>
            <a:r>
              <a:rPr lang="fi-FI" sz="1600" dirty="0" smtClean="0"/>
              <a:t>; toiset saavat enemmän mielihyvää perusliikunnasta kuin toiset.</a:t>
            </a:r>
          </a:p>
          <a:p>
            <a:r>
              <a:rPr lang="fi-FI" sz="1600" dirty="0" smtClean="0"/>
              <a:t>Liikunnalla lapsi </a:t>
            </a:r>
            <a:r>
              <a:rPr lang="fi-FI" sz="1600" b="1" dirty="0" smtClean="0"/>
              <a:t>oppii hahmottamaan omaa kehoaan ja suhdettaan ympäröivään maailmaan</a:t>
            </a:r>
            <a:r>
              <a:rPr lang="fi-FI" sz="1600" dirty="0" smtClean="0"/>
              <a:t> ja saa kokemuksia esim. kuinka sydän pomppii riemusta hänen ottaessaan kiinni toisia hippaleikissä.</a:t>
            </a:r>
          </a:p>
          <a:p>
            <a:r>
              <a:rPr lang="fi-FI" sz="1600" dirty="0" smtClean="0"/>
              <a:t>Metsässä kävely, leikkipuistossa ulkoilu, kavereiden kanssa toimiminen </a:t>
            </a:r>
            <a:r>
              <a:rPr lang="fi-FI" sz="1600" b="1" dirty="0" smtClean="0"/>
              <a:t>kehittää aistihavaintoja, ajattelua, muistia, kielellistä kehitystä.</a:t>
            </a:r>
          </a:p>
          <a:p>
            <a:r>
              <a:rPr lang="fi-FI" sz="1600" dirty="0" smtClean="0"/>
              <a:t>Liikuntataidot </a:t>
            </a:r>
            <a:r>
              <a:rPr lang="fi-FI" sz="1600" b="1" dirty="0" smtClean="0"/>
              <a:t>vahvistavat lapsen itseluottamusta ja minäkuvaa</a:t>
            </a:r>
            <a:r>
              <a:rPr lang="fi-FI" sz="1600" dirty="0" smtClean="0"/>
              <a:t>.</a:t>
            </a:r>
          </a:p>
          <a:p>
            <a:r>
              <a:rPr lang="fi-FI" sz="1600" dirty="0" smtClean="0"/>
              <a:t>Aikuisen tulisi mahdollistaa </a:t>
            </a:r>
            <a:r>
              <a:rPr lang="fi-FI" sz="1600" b="1" dirty="0" smtClean="0"/>
              <a:t>monipuolinen liikunta.</a:t>
            </a:r>
          </a:p>
          <a:p>
            <a:r>
              <a:rPr lang="fi-FI" sz="1600" dirty="0" smtClean="0"/>
              <a:t>Liikunta on yksi keskeisistä mielenterveyttä lisäävistä keinoista -&gt; tärkeää varmistaa, että kaikki lapset oppivat liikunnalliset perustaidot -&gt; </a:t>
            </a:r>
            <a:r>
              <a:rPr lang="fi-FI" sz="1600" b="1" dirty="0" smtClean="0"/>
              <a:t>päivittäinen liikunta on lapsen normaalin fyysisen kasvun ja kokonaisvaltaisen kehityksen kannalta välttämätöntä</a:t>
            </a:r>
            <a:r>
              <a:rPr lang="fi-FI" sz="1600" dirty="0" smtClean="0"/>
              <a:t>.</a:t>
            </a:r>
          </a:p>
          <a:p>
            <a:r>
              <a:rPr lang="fi-FI" sz="1600" dirty="0" smtClean="0"/>
              <a:t>Liikunnan avulla voidaan </a:t>
            </a:r>
            <a:r>
              <a:rPr lang="fi-FI" sz="1600" b="1" dirty="0" smtClean="0"/>
              <a:t>hallita stressiä</a:t>
            </a:r>
            <a:r>
              <a:rPr lang="fi-FI" sz="1600" dirty="0" smtClean="0"/>
              <a:t>, parantaa unen laatua ja helpottaa nukahtamista ja tarjoaa sosiaalisia verkostoja.</a:t>
            </a:r>
          </a:p>
          <a:p>
            <a:r>
              <a:rPr lang="fi-FI" sz="1600" b="1" i="1" dirty="0" smtClean="0"/>
              <a:t>Entä, jos hyppimiselle, peuhaamiselle tehtäisiin oma tilansa?</a:t>
            </a:r>
          </a:p>
          <a:p>
            <a:r>
              <a:rPr lang="fi-FI" sz="1600" b="1" i="1" dirty="0" smtClean="0"/>
              <a:t>Entä, jos vessavuoroa odotellessa hypittäisiin ruutua?</a:t>
            </a:r>
          </a:p>
          <a:p>
            <a:r>
              <a:rPr lang="fi-FI" sz="1600" b="1" i="1" dirty="0" smtClean="0"/>
              <a:t>Entä, jos keinuista saisi hypellä?</a:t>
            </a:r>
          </a:p>
          <a:p>
            <a:r>
              <a:rPr lang="fi-FI" sz="1600" b="1" i="1" dirty="0" smtClean="0"/>
              <a:t>Entä, jos liukumäkeä saisi kiivetä ylöspäin?</a:t>
            </a:r>
          </a:p>
          <a:p>
            <a:r>
              <a:rPr lang="fi-FI" sz="1600" b="1" i="1" dirty="0" smtClean="0"/>
              <a:t>Entä, jos lasten ja vanhempien yhteisessä vanhempainillassa olisikin liikunnallista tekemistä? Mitä?</a:t>
            </a:r>
          </a:p>
          <a:p>
            <a:endParaRPr lang="fi-FI" sz="2000" b="1" i="1" dirty="0"/>
          </a:p>
        </p:txBody>
      </p:sp>
    </p:spTree>
    <p:extLst>
      <p:ext uri="{BB962C8B-B14F-4D97-AF65-F5344CB8AC3E}">
        <p14:creationId xmlns:p14="http://schemas.microsoft.com/office/powerpoint/2010/main" val="120011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mielenterveyden_k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
            <a:ext cx="97536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08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perheliiku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
            <a:ext cx="975360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14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620688"/>
            <a:ext cx="8229600" cy="990600"/>
          </a:xfrm>
        </p:spPr>
        <p:txBody>
          <a:bodyPr>
            <a:normAutofit fontScale="90000"/>
          </a:bodyPr>
          <a:lstStyle/>
          <a:p>
            <a:r>
              <a:rPr lang="fi-FI" sz="2800" b="1" u="sng" dirty="0"/>
              <a:t>Musiikki ja taide ja lapsen mielen hyvinvointi</a:t>
            </a:r>
            <a:br>
              <a:rPr lang="fi-FI" sz="2800" b="1" u="sng" dirty="0"/>
            </a:br>
            <a:r>
              <a:rPr lang="fi-FI" sz="2800" dirty="0">
                <a:latin typeface="Arial Black" panose="020B0A04020102020204" pitchFamily="34" charset="0"/>
              </a:rPr>
              <a:t/>
            </a:r>
            <a:br>
              <a:rPr lang="fi-FI" sz="2800" dirty="0">
                <a:latin typeface="Arial Black" panose="020B0A04020102020204" pitchFamily="34" charset="0"/>
              </a:rPr>
            </a:br>
            <a:endParaRPr lang="fi-FI" sz="2800" dirty="0"/>
          </a:p>
        </p:txBody>
      </p:sp>
      <p:sp>
        <p:nvSpPr>
          <p:cNvPr id="3" name="Sisällön paikkamerkki 2"/>
          <p:cNvSpPr>
            <a:spLocks noGrp="1"/>
          </p:cNvSpPr>
          <p:nvPr>
            <p:ph idx="1"/>
          </p:nvPr>
        </p:nvSpPr>
        <p:spPr>
          <a:xfrm>
            <a:off x="539552" y="908720"/>
            <a:ext cx="8229600" cy="4876800"/>
          </a:xfrm>
        </p:spPr>
        <p:txBody>
          <a:bodyPr>
            <a:normAutofit fontScale="25000" lnSpcReduction="20000"/>
          </a:bodyPr>
          <a:lstStyle/>
          <a:p>
            <a:endParaRPr lang="fi-FI" sz="9600" dirty="0" smtClean="0">
              <a:latin typeface="Arial Black" panose="020B0A04020102020204" pitchFamily="34" charset="0"/>
            </a:endParaRPr>
          </a:p>
          <a:p>
            <a:r>
              <a:rPr lang="fi-FI" sz="8000" dirty="0" smtClean="0">
                <a:latin typeface="+mj-lt"/>
              </a:rPr>
              <a:t>Musiikki </a:t>
            </a:r>
            <a:r>
              <a:rPr lang="fi-FI" sz="8000" b="1" dirty="0" smtClean="0">
                <a:latin typeface="+mj-lt"/>
              </a:rPr>
              <a:t>vahvistaa leikki-ikäisen yhteisöllisyyttä ja puheen oppimista</a:t>
            </a:r>
          </a:p>
          <a:p>
            <a:endParaRPr lang="fi-FI" sz="8000" b="1" dirty="0" smtClean="0">
              <a:latin typeface="+mj-lt"/>
            </a:endParaRPr>
          </a:p>
          <a:p>
            <a:r>
              <a:rPr lang="fi-FI" sz="8000" dirty="0" smtClean="0">
                <a:latin typeface="+mj-lt"/>
              </a:rPr>
              <a:t>Laulaminen, laululeikit lisäävät </a:t>
            </a:r>
            <a:r>
              <a:rPr lang="fi-FI" sz="8000" b="1" dirty="0" smtClean="0">
                <a:latin typeface="+mj-lt"/>
              </a:rPr>
              <a:t>turvallisuuden ja luottamuksen tunnetta, läheisyyttä ja kohdatuksi tulemisen tunnetta, iloa, herkistävät</a:t>
            </a:r>
          </a:p>
          <a:p>
            <a:endParaRPr lang="fi-FI" sz="8000" dirty="0" smtClean="0">
              <a:latin typeface="+mj-lt"/>
            </a:endParaRPr>
          </a:p>
          <a:p>
            <a:r>
              <a:rPr lang="fi-FI" sz="8000" dirty="0" smtClean="0">
                <a:latin typeface="+mj-lt"/>
              </a:rPr>
              <a:t>Laulaminen, laululeikit, </a:t>
            </a:r>
            <a:r>
              <a:rPr lang="fi-FI" sz="8000" dirty="0" err="1" smtClean="0">
                <a:latin typeface="+mj-lt"/>
              </a:rPr>
              <a:t>loruttelu</a:t>
            </a:r>
            <a:r>
              <a:rPr lang="fi-FI" sz="8000" dirty="0" smtClean="0">
                <a:latin typeface="+mj-lt"/>
              </a:rPr>
              <a:t>, musisointi </a:t>
            </a:r>
            <a:r>
              <a:rPr lang="fi-FI" sz="8000" b="1" dirty="0" smtClean="0">
                <a:latin typeface="+mj-lt"/>
              </a:rPr>
              <a:t>vahvistavat lapsiryhmän vuorovaikutustaitoja, sosiaalisia taitoja, yhteisöllisyyttä, osallisuutta ja ryhmän läsnäoloa, luovuutta, voi löytää uusia puolia itsestään</a:t>
            </a:r>
          </a:p>
          <a:p>
            <a:endParaRPr lang="fi-FI" sz="8000" b="1" dirty="0" smtClean="0">
              <a:latin typeface="+mj-lt"/>
            </a:endParaRPr>
          </a:p>
          <a:p>
            <a:r>
              <a:rPr lang="fi-FI" sz="8000" dirty="0" smtClean="0">
                <a:latin typeface="+mj-lt"/>
              </a:rPr>
              <a:t>Musiikin avulla voidaan </a:t>
            </a:r>
            <a:r>
              <a:rPr lang="fi-FI" sz="8000" b="1" dirty="0" smtClean="0">
                <a:latin typeface="+mj-lt"/>
              </a:rPr>
              <a:t>opettaa myös arvoja (laulujen sanat)</a:t>
            </a:r>
          </a:p>
          <a:p>
            <a:endParaRPr lang="fi-FI" sz="8000" dirty="0" smtClean="0">
              <a:latin typeface="+mj-lt"/>
            </a:endParaRPr>
          </a:p>
          <a:p>
            <a:r>
              <a:rPr lang="fi-FI" sz="8000" b="1" dirty="0" smtClean="0">
                <a:latin typeface="+mj-lt"/>
              </a:rPr>
              <a:t>Kosketus ja läheisyys luovat myönteistä tunnetta; auttaa rauhoittumaan </a:t>
            </a:r>
            <a:r>
              <a:rPr lang="fi-FI" sz="8000" dirty="0" smtClean="0">
                <a:latin typeface="+mj-lt"/>
              </a:rPr>
              <a:t>(lepo- ja rentoutumishetket, lohdutus ja tyynnyttely)  </a:t>
            </a:r>
          </a:p>
          <a:p>
            <a:endParaRPr lang="fi-FI" sz="8000" dirty="0" smtClean="0">
              <a:latin typeface="+mj-lt"/>
            </a:endParaRPr>
          </a:p>
          <a:p>
            <a:r>
              <a:rPr lang="fi-FI" sz="8000" dirty="0" smtClean="0">
                <a:latin typeface="+mj-lt"/>
              </a:rPr>
              <a:t>Vaikka </a:t>
            </a:r>
            <a:r>
              <a:rPr lang="fi-FI" sz="8000" b="1" dirty="0" smtClean="0">
                <a:latin typeface="+mj-lt"/>
              </a:rPr>
              <a:t>aikuinen ei tuntisikaan musiikkia omaksi vahvuudekseen, voi sen tekemisestä nauttia täysillä</a:t>
            </a:r>
          </a:p>
          <a:p>
            <a:endParaRPr lang="fi-FI" sz="8000" dirty="0" smtClean="0">
              <a:latin typeface="+mj-lt"/>
            </a:endParaRPr>
          </a:p>
          <a:p>
            <a:endParaRPr lang="fi-FI" sz="2600" dirty="0">
              <a:latin typeface="Ravie" panose="04040805050809020602" pitchFamily="82" charset="0"/>
            </a:endParaRPr>
          </a:p>
        </p:txBody>
      </p:sp>
    </p:spTree>
    <p:extLst>
      <p:ext uri="{BB962C8B-B14F-4D97-AF65-F5344CB8AC3E}">
        <p14:creationId xmlns:p14="http://schemas.microsoft.com/office/powerpoint/2010/main" val="1212632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332656"/>
            <a:ext cx="8229600" cy="990600"/>
          </a:xfrm>
        </p:spPr>
        <p:txBody>
          <a:bodyPr>
            <a:normAutofit/>
          </a:bodyPr>
          <a:lstStyle/>
          <a:p>
            <a:r>
              <a:rPr lang="fi-FI" sz="2800" b="1" u="sng" dirty="0"/>
              <a:t>Taide</a:t>
            </a:r>
            <a:br>
              <a:rPr lang="fi-FI" sz="2800" b="1" u="sng" dirty="0"/>
            </a:br>
            <a:endParaRPr lang="fi-FI" sz="2800" b="1" u="sng" dirty="0"/>
          </a:p>
        </p:txBody>
      </p:sp>
      <p:sp>
        <p:nvSpPr>
          <p:cNvPr id="3" name="Sisällön paikkamerkki 2"/>
          <p:cNvSpPr>
            <a:spLocks noGrp="1"/>
          </p:cNvSpPr>
          <p:nvPr>
            <p:ph idx="1"/>
          </p:nvPr>
        </p:nvSpPr>
        <p:spPr>
          <a:xfrm>
            <a:off x="395536" y="836712"/>
            <a:ext cx="8229600" cy="4876800"/>
          </a:xfrm>
        </p:spPr>
        <p:txBody>
          <a:bodyPr>
            <a:noAutofit/>
          </a:bodyPr>
          <a:lstStyle/>
          <a:p>
            <a:r>
              <a:rPr lang="fi-FI" sz="1600" dirty="0" smtClean="0">
                <a:latin typeface="+mj-lt"/>
              </a:rPr>
              <a:t>Mahdollisuus </a:t>
            </a:r>
            <a:r>
              <a:rPr lang="fi-FI" sz="1600" b="1" dirty="0" smtClean="0">
                <a:latin typeface="+mj-lt"/>
              </a:rPr>
              <a:t>tutkia ja tarkastella elämän monimuotoisuutta ja sen ilmiöitä </a:t>
            </a:r>
            <a:r>
              <a:rPr lang="fi-FI" sz="1600" dirty="0" smtClean="0">
                <a:latin typeface="+mj-lt"/>
              </a:rPr>
              <a:t>eri näkökulmista</a:t>
            </a:r>
          </a:p>
          <a:p>
            <a:r>
              <a:rPr lang="fi-FI" sz="1600" dirty="0" smtClean="0">
                <a:latin typeface="+mj-lt"/>
              </a:rPr>
              <a:t>Mahdollisuus </a:t>
            </a:r>
            <a:r>
              <a:rPr lang="fi-FI" sz="1600" b="1" dirty="0" smtClean="0">
                <a:latin typeface="+mj-lt"/>
              </a:rPr>
              <a:t>tutkiskella itseä</a:t>
            </a:r>
            <a:r>
              <a:rPr lang="fi-FI" sz="1600" dirty="0" smtClean="0">
                <a:latin typeface="+mj-lt"/>
              </a:rPr>
              <a:t>: ”Kuka minä olen”</a:t>
            </a:r>
          </a:p>
          <a:p>
            <a:r>
              <a:rPr lang="fi-FI" sz="1600" dirty="0" smtClean="0">
                <a:latin typeface="+mj-lt"/>
              </a:rPr>
              <a:t>Taiteen äärellä </a:t>
            </a:r>
            <a:r>
              <a:rPr lang="fi-FI" sz="1600" b="1" dirty="0" smtClean="0">
                <a:latin typeface="+mj-lt"/>
              </a:rPr>
              <a:t>mahdollisuus leikkiä, olla yhdessä kavereiden kanssa, tutustua erilaisiin tunteisiin, rauhoittua, kokea </a:t>
            </a:r>
            <a:r>
              <a:rPr lang="fi-FI" sz="1600" b="1" dirty="0" err="1" smtClean="0">
                <a:latin typeface="+mj-lt"/>
              </a:rPr>
              <a:t>flowkokemuksia</a:t>
            </a:r>
            <a:endParaRPr lang="fi-FI" sz="1600" b="1" dirty="0" smtClean="0">
              <a:latin typeface="+mj-lt"/>
            </a:endParaRPr>
          </a:p>
          <a:p>
            <a:r>
              <a:rPr lang="fi-FI" sz="1600" b="1" dirty="0" smtClean="0">
                <a:latin typeface="+mj-lt"/>
              </a:rPr>
              <a:t>Elämykset </a:t>
            </a:r>
            <a:r>
              <a:rPr lang="fi-FI" sz="1600" dirty="0" smtClean="0">
                <a:latin typeface="+mj-lt"/>
              </a:rPr>
              <a:t>tukevat lapsen mielen hyvinvointia; </a:t>
            </a:r>
            <a:r>
              <a:rPr lang="fi-FI" sz="1600" b="1" dirty="0" smtClean="0">
                <a:latin typeface="+mj-lt"/>
              </a:rPr>
              <a:t>lapsi voi ilmaista itseään monin eri tavoin ja ilman sanoja</a:t>
            </a:r>
          </a:p>
          <a:p>
            <a:r>
              <a:rPr lang="fi-FI" sz="1600" dirty="0" smtClean="0">
                <a:latin typeface="+mj-lt"/>
              </a:rPr>
              <a:t>Lapset voivat oppia oman tekemisen ja kokemisen kautta, </a:t>
            </a:r>
            <a:r>
              <a:rPr lang="fi-FI" sz="1600" b="1" dirty="0" smtClean="0">
                <a:latin typeface="+mj-lt"/>
              </a:rPr>
              <a:t>eri aistien kautta kokeminen ja oppiminen</a:t>
            </a:r>
          </a:p>
          <a:p>
            <a:r>
              <a:rPr lang="fi-FI" sz="1600" dirty="0" smtClean="0">
                <a:latin typeface="+mj-lt"/>
              </a:rPr>
              <a:t>Taiteesta voi tulla </a:t>
            </a:r>
            <a:r>
              <a:rPr lang="fi-FI" sz="1600" b="1" dirty="0" smtClean="0">
                <a:latin typeface="+mj-lt"/>
              </a:rPr>
              <a:t>selviytymiskeino ja voimavara elämän polulle </a:t>
            </a:r>
          </a:p>
          <a:p>
            <a:r>
              <a:rPr lang="fi-FI" sz="1600" dirty="0" smtClean="0">
                <a:latin typeface="+mj-lt"/>
              </a:rPr>
              <a:t>Taide voi johdattaa </a:t>
            </a:r>
            <a:r>
              <a:rPr lang="fi-FI" sz="1600" b="1" dirty="0" smtClean="0">
                <a:latin typeface="+mj-lt"/>
              </a:rPr>
              <a:t>keskustelemaan monenlaisista ajatuksista ja aiheista, voi syntyä yllättäviä tunteita</a:t>
            </a:r>
            <a:r>
              <a:rPr lang="fi-FI" sz="1600" dirty="0" smtClean="0">
                <a:latin typeface="+mj-lt"/>
              </a:rPr>
              <a:t> -&gt; lapset ovat uteliaita ja suhtautuvat luontevasti (leikkisyys)</a:t>
            </a:r>
          </a:p>
          <a:p>
            <a:r>
              <a:rPr lang="fi-FI" sz="1600" dirty="0" smtClean="0">
                <a:latin typeface="+mj-lt"/>
              </a:rPr>
              <a:t>Taide voi </a:t>
            </a:r>
            <a:r>
              <a:rPr lang="fi-FI" sz="1600" b="1" dirty="0" smtClean="0">
                <a:latin typeface="+mj-lt"/>
              </a:rPr>
              <a:t>inspiroida leikkeihin, omaehtoiseen luovuuteen</a:t>
            </a:r>
          </a:p>
          <a:p>
            <a:r>
              <a:rPr lang="fi-FI" sz="1600" b="1" dirty="0" smtClean="0">
                <a:latin typeface="+mj-lt"/>
              </a:rPr>
              <a:t>Taidetta voi kokea kaikkialla</a:t>
            </a:r>
            <a:r>
              <a:rPr lang="fi-FI" sz="1600" dirty="0" smtClean="0">
                <a:latin typeface="+mj-lt"/>
              </a:rPr>
              <a:t>, myös kuvien, kirjojen, internetin kautta voi päästä taiteen äärelle, mutta myös aitojen teosten, konserttien, teatteriesitysten kokeminen on elämys lapselle</a:t>
            </a:r>
          </a:p>
          <a:p>
            <a:r>
              <a:rPr lang="fi-FI" sz="1600" dirty="0" smtClean="0">
                <a:latin typeface="+mj-lt"/>
              </a:rPr>
              <a:t>Jokaisella </a:t>
            </a:r>
            <a:r>
              <a:rPr lang="fi-FI" sz="1600" b="1" dirty="0" smtClean="0">
                <a:latin typeface="+mj-lt"/>
              </a:rPr>
              <a:t>oikeus osallistua omien kykyjensä ja tahtonsa mukaan</a:t>
            </a:r>
          </a:p>
          <a:p>
            <a:r>
              <a:rPr lang="fi-FI" sz="1600" dirty="0" smtClean="0">
                <a:latin typeface="+mj-lt"/>
              </a:rPr>
              <a:t>Taiteesta saa </a:t>
            </a:r>
            <a:r>
              <a:rPr lang="fi-FI" sz="1600" b="1" dirty="0" smtClean="0">
                <a:latin typeface="+mj-lt"/>
              </a:rPr>
              <a:t>voimaa, antaa tilaa erilaisille tunteille, vahvistaa itsetuntoa, kertoo tarinoita menneestä ja nykyisyydestä</a:t>
            </a:r>
          </a:p>
          <a:p>
            <a:r>
              <a:rPr lang="fi-FI" sz="1600" dirty="0" smtClean="0">
                <a:latin typeface="+mj-lt"/>
              </a:rPr>
              <a:t>Tarjoaa esteettisiä kokemuksia, </a:t>
            </a:r>
            <a:r>
              <a:rPr lang="fi-FI" sz="1600" b="1" dirty="0" smtClean="0">
                <a:latin typeface="+mj-lt"/>
              </a:rPr>
              <a:t>jokaisella lapsella on oikeus nauttia taiteesta ja kulttuurista kasvun ja hyvinvoinnin voimavarana </a:t>
            </a:r>
            <a:endParaRPr lang="fi-FI" sz="1600" b="1" dirty="0">
              <a:latin typeface="+mj-lt"/>
            </a:endParaRPr>
          </a:p>
        </p:txBody>
      </p:sp>
    </p:spTree>
    <p:extLst>
      <p:ext uri="{BB962C8B-B14F-4D97-AF65-F5344CB8AC3E}">
        <p14:creationId xmlns:p14="http://schemas.microsoft.com/office/powerpoint/2010/main" val="361532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selviytyjän purjeet lap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00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selviytyjan_purj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263"/>
            <a:ext cx="9753600" cy="646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781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88640"/>
            <a:ext cx="8229600" cy="990600"/>
          </a:xfrm>
        </p:spPr>
        <p:txBody>
          <a:bodyPr>
            <a:normAutofit/>
          </a:bodyPr>
          <a:lstStyle/>
          <a:p>
            <a:r>
              <a:rPr lang="fi-FI" sz="2800" dirty="0" smtClean="0"/>
              <a:t>Kriisit ja selviytyminen</a:t>
            </a:r>
            <a:endParaRPr lang="fi-FI" sz="2800" dirty="0"/>
          </a:p>
        </p:txBody>
      </p:sp>
      <p:sp>
        <p:nvSpPr>
          <p:cNvPr id="3" name="Sisällön paikkamerkki 2"/>
          <p:cNvSpPr>
            <a:spLocks noGrp="1"/>
          </p:cNvSpPr>
          <p:nvPr>
            <p:ph idx="1"/>
          </p:nvPr>
        </p:nvSpPr>
        <p:spPr>
          <a:xfrm>
            <a:off x="467544" y="1268760"/>
            <a:ext cx="8229600" cy="4876800"/>
          </a:xfrm>
        </p:spPr>
        <p:txBody>
          <a:bodyPr>
            <a:noAutofit/>
          </a:bodyPr>
          <a:lstStyle/>
          <a:p>
            <a:r>
              <a:rPr lang="fi-FI" sz="1800" dirty="0" smtClean="0"/>
              <a:t>Lapset ja perheet kohtaavat huolia, murheita ja suuriakin elämää mullistavia kriisejä.</a:t>
            </a:r>
          </a:p>
          <a:p>
            <a:r>
              <a:rPr lang="fi-FI" sz="1800" dirty="0" smtClean="0"/>
              <a:t>Lasten huolet ja murheet heijastuvat myös päivähoidon arkeen.</a:t>
            </a:r>
          </a:p>
          <a:p>
            <a:r>
              <a:rPr lang="fi-FI" sz="1800" dirty="0" smtClean="0"/>
              <a:t>Aikuisen vastuulla on rohkaista lasta puhumaan huolistaan ja opettaa lasta pyytämään apua. Useat lasten murheista helpottuvat, kun aikuinen kuuntelee, keskustelee, rohkaisee esim. yhdessä tekemisen lomassa.</a:t>
            </a:r>
          </a:p>
          <a:p>
            <a:r>
              <a:rPr lang="fi-FI" sz="1800" dirty="0" smtClean="0"/>
              <a:t>Aikuiset näyttävät omalla mallillaan lapsille, miten huolista puhutaan ja miten niitä jaetaan -&gt; lapset oppivat mistä on sallittua puhua ja kenelle.</a:t>
            </a:r>
          </a:p>
          <a:p>
            <a:r>
              <a:rPr lang="fi-FI" sz="1800" dirty="0" smtClean="0"/>
              <a:t>Aikuiselle lapsen murheet voivat tuntua pieniltä, mutta lapsille ne ovat merkityksellisiä ja mieltä kuormittavia asioita.</a:t>
            </a:r>
          </a:p>
          <a:p>
            <a:r>
              <a:rPr lang="fi-FI" sz="1800" dirty="0" smtClean="0"/>
              <a:t>Myös vanhempien kohtaaminen ja keskustelut huolista keventävät lapsen mieltä.</a:t>
            </a:r>
          </a:p>
          <a:p>
            <a:endParaRPr lang="fi-FI" sz="1800" dirty="0" smtClean="0"/>
          </a:p>
          <a:p>
            <a:r>
              <a:rPr lang="fi-FI" sz="1800" b="1" i="1" dirty="0" smtClean="0"/>
              <a:t>Millaisia huolenaiheita lapset kertovat sinulle?</a:t>
            </a:r>
          </a:p>
          <a:p>
            <a:r>
              <a:rPr lang="fi-FI" sz="1800" b="1" i="1" dirty="0" smtClean="0"/>
              <a:t>Miten kohtaat kriisinkokeneita lapsia ja perheitä työssäsi?</a:t>
            </a:r>
          </a:p>
          <a:p>
            <a:r>
              <a:rPr lang="fi-FI" sz="1800" dirty="0" smtClean="0"/>
              <a:t> M</a:t>
            </a:r>
            <a:r>
              <a:rPr lang="fi-FI" sz="1800" b="1" i="1" dirty="0" smtClean="0"/>
              <a:t>iten saat tukea jaksamisellesi omassa työyhteisössäsi?</a:t>
            </a:r>
            <a:endParaRPr lang="fi-FI" sz="1800" b="1" i="1" dirty="0"/>
          </a:p>
        </p:txBody>
      </p:sp>
    </p:spTree>
    <p:extLst>
      <p:ext uri="{BB962C8B-B14F-4D97-AF65-F5344CB8AC3E}">
        <p14:creationId xmlns:p14="http://schemas.microsoft.com/office/powerpoint/2010/main" val="1802888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60648"/>
            <a:ext cx="8229600" cy="990600"/>
          </a:xfrm>
        </p:spPr>
        <p:txBody>
          <a:bodyPr>
            <a:normAutofit/>
          </a:bodyPr>
          <a:lstStyle/>
          <a:p>
            <a:r>
              <a:rPr lang="fi-FI" sz="2800" dirty="0" smtClean="0"/>
              <a:t>Kriisejä ja selviytymiskeinoja</a:t>
            </a:r>
            <a:endParaRPr lang="fi-FI" sz="2800" dirty="0"/>
          </a:p>
        </p:txBody>
      </p:sp>
      <p:sp>
        <p:nvSpPr>
          <p:cNvPr id="3" name="Sisällön paikkamerkki 2"/>
          <p:cNvSpPr>
            <a:spLocks noGrp="1"/>
          </p:cNvSpPr>
          <p:nvPr>
            <p:ph idx="1"/>
          </p:nvPr>
        </p:nvSpPr>
        <p:spPr>
          <a:xfrm>
            <a:off x="395536" y="1196752"/>
            <a:ext cx="8229600" cy="4876800"/>
          </a:xfrm>
        </p:spPr>
        <p:txBody>
          <a:bodyPr>
            <a:normAutofit/>
          </a:bodyPr>
          <a:lstStyle/>
          <a:p>
            <a:r>
              <a:rPr lang="fi-FI" dirty="0" smtClean="0"/>
              <a:t>Perheiden ja aikuisten kohtaamat kriisit heijastuvat aina lapsiin.</a:t>
            </a:r>
          </a:p>
          <a:p>
            <a:r>
              <a:rPr lang="fi-FI" dirty="0" smtClean="0"/>
              <a:t>Kriisejä voivat aiheuttaa yllättävät tapahtumat (vanhempien ero, läheisen kuolema, sairaus, muutto).</a:t>
            </a:r>
          </a:p>
          <a:p>
            <a:r>
              <a:rPr lang="fi-FI" dirty="0" smtClean="0"/>
              <a:t>Kriisit saavat aikaan erilaisia tunnereaktioita, jolloin lapsi kokee samoja tyhjyyden, hämmennyksen, surun, raivon ja epäuskon tunteita kuin aikuinenkin.</a:t>
            </a:r>
          </a:p>
          <a:p>
            <a:r>
              <a:rPr lang="fi-FI" dirty="0" smtClean="0"/>
              <a:t>Lapset tarvitsevat aikuisen läsnäoloa ja tukea, turvallisen ja tutun arkirytmin/päivärytmin, mieluisa tekeminen, tutut leikit ja leikkikaverit -&gt; luo lapselle turvallisuuden ja pysyvyyden tunnetta. </a:t>
            </a:r>
            <a:endParaRPr lang="fi-FI" dirty="0"/>
          </a:p>
        </p:txBody>
      </p:sp>
    </p:spTree>
    <p:extLst>
      <p:ext uri="{BB962C8B-B14F-4D97-AF65-F5344CB8AC3E}">
        <p14:creationId xmlns:p14="http://schemas.microsoft.com/office/powerpoint/2010/main" val="1103432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990600"/>
          </a:xfrm>
        </p:spPr>
        <p:txBody>
          <a:bodyPr>
            <a:normAutofit/>
          </a:bodyPr>
          <a:lstStyle/>
          <a:p>
            <a:r>
              <a:rPr lang="fi-FI" sz="2400" dirty="0" smtClean="0"/>
              <a:t>Aikuinen kriisin kokeneen lapsen mielenterveyden tukena</a:t>
            </a:r>
            <a:endParaRPr lang="fi-FI" sz="2400" dirty="0"/>
          </a:p>
        </p:txBody>
      </p:sp>
      <p:sp>
        <p:nvSpPr>
          <p:cNvPr id="3" name="Sisällön paikkamerkki 2"/>
          <p:cNvSpPr>
            <a:spLocks noGrp="1"/>
          </p:cNvSpPr>
          <p:nvPr>
            <p:ph idx="1"/>
          </p:nvPr>
        </p:nvSpPr>
        <p:spPr>
          <a:xfrm>
            <a:off x="395536" y="1196752"/>
            <a:ext cx="8229600" cy="4876800"/>
          </a:xfrm>
        </p:spPr>
        <p:txBody>
          <a:bodyPr>
            <a:normAutofit fontScale="77500" lnSpcReduction="20000"/>
          </a:bodyPr>
          <a:lstStyle/>
          <a:p>
            <a:r>
              <a:rPr lang="fi-FI" dirty="0" smtClean="0"/>
              <a:t>Hakeudu lapsen lähelle ja ota lapsi sylihetkiin.</a:t>
            </a:r>
          </a:p>
          <a:p>
            <a:r>
              <a:rPr lang="fi-FI" dirty="0" smtClean="0"/>
              <a:t>Ole ja leiki lapsen kanssa.</a:t>
            </a:r>
          </a:p>
          <a:p>
            <a:r>
              <a:rPr lang="fi-FI" dirty="0" smtClean="0"/>
              <a:t>Kuulostele, milloin lapsi haluaa puhua.</a:t>
            </a:r>
          </a:p>
          <a:p>
            <a:r>
              <a:rPr lang="fi-FI" dirty="0" smtClean="0"/>
              <a:t>Puhu lapsen kanssa tapahtuneesta.</a:t>
            </a:r>
          </a:p>
          <a:p>
            <a:r>
              <a:rPr lang="fi-FI" dirty="0" smtClean="0"/>
              <a:t>Kuuntele lasta keskeyttämättä ja </a:t>
            </a:r>
            <a:r>
              <a:rPr lang="fi-FI" dirty="0"/>
              <a:t>vasta sen jälkeen korjaa mahdolliset väärinkäsitykset</a:t>
            </a:r>
            <a:r>
              <a:rPr lang="fi-FI" dirty="0" smtClean="0"/>
              <a:t>.</a:t>
            </a:r>
          </a:p>
          <a:p>
            <a:r>
              <a:rPr lang="fi-FI" dirty="0" smtClean="0"/>
              <a:t>Auta lasta löytämään sanoja tunteilleen.</a:t>
            </a:r>
          </a:p>
          <a:p>
            <a:r>
              <a:rPr lang="fi-FI" dirty="0" smtClean="0"/>
              <a:t>Rakenna yhteyttä perheen kanssa.</a:t>
            </a:r>
          </a:p>
          <a:p>
            <a:r>
              <a:rPr lang="fi-FI" dirty="0" smtClean="0"/>
              <a:t>Kysy perheen aikuisilta heidän jaksamistaan ja osoita tällä tavalla empatiaa.</a:t>
            </a:r>
          </a:p>
          <a:p>
            <a:r>
              <a:rPr lang="fi-FI" dirty="0" smtClean="0"/>
              <a:t>Rohkaise perhettä tarvittaessa ottamaan yhteyttä ammattilaisiin varmistaaksesi tuen ja avun jatkumisen riittävyyden.</a:t>
            </a:r>
          </a:p>
          <a:p>
            <a:r>
              <a:rPr lang="fi-FI" dirty="0" smtClean="0"/>
              <a:t>Huolehdi omasta jaksamisestasi ja työasioiden purkamisesta työyhteisön luottamuksellisessa vertaiskeskustelussa tai työnohjauksessa -&gt; toimintakyvytön aikuinen ei ole turvallinen aikuinen.</a:t>
            </a:r>
          </a:p>
          <a:p>
            <a:r>
              <a:rPr lang="fi-FI" dirty="0" smtClean="0"/>
              <a:t>Kriisin puheeksi ottaminen ja yhteyden rakentaminen lapseen on aikuisen vastuulla.</a:t>
            </a:r>
            <a:endParaRPr lang="fi-FI" dirty="0"/>
          </a:p>
          <a:p>
            <a:endParaRPr lang="fi-FI" dirty="0"/>
          </a:p>
          <a:p>
            <a:endParaRPr lang="fi-FI" dirty="0"/>
          </a:p>
        </p:txBody>
      </p:sp>
    </p:spTree>
    <p:extLst>
      <p:ext uri="{BB962C8B-B14F-4D97-AF65-F5344CB8AC3E}">
        <p14:creationId xmlns:p14="http://schemas.microsoft.com/office/powerpoint/2010/main" val="4188003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990600"/>
          </a:xfrm>
        </p:spPr>
        <p:txBody>
          <a:bodyPr>
            <a:normAutofit/>
          </a:bodyPr>
          <a:lstStyle/>
          <a:p>
            <a:r>
              <a:rPr lang="fi-FI" sz="2400" dirty="0" smtClean="0"/>
              <a:t>Lapsen omien selviytymiskeinojen löytäminen ja vahvistaminen</a:t>
            </a:r>
            <a:endParaRPr lang="fi-FI" sz="2400" dirty="0"/>
          </a:p>
        </p:txBody>
      </p:sp>
      <p:sp>
        <p:nvSpPr>
          <p:cNvPr id="3" name="Sisällön paikkamerkki 2"/>
          <p:cNvSpPr>
            <a:spLocks noGrp="1"/>
          </p:cNvSpPr>
          <p:nvPr>
            <p:ph idx="1"/>
          </p:nvPr>
        </p:nvSpPr>
        <p:spPr>
          <a:xfrm>
            <a:off x="539552" y="1412776"/>
            <a:ext cx="8229600" cy="4876800"/>
          </a:xfrm>
        </p:spPr>
        <p:txBody>
          <a:bodyPr>
            <a:normAutofit fontScale="92500" lnSpcReduction="10000"/>
          </a:bodyPr>
          <a:lstStyle/>
          <a:p>
            <a:r>
              <a:rPr lang="fi-FI" dirty="0" smtClean="0"/>
              <a:t>Keskustele, kuuntele, kysy ja vastaa lapsen kysymyksiin ikätason mukaisesti. Tärkeää, että lapsi ymmärtää, mitä on tapahtunut ja mitä siitä voi seurata.</a:t>
            </a:r>
          </a:p>
          <a:p>
            <a:r>
              <a:rPr lang="fi-FI" dirty="0" smtClean="0"/>
              <a:t>Lapsi tarvitsee hellyyttä, läheisyyttä ja yhdessäoloa toipuakseen ja voidakseen hyvin.</a:t>
            </a:r>
          </a:p>
          <a:p>
            <a:r>
              <a:rPr lang="fi-FI" dirty="0" smtClean="0"/>
              <a:t>Kuuntele lapsen tunteita, ymmärrä ja hyväksy ne.</a:t>
            </a:r>
          </a:p>
          <a:p>
            <a:r>
              <a:rPr lang="fi-FI" dirty="0" smtClean="0"/>
              <a:t>Auta lasta ilmaisemaan tunteitaan monella tavalla.</a:t>
            </a:r>
          </a:p>
          <a:p>
            <a:r>
              <a:rPr lang="fi-FI" dirty="0" smtClean="0"/>
              <a:t>Pysähdy keskustelemaan lapsen kanssa hänelle turvallisista aikuisista ja nimeä lapsen kanssa mahdollisimman monta lapsen lähiverkostossa olevaa turvallista aikuista.</a:t>
            </a:r>
          </a:p>
          <a:p>
            <a:r>
              <a:rPr lang="fi-FI" dirty="0" smtClean="0"/>
              <a:t>Tue lasta mielikuvituksen, satujen ja leikin maailmaan.</a:t>
            </a:r>
          </a:p>
          <a:p>
            <a:r>
              <a:rPr lang="fi-FI" dirty="0" smtClean="0"/>
              <a:t>Luo toivon näkökulma lapselle.</a:t>
            </a:r>
          </a:p>
          <a:p>
            <a:r>
              <a:rPr lang="fi-FI" dirty="0" smtClean="0"/>
              <a:t>Ohjaa lasta liikkumaan, leikkimään ja rentoutumaan.</a:t>
            </a:r>
            <a:endParaRPr lang="fi-FI" dirty="0"/>
          </a:p>
        </p:txBody>
      </p:sp>
    </p:spTree>
    <p:extLst>
      <p:ext uri="{BB962C8B-B14F-4D97-AF65-F5344CB8AC3E}">
        <p14:creationId xmlns:p14="http://schemas.microsoft.com/office/powerpoint/2010/main" val="37475883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332656"/>
            <a:ext cx="8229600" cy="990600"/>
          </a:xfrm>
        </p:spPr>
        <p:txBody>
          <a:bodyPr>
            <a:normAutofit/>
          </a:bodyPr>
          <a:lstStyle/>
          <a:p>
            <a:r>
              <a:rPr lang="fi-FI" sz="2800" dirty="0" smtClean="0"/>
              <a:t>Ota kriisi tai huolet puheeksi</a:t>
            </a:r>
            <a:endParaRPr lang="fi-FI" sz="2800" dirty="0"/>
          </a:p>
        </p:txBody>
      </p:sp>
      <p:sp>
        <p:nvSpPr>
          <p:cNvPr id="3" name="Sisällön paikkamerkki 2"/>
          <p:cNvSpPr>
            <a:spLocks noGrp="1"/>
          </p:cNvSpPr>
          <p:nvPr>
            <p:ph idx="1"/>
          </p:nvPr>
        </p:nvSpPr>
        <p:spPr>
          <a:xfrm>
            <a:off x="467544" y="1484784"/>
            <a:ext cx="8229600" cy="4876800"/>
          </a:xfrm>
        </p:spPr>
        <p:txBody>
          <a:bodyPr/>
          <a:lstStyle/>
          <a:p>
            <a:r>
              <a:rPr lang="fi-FI" dirty="0" smtClean="0"/>
              <a:t>Mikä on suurin huolesi tässä ja nyt?</a:t>
            </a:r>
          </a:p>
          <a:p>
            <a:r>
              <a:rPr lang="fi-FI" dirty="0" smtClean="0"/>
              <a:t>Mikä tuntuu pahimmalta asialta tässä tilanteessa?</a:t>
            </a:r>
          </a:p>
          <a:p>
            <a:r>
              <a:rPr lang="fi-FI" dirty="0" smtClean="0"/>
              <a:t>Mikä voisi helpottaa sinua tässä ja nyt?</a:t>
            </a:r>
          </a:p>
          <a:p>
            <a:r>
              <a:rPr lang="fi-FI" dirty="0" smtClean="0"/>
              <a:t>Mikä auttaisi sinua tuntemaan olosi turvalliseksi?</a:t>
            </a:r>
          </a:p>
          <a:p>
            <a:r>
              <a:rPr lang="fi-FI" dirty="0" smtClean="0"/>
              <a:t>Onko sinulla jäänyt jokin asia epäselväksi? Millaiset asiat?</a:t>
            </a:r>
          </a:p>
          <a:p>
            <a:r>
              <a:rPr lang="fi-FI" dirty="0" smtClean="0"/>
              <a:t>Oletko jäänyt miettimään jotain, mitä sinulle on sanottu tai kerrottu? Mitä?</a:t>
            </a:r>
          </a:p>
          <a:p>
            <a:r>
              <a:rPr lang="fi-FI" dirty="0" smtClean="0"/>
              <a:t>Onko sinulla jotakin kysyttävää tapahtuneesta tai tulevasta? Mitä esimerkiksi?</a:t>
            </a:r>
          </a:p>
          <a:p>
            <a:endParaRPr lang="fi-FI" dirty="0"/>
          </a:p>
        </p:txBody>
      </p:sp>
    </p:spTree>
    <p:extLst>
      <p:ext uri="{BB962C8B-B14F-4D97-AF65-F5344CB8AC3E}">
        <p14:creationId xmlns:p14="http://schemas.microsoft.com/office/powerpoint/2010/main" val="41572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985929"/>
            <a:ext cx="8229600" cy="990600"/>
          </a:xfrm>
        </p:spPr>
        <p:txBody>
          <a:bodyPr/>
          <a:lstStyle/>
          <a:p>
            <a:endParaRPr lang="fi-FI" dirty="0"/>
          </a:p>
        </p:txBody>
      </p:sp>
      <p:sp>
        <p:nvSpPr>
          <p:cNvPr id="3" name="Sisällön paikkamerkki 2"/>
          <p:cNvSpPr>
            <a:spLocks noGrp="1"/>
          </p:cNvSpPr>
          <p:nvPr>
            <p:ph idx="1"/>
          </p:nvPr>
        </p:nvSpPr>
        <p:spPr/>
        <p:txBody>
          <a:bodyPr/>
          <a:lstStyle/>
          <a:p>
            <a:endParaRPr lang="fi-FI" dirty="0"/>
          </a:p>
        </p:txBody>
      </p:sp>
      <p:pic>
        <p:nvPicPr>
          <p:cNvPr id="1026" name="Picture 2" descr="C:\Users\Public\Documents\Arjan kansio\kuum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797"/>
            <a:ext cx="8352928" cy="683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0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260648"/>
            <a:ext cx="8229600" cy="990600"/>
          </a:xfrm>
        </p:spPr>
        <p:txBody>
          <a:bodyPr>
            <a:normAutofit/>
          </a:bodyPr>
          <a:lstStyle/>
          <a:p>
            <a:r>
              <a:rPr lang="fi-FI" sz="2800" dirty="0" smtClean="0"/>
              <a:t>Surevan lapsen tukeminen</a:t>
            </a:r>
            <a:endParaRPr lang="fi-FI" sz="2800" dirty="0"/>
          </a:p>
        </p:txBody>
      </p:sp>
      <p:sp>
        <p:nvSpPr>
          <p:cNvPr id="3" name="Sisällön paikkamerkki 2"/>
          <p:cNvSpPr>
            <a:spLocks noGrp="1"/>
          </p:cNvSpPr>
          <p:nvPr>
            <p:ph idx="1"/>
          </p:nvPr>
        </p:nvSpPr>
        <p:spPr>
          <a:xfrm>
            <a:off x="467544" y="1268760"/>
            <a:ext cx="8229600" cy="4876800"/>
          </a:xfrm>
        </p:spPr>
        <p:txBody>
          <a:bodyPr>
            <a:normAutofit fontScale="85000" lnSpcReduction="10000"/>
          </a:bodyPr>
          <a:lstStyle/>
          <a:p>
            <a:r>
              <a:rPr lang="fi-FI" dirty="0" smtClean="0"/>
              <a:t>Lasta tulee aina kuunnella surussaan, isossa ja pienessä. Rohkaistaan puhumaan ja ilmaisemaan suruaan rauhallisessa tilanteessa ja muistelemaan. Kerrotaan, että kaikkiin kysymyksiin ei ole yhtä tai oikeaa vastausta. Ikä ja temperamentti vaikuttavat lapsen surun kokemiseen.</a:t>
            </a:r>
          </a:p>
          <a:p>
            <a:r>
              <a:rPr lang="fi-FI" dirty="0" smtClean="0"/>
              <a:t>Lapsi käsittelee suruaan myös leikin kautta. Surun käsittely vaatii aikaa ja tapahtuu vähän kerrallaan.</a:t>
            </a:r>
          </a:p>
          <a:p>
            <a:r>
              <a:rPr lang="fi-FI" dirty="0" smtClean="0"/>
              <a:t>Suru voi liittyä menetyksiin tai muuttuneeseen elämäntilanteeseen.</a:t>
            </a:r>
          </a:p>
          <a:p>
            <a:r>
              <a:rPr lang="fi-FI" dirty="0" smtClean="0"/>
              <a:t>Lapsi saattaa perhettä kohdanneen surun yhteydessä jäädä aikuisten surun varjoon -&gt; saatetaan ajatella, että surusta puhuminen ja kysyminen lisää lapsen surua ja estää lapsen normaalia arkea.</a:t>
            </a:r>
          </a:p>
          <a:p>
            <a:r>
              <a:rPr lang="fi-FI" dirty="0" smtClean="0"/>
              <a:t>Puhumattomuus, totuuden salaaminen tai kaunistelu aiheuttavat usein turvattomuutta ja horjuttavat lapsen luottamusta vanhempiin ja aikuisiin. On tärkeää, että lapsella on joku aikuinen rinnallaan tukena.</a:t>
            </a:r>
          </a:p>
          <a:p>
            <a:r>
              <a:rPr lang="fi-FI" dirty="0" smtClean="0"/>
              <a:t>Vertaiskuvilla puhumista tulee harkita -&gt; ”poisnukkuminen” –käsite voi aiheuttaa lapsille nukahtamiseen liittyviä pelkoja.</a:t>
            </a:r>
            <a:endParaRPr lang="fi-FI" dirty="0"/>
          </a:p>
        </p:txBody>
      </p:sp>
    </p:spTree>
    <p:extLst>
      <p:ext uri="{BB962C8B-B14F-4D97-AF65-F5344CB8AC3E}">
        <p14:creationId xmlns:p14="http://schemas.microsoft.com/office/powerpoint/2010/main" val="69360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C:\Users\Public\Documents\Arjan kansio\kasvun_pal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
            <a:ext cx="9753600" cy="689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7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88640"/>
            <a:ext cx="8229600" cy="990600"/>
          </a:xfrm>
        </p:spPr>
        <p:txBody>
          <a:bodyPr>
            <a:normAutofit/>
          </a:bodyPr>
          <a:lstStyle/>
          <a:p>
            <a:r>
              <a:rPr lang="fi-FI" sz="2800" u="sng" dirty="0" smtClean="0"/>
              <a:t>Kehittyvä lapsi</a:t>
            </a:r>
            <a:endParaRPr lang="fi-FI" sz="2800" u="sng" dirty="0"/>
          </a:p>
        </p:txBody>
      </p:sp>
      <p:sp>
        <p:nvSpPr>
          <p:cNvPr id="3" name="Sisällön paikkamerkki 2"/>
          <p:cNvSpPr>
            <a:spLocks noGrp="1"/>
          </p:cNvSpPr>
          <p:nvPr>
            <p:ph idx="1"/>
          </p:nvPr>
        </p:nvSpPr>
        <p:spPr>
          <a:xfrm>
            <a:off x="467544" y="908720"/>
            <a:ext cx="8229600" cy="4876800"/>
          </a:xfrm>
        </p:spPr>
        <p:txBody>
          <a:bodyPr>
            <a:noAutofit/>
          </a:bodyPr>
          <a:lstStyle/>
          <a:p>
            <a:r>
              <a:rPr lang="fi-FI" sz="1200" dirty="0" smtClean="0"/>
              <a:t>Lapsi </a:t>
            </a:r>
            <a:r>
              <a:rPr lang="fi-FI" sz="1200" b="1" dirty="0" smtClean="0"/>
              <a:t>kasvaa ja kehittyy vuorovaikutuksessa </a:t>
            </a:r>
            <a:r>
              <a:rPr lang="fi-FI" sz="1200" dirty="0" smtClean="0"/>
              <a:t>läheisten ihmisten ja toisten lasten kanssa.</a:t>
            </a:r>
          </a:p>
          <a:p>
            <a:r>
              <a:rPr lang="fi-FI" sz="1200" dirty="0" smtClean="0"/>
              <a:t>Tarvitsee </a:t>
            </a:r>
            <a:r>
              <a:rPr lang="fi-FI" sz="1200" b="1" dirty="0" smtClean="0"/>
              <a:t>kasvuunsa aikaa, kokemuksia, leikkiä, joutilaisuutta, yhdessäoloa</a:t>
            </a:r>
            <a:r>
              <a:rPr lang="fi-FI" sz="1200" dirty="0" smtClean="0"/>
              <a:t> -&gt; päivittäiset</a:t>
            </a:r>
            <a:r>
              <a:rPr lang="fi-FI" sz="1200" dirty="0"/>
              <a:t> hellimisen, luovuuden, </a:t>
            </a:r>
            <a:r>
              <a:rPr lang="fi-FI" sz="1200" dirty="0" smtClean="0"/>
              <a:t>leikittelyn/leikin hetket.</a:t>
            </a:r>
          </a:p>
          <a:p>
            <a:r>
              <a:rPr lang="fi-FI" sz="1200" dirty="0" smtClean="0"/>
              <a:t>Iloitaan lapsen omasta ainutlaatuisuudesta ja kyvystään kasvaa ja oppia -&gt; </a:t>
            </a:r>
            <a:r>
              <a:rPr lang="fi-FI" sz="1200" b="1" dirty="0"/>
              <a:t>tunne olevansa hyväksytty, rakastettu ja tunne, että tuo iloa läheisilleen ja ympäristölleen sekä tuntee olonsa turvalliseksi </a:t>
            </a:r>
            <a:r>
              <a:rPr lang="fi-FI" sz="1200" dirty="0"/>
              <a:t>(</a:t>
            </a:r>
            <a:r>
              <a:rPr lang="fi-FI" sz="1200" dirty="0" smtClean="0"/>
              <a:t>kuulluksi </a:t>
            </a:r>
            <a:r>
              <a:rPr lang="fi-FI" sz="1200" dirty="0"/>
              <a:t>ja kohdatuksi tulemisen kokemukset, tunne </a:t>
            </a:r>
            <a:r>
              <a:rPr lang="fi-FI" sz="1200" dirty="0" smtClean="0"/>
              <a:t>välittämisestä ja huolenpidosta) -&gt; </a:t>
            </a:r>
            <a:r>
              <a:rPr lang="fi-FI" sz="1200" b="1" i="1" dirty="0" smtClean="0"/>
              <a:t>Mitä on pedagoginen rakkaus / rakkauspedagogiikka?</a:t>
            </a:r>
            <a:endParaRPr lang="fi-FI" sz="1200" dirty="0"/>
          </a:p>
          <a:p>
            <a:r>
              <a:rPr lang="fi-FI" sz="1200" dirty="0" smtClean="0"/>
              <a:t>Hellyys</a:t>
            </a:r>
            <a:r>
              <a:rPr lang="fi-FI" sz="1200" dirty="0"/>
              <a:t>, rakkaus ja aito läsnäolo välittyvät lapselle jokapäiväisinä tekoina ja ystävällisinä sanoina arjen keskellä -&gt; </a:t>
            </a:r>
            <a:r>
              <a:rPr lang="fi-FI" sz="1200" b="1" i="1" dirty="0"/>
              <a:t>Millaisissa arjen tilanteissa pysähdyt kuuntelemaan lasta? Miten osoitat olevasi läsnä juuri häntä varten? Miten kohtaat lapsen</a:t>
            </a:r>
            <a:r>
              <a:rPr lang="fi-FI" sz="1200" b="1" i="1" dirty="0" smtClean="0"/>
              <a:t>? Millainen on hyvä kohtaaminen? Miten osallistut lapsen leikkeihin?</a:t>
            </a:r>
          </a:p>
          <a:p>
            <a:r>
              <a:rPr lang="fi-FI" sz="1200" dirty="0" smtClean="0"/>
              <a:t>Aikuiset toimivat kehittyvän lapsen ja koetun maailman välissä olevina ohjaajina ja auttajina, ymmärtäjinä (uudet ja oudot asiat) -&gt; aikaa vastata ja jutella -&gt; </a:t>
            </a:r>
            <a:r>
              <a:rPr lang="fi-FI" sz="1200" b="1" dirty="0" smtClean="0"/>
              <a:t>tuetaan lapsen itsenäistä ajattelua, uteliaisuutta, tiedonhalua </a:t>
            </a:r>
            <a:r>
              <a:rPr lang="fi-FI" sz="1200" dirty="0" smtClean="0"/>
              <a:t>-&gt;</a:t>
            </a:r>
            <a:r>
              <a:rPr lang="fi-FI" sz="1200" b="1" i="1" dirty="0" smtClean="0"/>
              <a:t> Onko </a:t>
            </a:r>
            <a:r>
              <a:rPr lang="fi-FI" sz="1200" b="1" i="1" dirty="0"/>
              <a:t>helppo mennä resurssien ja kiireen taakse</a:t>
            </a:r>
            <a:r>
              <a:rPr lang="fi-FI" sz="1200" b="1" i="1" dirty="0" smtClean="0"/>
              <a:t>?</a:t>
            </a:r>
            <a:endParaRPr lang="fi-FI" sz="1200" dirty="0" smtClean="0"/>
          </a:p>
          <a:p>
            <a:r>
              <a:rPr lang="fi-FI" sz="1200" dirty="0" smtClean="0"/>
              <a:t>Lapsen </a:t>
            </a:r>
            <a:r>
              <a:rPr lang="fi-FI" sz="1200" b="1" dirty="0" smtClean="0"/>
              <a:t>huolien ja pelkojen kuunteleminen, lapsen tunteiden huomioiminen </a:t>
            </a:r>
            <a:r>
              <a:rPr lang="fi-FI" sz="1200" dirty="0" smtClean="0"/>
              <a:t>-&gt; kokemus ymmärretyksi tulemisesta ja tunteidensa hyväksymisestä; lapsi kokee itsensä arvokkaaksi ja merkitykselliseksi.</a:t>
            </a:r>
          </a:p>
          <a:p>
            <a:r>
              <a:rPr lang="fi-FI" sz="1200" dirty="0" smtClean="0"/>
              <a:t>Oikeus olla keskeneräinen ja elämää opetteleva ihminen -&gt; </a:t>
            </a:r>
            <a:r>
              <a:rPr lang="fi-FI" sz="1200" b="1" dirty="0" smtClean="0"/>
              <a:t>kasvun rauhaa </a:t>
            </a:r>
            <a:r>
              <a:rPr lang="fi-FI" sz="1200" dirty="0" smtClean="0"/>
              <a:t>ja ylikuormittumiselta suojelua, mahdollisuus levätä ja rauhoittua kotona hoitopäivän jälkeen -&gt; </a:t>
            </a:r>
            <a:r>
              <a:rPr lang="fi-FI" sz="1200" b="1" i="1" dirty="0" smtClean="0"/>
              <a:t>Onko tämän päivän arki lapselle liian kuormittavaa? Miksi?</a:t>
            </a:r>
            <a:endParaRPr lang="fi-FI" sz="1200" dirty="0" smtClean="0"/>
          </a:p>
          <a:p>
            <a:r>
              <a:rPr lang="fi-FI" sz="1200" b="1" dirty="0" smtClean="0"/>
              <a:t>Lapsen seksuaalisuus </a:t>
            </a:r>
            <a:r>
              <a:rPr lang="fi-FI" sz="1200" dirty="0" smtClean="0"/>
              <a:t>-&gt; lapsen seksuaalisuutta ja mielenterveyttä suojaavat ja vahvistavat turvallinen kehitys, hyvä itsetunto, kyky rakastaa ja olla rakastettu sekä kyky tuntea ja ilmaista tunteitaan. </a:t>
            </a:r>
            <a:r>
              <a:rPr lang="fi-FI" sz="1200" b="1" dirty="0" smtClean="0"/>
              <a:t>Lapsen kehollisuus ja seksuaalisuus on luonnollinen kasvua eteenpäin vievä voima</a:t>
            </a:r>
            <a:r>
              <a:rPr lang="fi-FI" sz="1200" dirty="0" smtClean="0"/>
              <a:t> (ihmettely, uteliaisuus, omaan kehoon tutustuminen, tiedon hankkimista, läheisyyden opettelua -&gt; turvan, huolenpidon ja mielihyvän kokemukset vauvasta asti. Leikkien kautta lapset harjoittelevat eri sukupuolille tyypillisiä asioita -&gt; rauha etsiä tapaa olla oma itsensä sukupuolesta riippumatta. </a:t>
            </a:r>
          </a:p>
          <a:p>
            <a:r>
              <a:rPr lang="fi-FI" sz="1200" dirty="0" smtClean="0"/>
              <a:t>Lapsella on oikeus saada vastauksia seksuaalisuuteen liittyviin kysymyksiin ja aikuisen tehtävänä on vastata lasta askarruttaviin asioihin ikätasoon sopivalla tavalla sekä samalla suojella lasta ja asettaa rajoja. -&gt; </a:t>
            </a:r>
            <a:r>
              <a:rPr lang="fi-FI" sz="1200" b="1" i="1" dirty="0" smtClean="0"/>
              <a:t>Miten puhut seksuaaliterveyteen liittyvistä asioista pienen lapsen kanssa? Kokemuksia?</a:t>
            </a:r>
          </a:p>
          <a:p>
            <a:r>
              <a:rPr lang="fi-FI" sz="1200" dirty="0" smtClean="0"/>
              <a:t>Arvojen merkitys -&gt; </a:t>
            </a:r>
            <a:r>
              <a:rPr lang="fi-FI" sz="1200" b="1" i="1" dirty="0" smtClean="0"/>
              <a:t>Millaisia arvoja, käsityksiä ja ennakkoluuloja välitän aikuisena lapselle?</a:t>
            </a:r>
          </a:p>
          <a:p>
            <a:r>
              <a:rPr lang="fi-FI" sz="1200" b="1" i="1" dirty="0" smtClean="0"/>
              <a:t>Maaret </a:t>
            </a:r>
            <a:r>
              <a:rPr lang="fi-FI" sz="1200" b="1" i="1" dirty="0" err="1" smtClean="0"/>
              <a:t>Kallio&amp;Susanna</a:t>
            </a:r>
            <a:r>
              <a:rPr lang="fi-FI" sz="1200" b="1" i="1" dirty="0" smtClean="0"/>
              <a:t> Ruuhilahti 2014: Onnikujan kaverukset - satutietokirjasarja alle kouluikäisille lapsille tunteista, läheisyydestä ja seksuaalisuudesta.</a:t>
            </a:r>
            <a:endParaRPr lang="fi-FI" sz="1200" dirty="0"/>
          </a:p>
        </p:txBody>
      </p:sp>
    </p:spTree>
    <p:extLst>
      <p:ext uri="{BB962C8B-B14F-4D97-AF65-F5344CB8AC3E}">
        <p14:creationId xmlns:p14="http://schemas.microsoft.com/office/powerpoint/2010/main" val="3603958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irkkaus">
  <a:themeElements>
    <a:clrScheme name="Kirkkaus">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klassinen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rkkaus">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1997</TotalTime>
  <Words>8288</Words>
  <Application>Microsoft Office PowerPoint</Application>
  <PresentationFormat>Näytössä katseltava diaesitys (4:3)</PresentationFormat>
  <Paragraphs>637</Paragraphs>
  <Slides>70</Slides>
  <Notes>0</Notes>
  <HiddenSlides>0</HiddenSlides>
  <MMClips>0</MMClips>
  <ScaleCrop>false</ScaleCrop>
  <HeadingPairs>
    <vt:vector size="6" baseType="variant">
      <vt:variant>
        <vt:lpstr>Teema</vt:lpstr>
      </vt:variant>
      <vt:variant>
        <vt:i4>1</vt:i4>
      </vt:variant>
      <vt:variant>
        <vt:lpstr>Upotetut OLE-palvelimet</vt:lpstr>
      </vt:variant>
      <vt:variant>
        <vt:i4>1</vt:i4>
      </vt:variant>
      <vt:variant>
        <vt:lpstr>Dian otsikot</vt:lpstr>
      </vt:variant>
      <vt:variant>
        <vt:i4>70</vt:i4>
      </vt:variant>
    </vt:vector>
  </HeadingPairs>
  <TitlesOfParts>
    <vt:vector size="72" baseType="lpstr">
      <vt:lpstr>Kirkkaus</vt:lpstr>
      <vt:lpstr>Asiakirja</vt:lpstr>
      <vt:lpstr>PowerPoint-esitys</vt:lpstr>
      <vt:lpstr>Lasten ja nuorten hyvinvoinnin tukemisen menetelmät mielenterveyden edistämisessä  /  KASVATUSKUMPPANUUS: Lapset ja  alakouluikäiset  40h  ARJA  toivonen </vt:lpstr>
      <vt:lpstr>Mielenterveyden edistäminen ( Lähteet:  Mielenterveysseura: Turvallisin mielin –hanke / Marjamäki-Kosonen-Törrönen-Hannukkala-varhaiskasvatuksen ja neuvolan työntekijöitä 2015: Lapsen mieli; Mielenterveystaidot alakouluun –hanke /  Nurmi – Sillanpää- luokanopettajia 2015: Hyvää mieltä yhdessä; Mielenterveystaidot nuorisotyöhön –hanke/  Erkko – Hannukkala- nuoriso- ja mielenterveystyön ammattilaiset 2015: Mielenterveys voimaksi; Cacciatore, R.  2005: Aggression portaat); Sinkkonen,J&amp;Korhonen,L 2015: Pulassa lapsen kanssa).</vt:lpstr>
      <vt:lpstr>Mielenterveyden malli</vt:lpstr>
      <vt:lpstr>PowerPoint-esitys</vt:lpstr>
      <vt:lpstr>PowerPoint-esitys</vt:lpstr>
      <vt:lpstr>PowerPoint-esitys</vt:lpstr>
      <vt:lpstr>PowerPoint-esitys</vt:lpstr>
      <vt:lpstr>Kehittyvä lapsi</vt:lpstr>
      <vt:lpstr>Lapset tarvitsevat</vt:lpstr>
      <vt:lpstr> Lasta / kouluikäistä / nuorta suojaavia tekijöitä</vt:lpstr>
      <vt:lpstr>Lapsen mielenterveyttä edistää, kun aikuinen</vt:lpstr>
      <vt:lpstr>Lapsen itsetunnon ja mielenterveyden tukeminen</vt:lpstr>
      <vt:lpstr>Itsetunto = itsetuntemus + itsearvostus</vt:lpstr>
      <vt:lpstr>Raisa Cacciatore : Aggression portaat 2010</vt:lpstr>
      <vt:lpstr>PowerPoint-esitys</vt:lpstr>
      <vt:lpstr>PowerPoint-esitys</vt:lpstr>
      <vt:lpstr>PowerPoint-esitys</vt:lpstr>
      <vt:lpstr>PowerPoint-esitys</vt:lpstr>
      <vt:lpstr>Turvalliset aikuiset</vt:lpstr>
      <vt:lpstr> Ratkaisukeskeisiä lähestymistapoja perheen ja verkostojen kanssa työskenneltäessä</vt:lpstr>
      <vt:lpstr>PowerPoint-esitys</vt:lpstr>
      <vt:lpstr> Turvallisena aikuisena perheiden kanssa</vt:lpstr>
      <vt:lpstr>PowerPoint-esitys</vt:lpstr>
      <vt:lpstr>PowerPoint-esitys</vt:lpstr>
      <vt:lpstr>Kun lapsi käyttäytyy haastavasti</vt:lpstr>
      <vt:lpstr>Haastavat lapset</vt:lpstr>
      <vt:lpstr>Lasten sosioemotionaaliset vaikeudet ja niissä tukeminen (Pulkkinen,L. 2002)</vt:lpstr>
      <vt:lpstr>Temperamentin vaikutus käyttäytymiseen(Keltikangas-Järvinen 2006)</vt:lpstr>
      <vt:lpstr>Temperamentin vaikutus käyttäytymiseen</vt:lpstr>
      <vt:lpstr>PowerPoint-esitys</vt:lpstr>
      <vt:lpstr>PowerPoint-esitys</vt:lpstr>
      <vt:lpstr>PowerPoint-esitys</vt:lpstr>
      <vt:lpstr>PowerPoint-esitys</vt:lpstr>
      <vt:lpstr>PowerPoint-esitys</vt:lpstr>
      <vt:lpstr>Tunnetaidot lapsen mielenterveyden tukena </vt:lpstr>
      <vt:lpstr>Tunteista voimaa</vt:lpstr>
      <vt:lpstr>Tunteista voimaa jatkoa </vt:lpstr>
      <vt:lpstr>Aikuinen lapsen tunteiden tukena </vt:lpstr>
      <vt:lpstr>Kasvatuskumppanuus:  </vt:lpstr>
      <vt:lpstr>PowerPoint-esitys</vt:lpstr>
      <vt:lpstr>Sosiaaliset taidot lapsen mielenterveyden tukena</vt:lpstr>
      <vt:lpstr>Lapsuusiän tunne-elämän ja käyttäytymisen häiriöt/vaikeudet  (Lönnqvist, Heikkinen, Henriksson, Marttunen &amp; Partonen toim. 2008: Psykiatria; Vuoti, R. 2010:Ihmeelliset Vuodet –ohjelma käytöshäiriöisten lasten tukemiseen) </vt:lpstr>
      <vt:lpstr>Lapsuusiän tunne-elämän ja käyttäytymisen häiriöt</vt:lpstr>
      <vt:lpstr>PowerPoint-esitys</vt:lpstr>
      <vt:lpstr>PowerPoint-esitys</vt:lpstr>
      <vt:lpstr>PowerPoint-esitys</vt:lpstr>
      <vt:lpstr>Lapsen myönteisen sosioemotionaalisen kehityksen ja käyttäytymisen tukeminen/edistäminen</vt:lpstr>
      <vt:lpstr>PowerPoint-esitys</vt:lpstr>
      <vt:lpstr>Kielteisen kehän katkaiseminen</vt:lpstr>
      <vt:lpstr>Tunteista voimaa jatkoa </vt:lpstr>
      <vt:lpstr>PowerPoint-esitys</vt:lpstr>
      <vt:lpstr>PowerPoint-esitys</vt:lpstr>
      <vt:lpstr>Yhdessäolon riemua</vt:lpstr>
      <vt:lpstr>Kaveritaitojen vahvistaminen päiväkodissa</vt:lpstr>
      <vt:lpstr>Leikin avulla lapsi: </vt:lpstr>
      <vt:lpstr>Aikuisena vahvista lapsen mielenterveyttä leikin avulla: </vt:lpstr>
      <vt:lpstr>Sadut lapsen mielenterveyden tukena </vt:lpstr>
      <vt:lpstr>Liikunnan ilo </vt:lpstr>
      <vt:lpstr>PowerPoint-esitys</vt:lpstr>
      <vt:lpstr>Musiikki ja taide ja lapsen mielen hyvinvointi  </vt:lpstr>
      <vt:lpstr>Taide </vt:lpstr>
      <vt:lpstr>PowerPoint-esitys</vt:lpstr>
      <vt:lpstr>PowerPoint-esitys</vt:lpstr>
      <vt:lpstr>Kriisit ja selviytyminen</vt:lpstr>
      <vt:lpstr>Kriisejä ja selviytymiskeinoja</vt:lpstr>
      <vt:lpstr>Aikuinen kriisin kokeneen lapsen mielenterveyden tukena</vt:lpstr>
      <vt:lpstr>Lapsen omien selviytymiskeinojen löytäminen ja vahvistaminen</vt:lpstr>
      <vt:lpstr>Ota kriisi tai huolet puheeksi</vt:lpstr>
      <vt:lpstr>Surevan lapsen tukeminen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Käyttäjä</dc:creator>
  <cp:lastModifiedBy>Käyttäjä</cp:lastModifiedBy>
  <cp:revision>193</cp:revision>
  <cp:lastPrinted>2016-04-04T14:38:59Z</cp:lastPrinted>
  <dcterms:created xsi:type="dcterms:W3CDTF">2015-04-11T13:56:56Z</dcterms:created>
  <dcterms:modified xsi:type="dcterms:W3CDTF">2018-04-02T17:32:29Z</dcterms:modified>
</cp:coreProperties>
</file>